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tags/tag10.xml" ContentType="application/vnd.openxmlformats-officedocument.presentationml.tags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comments/modernComment_3A9_79917FCE.xml" ContentType="application/vnd.ms-powerpoint.comment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2.xml" ContentType="application/vnd.openxmlformats-officedocument.themeOverride+xml"/>
  <Override PartName="/ppt/tags/tag20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3"/>
  </p:notesMasterIdLst>
  <p:sldIdLst>
    <p:sldId id="256" r:id="rId5"/>
    <p:sldId id="902" r:id="rId6"/>
    <p:sldId id="894" r:id="rId7"/>
    <p:sldId id="883" r:id="rId8"/>
    <p:sldId id="884" r:id="rId9"/>
    <p:sldId id="259" r:id="rId10"/>
    <p:sldId id="260" r:id="rId11"/>
    <p:sldId id="836" r:id="rId12"/>
    <p:sldId id="264" r:id="rId13"/>
    <p:sldId id="877" r:id="rId14"/>
    <p:sldId id="927" r:id="rId15"/>
    <p:sldId id="321" r:id="rId16"/>
    <p:sldId id="322" r:id="rId17"/>
    <p:sldId id="906" r:id="rId18"/>
    <p:sldId id="323" r:id="rId19"/>
    <p:sldId id="907" r:id="rId20"/>
    <p:sldId id="928" r:id="rId21"/>
    <p:sldId id="266" r:id="rId22"/>
    <p:sldId id="325" r:id="rId23"/>
    <p:sldId id="847" r:id="rId24"/>
    <p:sldId id="895" r:id="rId25"/>
    <p:sldId id="326" r:id="rId26"/>
    <p:sldId id="908" r:id="rId27"/>
    <p:sldId id="835" r:id="rId28"/>
    <p:sldId id="929" r:id="rId29"/>
    <p:sldId id="270" r:id="rId30"/>
    <p:sldId id="271" r:id="rId31"/>
    <p:sldId id="911" r:id="rId32"/>
    <p:sldId id="909" r:id="rId33"/>
    <p:sldId id="273" r:id="rId34"/>
    <p:sldId id="848" r:id="rId35"/>
    <p:sldId id="274" r:id="rId36"/>
    <p:sldId id="275" r:id="rId37"/>
    <p:sldId id="910" r:id="rId38"/>
    <p:sldId id="912" r:id="rId39"/>
    <p:sldId id="913" r:id="rId40"/>
    <p:sldId id="914" r:id="rId41"/>
    <p:sldId id="279" r:id="rId42"/>
    <p:sldId id="849" r:id="rId43"/>
    <p:sldId id="850" r:id="rId44"/>
    <p:sldId id="280" r:id="rId45"/>
    <p:sldId id="915" r:id="rId46"/>
    <p:sldId id="876" r:id="rId47"/>
    <p:sldId id="854" r:id="rId48"/>
    <p:sldId id="916" r:id="rId49"/>
    <p:sldId id="858" r:id="rId50"/>
    <p:sldId id="859" r:id="rId51"/>
    <p:sldId id="860" r:id="rId52"/>
    <p:sldId id="290" r:id="rId53"/>
    <p:sldId id="930" r:id="rId54"/>
    <p:sldId id="2146848507" r:id="rId55"/>
    <p:sldId id="292" r:id="rId56"/>
    <p:sldId id="293" r:id="rId57"/>
    <p:sldId id="896" r:id="rId58"/>
    <p:sldId id="918" r:id="rId59"/>
    <p:sldId id="856" r:id="rId60"/>
    <p:sldId id="289" r:id="rId61"/>
    <p:sldId id="294" r:id="rId62"/>
    <p:sldId id="331" r:id="rId63"/>
    <p:sldId id="336" r:id="rId64"/>
    <p:sldId id="333" r:id="rId65"/>
    <p:sldId id="334" r:id="rId66"/>
    <p:sldId id="335" r:id="rId67"/>
    <p:sldId id="337" r:id="rId68"/>
    <p:sldId id="338" r:id="rId69"/>
    <p:sldId id="304" r:id="rId70"/>
    <p:sldId id="295" r:id="rId71"/>
    <p:sldId id="339" r:id="rId72"/>
    <p:sldId id="864" r:id="rId73"/>
    <p:sldId id="340" r:id="rId74"/>
    <p:sldId id="296" r:id="rId75"/>
    <p:sldId id="919" r:id="rId76"/>
    <p:sldId id="866" r:id="rId77"/>
    <p:sldId id="867" r:id="rId78"/>
    <p:sldId id="878" r:id="rId79"/>
    <p:sldId id="869" r:id="rId80"/>
    <p:sldId id="920" r:id="rId81"/>
    <p:sldId id="870" r:id="rId82"/>
    <p:sldId id="347" r:id="rId83"/>
    <p:sldId id="871" r:id="rId84"/>
    <p:sldId id="872" r:id="rId85"/>
    <p:sldId id="873" r:id="rId86"/>
    <p:sldId id="874" r:id="rId87"/>
    <p:sldId id="307" r:id="rId88"/>
    <p:sldId id="897" r:id="rId89"/>
    <p:sldId id="921" r:id="rId90"/>
    <p:sldId id="341" r:id="rId91"/>
    <p:sldId id="937" r:id="rId92"/>
    <p:sldId id="297" r:id="rId93"/>
    <p:sldId id="875" r:id="rId94"/>
    <p:sldId id="298" r:id="rId95"/>
    <p:sldId id="299" r:id="rId96"/>
    <p:sldId id="922" r:id="rId97"/>
    <p:sldId id="286" r:id="rId98"/>
    <p:sldId id="288" r:id="rId99"/>
    <p:sldId id="310" r:id="rId100"/>
    <p:sldId id="923" r:id="rId101"/>
    <p:sldId id="839" r:id="rId102"/>
    <p:sldId id="285" r:id="rId103"/>
    <p:sldId id="924" r:id="rId104"/>
    <p:sldId id="901" r:id="rId105"/>
    <p:sldId id="925" r:id="rId106"/>
    <p:sldId id="842" r:id="rId107"/>
    <p:sldId id="844" r:id="rId108"/>
    <p:sldId id="934" r:id="rId109"/>
    <p:sldId id="933" r:id="rId110"/>
    <p:sldId id="845" r:id="rId111"/>
    <p:sldId id="300" r:id="rId112"/>
    <p:sldId id="301" r:id="rId113"/>
    <p:sldId id="302" r:id="rId114"/>
    <p:sldId id="303" r:id="rId115"/>
    <p:sldId id="2146848503" r:id="rId116"/>
    <p:sldId id="2146848504" r:id="rId117"/>
    <p:sldId id="2146848505" r:id="rId118"/>
    <p:sldId id="2146848506" r:id="rId119"/>
    <p:sldId id="2146848500" r:id="rId120"/>
    <p:sldId id="2146848501" r:id="rId121"/>
    <p:sldId id="2146848502" r:id="rId1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F05364-F233-F2E9-9F17-452E92763CBF}" name="Anna SPICHKOVA" initials="AS" userId="S::anna.spichkova@servier.com::76e97931-81b8-4a54-a258-687ca90891c5" providerId="AD"/>
  <p188:author id="{F71475F9-F135-9B80-51AE-1A9E324E3F1D}" name="SHABANOVA Olga RUSSIA" initials="SOR" userId="S::olga.shabanova@servier.com::c2deb5fd-15a3-40a2-b63c-9690a345886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OKHOVA Tatyana (TAGO_RU1)" initials="GT(" lastIdx="84" clrIdx="0">
    <p:extLst>
      <p:ext uri="{19B8F6BF-5375-455C-9EA6-DF929625EA0E}">
        <p15:presenceInfo xmlns:p15="http://schemas.microsoft.com/office/powerpoint/2012/main" userId="S-1-5-21-1367370928-238555667-2913276313-143709" providerId="AD"/>
      </p:ext>
    </p:extLst>
  </p:cmAuthor>
  <p:cmAuthor id="2" name="EREMEEVA Natalya RUSSIA" initials="ENR" lastIdx="8" clrIdx="1">
    <p:extLst>
      <p:ext uri="{19B8F6BF-5375-455C-9EA6-DF929625EA0E}">
        <p15:presenceInfo xmlns:p15="http://schemas.microsoft.com/office/powerpoint/2012/main" userId="S::natalya.eremeeva@servier.com::ff599769-479a-4f48-8a72-08bf86f63738" providerId="AD"/>
      </p:ext>
    </p:extLst>
  </p:cmAuthor>
  <p:cmAuthor id="3" name="SHEREMETEVSKAYA Maria RUSSIA" initials="SMR" lastIdx="84" clrIdx="2">
    <p:extLst>
      <p:ext uri="{19B8F6BF-5375-455C-9EA6-DF929625EA0E}">
        <p15:presenceInfo xmlns:p15="http://schemas.microsoft.com/office/powerpoint/2012/main" userId="S::maria.sheremetevskaya@servier.com::d0dcbc0c-1454-4c78-a8a7-c12f15e858ae" providerId="AD"/>
      </p:ext>
    </p:extLst>
  </p:cmAuthor>
  <p:cmAuthor id="4" name="LOGUNOVA Natalya RUSSIA" initials="LNR" lastIdx="31" clrIdx="3">
    <p:extLst>
      <p:ext uri="{19B8F6BF-5375-455C-9EA6-DF929625EA0E}">
        <p15:presenceInfo xmlns:p15="http://schemas.microsoft.com/office/powerpoint/2012/main" userId="S::Natalya.LOGUNOVA@servier.com::e7c3c19c-3041-4ee3-843d-c47246618717" providerId="AD"/>
      </p:ext>
    </p:extLst>
  </p:cmAuthor>
  <p:cmAuthor id="5" name="GUREEVA Elena RUSSIA" initials="GER" lastIdx="6" clrIdx="4">
    <p:extLst>
      <p:ext uri="{19B8F6BF-5375-455C-9EA6-DF929625EA0E}">
        <p15:presenceInfo xmlns:p15="http://schemas.microsoft.com/office/powerpoint/2012/main" userId="S::elena.gureeva@servier.com::a9f255b5-ba73-46a9-b694-230d4809e6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5F"/>
    <a:srgbClr val="7D1C87"/>
    <a:srgbClr val="C00000"/>
    <a:srgbClr val="EF131C"/>
    <a:srgbClr val="002060"/>
    <a:srgbClr val="990099"/>
    <a:srgbClr val="FF5050"/>
    <a:srgbClr val="C32B78"/>
    <a:srgbClr val="5B6877"/>
    <a:srgbClr val="BD5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1" autoAdjust="0"/>
    <p:restoredTop sz="95033" autoAdjust="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-7627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commentAuthors" Target="commentAuthors.xml"/><Relationship Id="rId129" Type="http://schemas.microsoft.com/office/2018/10/relationships/authors" Target="author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2E305F"/>
                </a:solidFill>
                <a:latin typeface="+mn-lt"/>
                <a:ea typeface="+mn-ea"/>
                <a:cs typeface="+mn-cs"/>
              </a:defRPr>
            </a:pPr>
            <a:r>
              <a:rPr lang="ru-RU" sz="2200" b="1" kern="1200" dirty="0">
                <a:solidFill>
                  <a:srgbClr val="2E305F"/>
                </a:solidFill>
                <a:latin typeface="+mn-lt"/>
                <a:ea typeface="+mn-ea"/>
                <a:cs typeface="+mn-cs"/>
              </a:rPr>
              <a:t>Контроль АГ в зависимости от возраста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2E305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909981361025523E-2"/>
          <c:y val="0.13435982219721843"/>
          <c:w val="0.9399354292669938"/>
          <c:h val="0.65747361140843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распространенность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25-34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18.3</c:v>
                </c:pt>
                <c:pt idx="1">
                  <c:v>33.200000000000003</c:v>
                </c:pt>
                <c:pt idx="2">
                  <c:v>56.5</c:v>
                </c:pt>
                <c:pt idx="3">
                  <c:v>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1-4FFE-A065-C63C22365F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прием АГТП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25-34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29.7</c:v>
                </c:pt>
                <c:pt idx="1">
                  <c:v>45.4</c:v>
                </c:pt>
                <c:pt idx="2">
                  <c:v>58.9</c:v>
                </c:pt>
                <c:pt idx="3">
                  <c:v>72.599999999999994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1-4FFE-A065-C63C22365F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эффект контроль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25-34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20.6</c:v>
                </c:pt>
                <c:pt idx="1">
                  <c:v>23.1</c:v>
                </c:pt>
                <c:pt idx="2">
                  <c:v>24</c:v>
                </c:pt>
                <c:pt idx="3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11-4FFE-A065-C63C22365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987919"/>
        <c:axId val="2118979599"/>
      </c:barChart>
      <c:catAx>
        <c:axId val="211898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7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979599"/>
        <c:crosses val="autoZero"/>
        <c:auto val="1"/>
        <c:lblAlgn val="ctr"/>
        <c:lblOffset val="100"/>
        <c:noMultiLvlLbl val="0"/>
      </c:catAx>
      <c:valAx>
        <c:axId val="2118979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7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987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7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 w="253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ru-RU" sz="1800" kern="1200">
                    <a:solidFill>
                      <a:srgbClr val="11151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25-34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15.2</c:v>
                </c:pt>
                <c:pt idx="1">
                  <c:v>27.5</c:v>
                </c:pt>
                <c:pt idx="2">
                  <c:v>32.9</c:v>
                </c:pt>
                <c:pt idx="3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17-4634-A5A5-8DEAD07F6F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 w="25368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srgbClr val="11151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25-34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10.9</c:v>
                </c:pt>
                <c:pt idx="1">
                  <c:v>25.2</c:v>
                </c:pt>
                <c:pt idx="2">
                  <c:v>41.3</c:v>
                </c:pt>
                <c:pt idx="3">
                  <c:v>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17-4634-A5A5-8DEAD07F6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512992"/>
        <c:axId val="1"/>
      </c:barChart>
      <c:catAx>
        <c:axId val="254512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ru-RU" sz="1600" kern="1200">
                    <a:solidFill>
                      <a:srgbClr val="111518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kern="1200" dirty="0">
                    <a:solidFill>
                      <a:srgbClr val="111518"/>
                    </a:solidFill>
                    <a:latin typeface="+mn-lt"/>
                    <a:ea typeface="+mn-ea"/>
                    <a:cs typeface="+mn-cs"/>
                  </a:rPr>
                  <a:t>Возрастные группы</a:t>
                </a:r>
              </a:p>
            </c:rich>
          </c:tx>
          <c:layout>
            <c:manualLayout>
              <c:xMode val="edge"/>
              <c:yMode val="edge"/>
              <c:x val="0.37753086644516254"/>
              <c:y val="0.927113081453053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800" b="0" i="0" u="none" strike="noStrike" kern="1200" baseline="0">
                <a:solidFill>
                  <a:srgbClr val="11151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4512992"/>
        <c:crosses val="autoZero"/>
        <c:crossBetween val="between"/>
      </c:valAx>
      <c:spPr>
        <a:noFill/>
        <a:ln w="25368">
          <a:noFill/>
        </a:ln>
      </c:spPr>
    </c:plotArea>
    <c:legend>
      <c:legendPos val="t"/>
      <c:overlay val="0"/>
      <c:txPr>
        <a:bodyPr/>
        <a:lstStyle/>
        <a:p>
          <a:pPr algn="ctr" rtl="0">
            <a:defRPr lang="ru-RU" sz="1600" b="1" i="0" u="none" strike="noStrike" kern="1200" baseline="0">
              <a:solidFill>
                <a:srgbClr val="111518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821259827167E-2"/>
          <c:y val="0.12513599439158438"/>
          <c:w val="0.80603454063141156"/>
          <c:h val="0.717525488260147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2"/>
            </a:solidFill>
            <a:ln w="10746">
              <a:solidFill>
                <a:srgbClr val="333399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1493">
                  <a:noFill/>
                </a:ln>
              </c:spPr>
              <c:txPr>
                <a:bodyPr anchorCtr="0"/>
                <a:lstStyle/>
                <a:p>
                  <a:pPr algn="ctr">
                    <a:defRPr lang="ru-RU" sz="20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18A-4A2B-B407-3E363B64321C}"/>
                </c:ext>
              </c:extLst>
            </c:dLbl>
            <c:dLbl>
              <c:idx val="1"/>
              <c:spPr>
                <a:noFill/>
                <a:ln w="21493">
                  <a:noFill/>
                </a:ln>
              </c:spPr>
              <c:txPr>
                <a:bodyPr anchorCtr="0"/>
                <a:lstStyle/>
                <a:p>
                  <a:pPr algn="ctr">
                    <a:defRPr lang="ru-RU" sz="20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8A-4A2B-B407-3E363B64321C}"/>
                </c:ext>
              </c:extLst>
            </c:dLbl>
            <c:dLbl>
              <c:idx val="2"/>
              <c:spPr>
                <a:noFill/>
                <a:ln w="21493">
                  <a:noFill/>
                </a:ln>
              </c:spPr>
              <c:txPr>
                <a:bodyPr anchorCtr="0"/>
                <a:lstStyle/>
                <a:p>
                  <a:pPr algn="ctr">
                    <a:defRPr lang="ru-RU" sz="20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18A-4A2B-B407-3E363B64321C}"/>
                </c:ext>
              </c:extLst>
            </c:dLbl>
            <c:spPr>
              <a:noFill/>
              <a:ln w="21493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2000" b="1" i="0" u="none" strike="noStrike" kern="1200" baseline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Sheet1!$B$1:$E$1</c:f>
              <c:strCache>
                <c:ptCount val="4"/>
                <c:pt idx="0">
                  <c:v>RLMS,1993</c:v>
                </c:pt>
                <c:pt idx="1">
                  <c:v>FSS,2003</c:v>
                </c:pt>
                <c:pt idx="2">
                  <c:v>ESSE-1, 2013</c:v>
                </c:pt>
                <c:pt idx="3">
                  <c:v>ESSE-2, 2017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60.3</c:v>
                </c:pt>
                <c:pt idx="1">
                  <c:v>41.4</c:v>
                </c:pt>
                <c:pt idx="2">
                  <c:v>39.1</c:v>
                </c:pt>
                <c:pt idx="3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8A-4A2B-B407-3E363B64321C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1"/>
            </a:solidFill>
            <a:ln w="10746">
              <a:solidFill>
                <a:srgbClr val="FF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1493">
                  <a:noFill/>
                </a:ln>
              </c:spPr>
              <c:txPr>
                <a:bodyPr anchorCtr="0"/>
                <a:lstStyle/>
                <a:p>
                  <a:pPr algn="ctr">
                    <a:defRPr lang="ru-RU" sz="20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18A-4A2B-B407-3E363B64321C}"/>
                </c:ext>
              </c:extLst>
            </c:dLbl>
            <c:dLbl>
              <c:idx val="1"/>
              <c:spPr>
                <a:noFill/>
                <a:ln w="21493">
                  <a:noFill/>
                </a:ln>
              </c:spPr>
              <c:txPr>
                <a:bodyPr anchorCtr="0"/>
                <a:lstStyle/>
                <a:p>
                  <a:pPr algn="ctr">
                    <a:defRPr lang="ru-RU" sz="20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18A-4A2B-B407-3E363B64321C}"/>
                </c:ext>
              </c:extLst>
            </c:dLbl>
            <c:dLbl>
              <c:idx val="2"/>
              <c:spPr>
                <a:noFill/>
                <a:ln w="21493">
                  <a:noFill/>
                </a:ln>
              </c:spPr>
              <c:txPr>
                <a:bodyPr anchorCtr="0"/>
                <a:lstStyle/>
                <a:p>
                  <a:pPr algn="ctr">
                    <a:defRPr lang="ru-RU" sz="20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18A-4A2B-B407-3E363B64321C}"/>
                </c:ext>
              </c:extLst>
            </c:dLbl>
            <c:dLbl>
              <c:idx val="3"/>
              <c:spPr>
                <a:noFill/>
                <a:ln w="21493">
                  <a:noFill/>
                </a:ln>
              </c:spPr>
              <c:txPr>
                <a:bodyPr anchorCtr="0"/>
                <a:lstStyle/>
                <a:p>
                  <a:pPr algn="ctr">
                    <a:defRPr lang="ru-RU" sz="20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18A-4A2B-B407-3E363B64321C}"/>
                </c:ext>
              </c:extLst>
            </c:dLbl>
            <c:spPr>
              <a:noFill/>
              <a:ln w="21493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2000" b="1" i="0" u="none" strike="noStrike" kern="1200" baseline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Sheet1!$B$1:$E$1</c:f>
              <c:strCache>
                <c:ptCount val="4"/>
                <c:pt idx="0">
                  <c:v>RLMS,1993</c:v>
                </c:pt>
                <c:pt idx="1">
                  <c:v>FSS,2003</c:v>
                </c:pt>
                <c:pt idx="2">
                  <c:v>ESSE-1, 2013</c:v>
                </c:pt>
                <c:pt idx="3">
                  <c:v>ESSE-2, 2017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9.4</c:v>
                </c:pt>
                <c:pt idx="1">
                  <c:v>7.8</c:v>
                </c:pt>
                <c:pt idx="2">
                  <c:v>13.6</c:v>
                </c:pt>
                <c:pt idx="3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8A-4A2B-B407-3E363B6432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79405232"/>
        <c:axId val="279401704"/>
      </c:barChart>
      <c:catAx>
        <c:axId val="27940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ru-RU" sz="2000" b="1" i="0" u="none" strike="noStrike" kern="1200" baseline="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279401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9401704"/>
        <c:scaling>
          <c:orientation val="minMax"/>
          <c:max val="70"/>
        </c:scaling>
        <c:delete val="0"/>
        <c:axPos val="l"/>
        <c:majorGridlines>
          <c:spPr>
            <a:ln w="1074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ru-RU" sz="2000" b="1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279405232"/>
        <c:crosses val="autoZero"/>
        <c:crossBetween val="between"/>
        <c:majorUnit val="10"/>
      </c:valAx>
      <c:spPr>
        <a:noFill/>
        <a:ln w="21493">
          <a:noFill/>
        </a:ln>
      </c:spPr>
    </c:plotArea>
    <c:legend>
      <c:legendPos val="t"/>
      <c:layout>
        <c:manualLayout>
          <c:xMode val="edge"/>
          <c:yMode val="edge"/>
          <c:x val="9.0866614385091971E-2"/>
          <c:y val="3.260464920415973E-2"/>
          <c:w val="0.83891933369223148"/>
          <c:h val="7.7046914531170019E-2"/>
        </c:manualLayout>
      </c:layout>
      <c:overlay val="1"/>
      <c:spPr>
        <a:noFill/>
        <a:ln w="21493">
          <a:noFill/>
        </a:ln>
      </c:spPr>
      <c:txPr>
        <a:bodyPr/>
        <a:lstStyle/>
        <a:p>
          <a:pPr algn="ctr">
            <a:defRPr lang="ru-RU" sz="1200" b="1" i="0" u="none" strike="noStrike" kern="1200" baseline="0">
              <a:solidFill>
                <a:schemeClr val="accent4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3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3A9_79917F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D1EBDA1-9954-4F4B-AE90-954B63976087}" authorId="{3DF05364-F233-F2E9-9F17-452E92763CBF}" created="2026-02-20T13:20:49.47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39578574" sldId="937"/>
      <ac:spMk id="17" creationId="{9BBE08AA-C23E-D747-82CF-ADF08E0DBB7D}"/>
      <ac:txMk cp="0" len="5">
        <ac:context len="6" hash="2279185108"/>
      </ac:txMk>
    </ac:txMkLst>
    <p188:pos x="1527324" y="276583"/>
    <p188:txBody>
      <a:bodyPr/>
      <a:lstStyle/>
      <a:p>
        <a:r>
          <a:rPr lang="ru-RU"/>
          <a:t>Изменила «18-69» на «18-65»</a:t>
        </a:r>
      </a:p>
    </p188:txBody>
  </p188:cm>
  <p188:cm id="{4013987D-654A-42F2-A38A-21F88EF0387B}" authorId="{3DF05364-F233-F2E9-9F17-452E92763CBF}" created="2026-02-20T13:25:15.78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39578574" sldId="937"/>
      <ac:spMk id="20" creationId="{F5C07031-0334-7F49-B4B9-9EA6C215CFC1}"/>
      <ac:txMk cp="36" len="9">
        <ac:context len="46" hash="2208825205"/>
      </ac:txMk>
    </ac:txMkLst>
    <p188:pos x="1494313" y="712134"/>
    <p188:txBody>
      <a:bodyPr/>
      <a:lstStyle/>
      <a:p>
        <a:r>
          <a:rPr lang="ru-RU"/>
          <a:t>Заменила «целевой уровень САД &lt;140, при хорошей переносимости &lt;130” на «120-130”</a:t>
        </a:r>
      </a:p>
    </p188:txBody>
  </p188:cm>
  <p188:cm id="{6A813150-CF7E-4056-ABDD-D450D84E55DE}" authorId="{3DF05364-F233-F2E9-9F17-452E92763CBF}" created="2026-02-20T13:27:52.9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39578574" sldId="937"/>
      <ac:spMk id="23" creationId="{F022F740-9E41-EC4E-835B-6F8695111FF7}"/>
    </ac:deMkLst>
    <p188:txBody>
      <a:bodyPr/>
      <a:lstStyle/>
      <a:p>
        <a:r>
          <a:rPr lang="ru-RU"/>
          <a:t>Заменила «Целевой уровень САД 130-139” на «Целевой уровень САД &lt; 140, при хорошей переносимости &lt; 130, но не менее 120”</a:t>
        </a:r>
      </a:p>
    </p188:txBody>
  </p188:cm>
  <p188:cm id="{EE71D599-D360-405E-9859-3C8024F1A212}" authorId="{3DF05364-F233-F2E9-9F17-452E92763CBF}" created="2026-02-20T13:29:28.5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39578574" sldId="937"/>
      <ac:spMk id="18" creationId="{7895B2D6-5632-D449-8310-1922E5F61CB0}"/>
      <ac:txMk cp="0" len="11">
        <ac:context len="12" hash="2924007186"/>
      </ac:txMk>
    </ac:txMkLst>
    <p188:pos x="2834523" y="294231"/>
    <p188:txBody>
      <a:bodyPr/>
      <a:lstStyle/>
      <a:p>
        <a:r>
          <a:rPr lang="ru-RU"/>
          <a:t>Заменила «70 и старше” на «старше 65” со сноской *без старческой астении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77A9F-6206-4C21-9D53-7A1F0EFD84E6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4C35F-2683-406C-91D3-CF7B0EE54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78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873F4-0A48-4E5B-9CC8-EF72FED7E27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60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890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Так и с артериальной гипертензией. Вы не знаете случится ли стресс или вы съедите много соленой пищи, выпьете кофе больше обычного, повлияют ли ваши БАДы, анальгетики, противовоспалительные препараты, оральные контрацептивы и другие таблетки на артериальное давление. Стресс – лишь один из провоцирующих факторов повышения артериального давления. При наличии артериальной гипертензии для предупреждения появления симптомов и развития сердечно-сосудистых осложнений необходим ежедневный прием назначенных врачом препаратов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739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26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937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257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534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845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Reaffirmation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235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70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873F4-0A48-4E5B-9CC8-EF72FED7E27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06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50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11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43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924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79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90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Пациентам моложе 65 лет рекомендуется снижать САД до значений 120</a:t>
            </a:r>
            <a:r>
              <a:rPr lang="en-US" dirty="0"/>
              <a:t>&lt;</a:t>
            </a:r>
            <a:r>
              <a:rPr lang="ru-RU" dirty="0"/>
              <a:t>130 мм рт ст</a:t>
            </a:r>
          </a:p>
          <a:p>
            <a:r>
              <a:rPr lang="ru-RU" dirty="0"/>
              <a:t>Пациентам старше 65 лет без старческой астении, вне зависимости от уровня СС риска и наличия ССЗ рекомендуется снижать САД первично менее 140 мм рт ст, а при условиях хорошей переносимости менее 130 мм рт ст, но не  менее 120 мм рт ст </a:t>
            </a:r>
          </a:p>
          <a:p>
            <a:r>
              <a:rPr lang="ru-RU" dirty="0"/>
              <a:t>Всем пациентам с  АГ, получающим лечение,</a:t>
            </a:r>
          </a:p>
          <a:p>
            <a:r>
              <a:rPr lang="ru-RU" dirty="0"/>
              <a:t>независимо от возраста и степени риска, рекомендуется в качестве первого целевого уровня снижать АД</a:t>
            </a:r>
          </a:p>
          <a:p>
            <a:r>
              <a:rPr lang="ru-RU" dirty="0"/>
              <a:t>до значений &lt;140/90  мм </a:t>
            </a:r>
            <a:r>
              <a:rPr lang="ru-RU" dirty="0" err="1"/>
              <a:t>рт.ст</a:t>
            </a:r>
            <a:r>
              <a:rPr lang="ru-RU" dirty="0"/>
              <a:t>., а  при условии хорошей переносимости — до целевого уровня 130/80 мм</a:t>
            </a:r>
          </a:p>
          <a:p>
            <a:r>
              <a:rPr lang="ru-RU" dirty="0" err="1"/>
              <a:t>рт.ст</a:t>
            </a:r>
            <a:r>
              <a:rPr lang="ru-RU" dirty="0"/>
              <a:t>. или ниже, в  связи с  доказанными преимуществами в  плане снижения риска ССО</a:t>
            </a:r>
          </a:p>
          <a:p>
            <a:endParaRPr lang="ru-RU" dirty="0"/>
          </a:p>
          <a:p>
            <a:r>
              <a:rPr lang="ru-RU" dirty="0"/>
              <a:t>Пациентам 65-79  лет без ССА, получающим</a:t>
            </a:r>
          </a:p>
          <a:p>
            <a:r>
              <a:rPr lang="ru-RU" dirty="0"/>
              <a:t>АГТ, вне зависимости от уровня ССР и наличия ССЗ</a:t>
            </a:r>
          </a:p>
          <a:p>
            <a:r>
              <a:rPr lang="ru-RU" dirty="0"/>
              <a:t>рекомендуется снижать САД первично до целевых</a:t>
            </a:r>
          </a:p>
          <a:p>
            <a:r>
              <a:rPr lang="ru-RU" dirty="0"/>
              <a:t>значений &lt;140 мм </a:t>
            </a:r>
            <a:r>
              <a:rPr lang="ru-RU" dirty="0" err="1"/>
              <a:t>рт.ст</a:t>
            </a:r>
            <a:r>
              <a:rPr lang="ru-RU" dirty="0"/>
              <a:t>., а при условии хорошей переносимости до &lt;130 мм </a:t>
            </a:r>
            <a:r>
              <a:rPr lang="ru-RU" dirty="0" err="1"/>
              <a:t>рт.ст</a:t>
            </a:r>
            <a:r>
              <a:rPr lang="ru-RU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88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10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103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919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105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17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106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85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Принцип разумного выбора лекарств: Не стоит слепо следовать рекламе и советам несведущих людей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107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5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873F4-0A48-4E5B-9CC8-EF72FED7E27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61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111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682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118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19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Пациентам </a:t>
            </a:r>
            <a:r>
              <a:rPr lang="ru-RU" dirty="0"/>
              <a:t>старше 65 лет без старческой астении, вне зависимости от уровня СС риска и наличия ССЗ рекомендуется снижать САД первично менее 140 мм рт ст, а при условиях хорошей переносимости менее 130 мм рт ст, но не  менее 120 мм рт ст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35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873F4-0A48-4E5B-9CC8-EF72FED7E27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1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4C35F-2683-406C-91D3-CF7B0EE543E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914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873F4-0A48-4E5B-9CC8-EF72FED7E27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90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слайды 14,15,17 - неправильно писать степень АГ. Пишут АГ II степень повышения АД - это правильная формулировка диагноза, исправить на этих слайдах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35, 36 слайд - давление заменить на артериальное давление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795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II степень повышения АД </a:t>
            </a:r>
            <a:endParaRPr lang="ru-RU" sz="1200" b="1" kern="12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C35F-2683-406C-91D3-CF7B0EE543EE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1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1200" y="1122363"/>
            <a:ext cx="4988560" cy="3346450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4605338"/>
            <a:ext cx="4988560" cy="10842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3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60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820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000" b="72445"/>
          <a:stretch/>
        </p:blipFill>
        <p:spPr>
          <a:xfrm flipH="1" flipV="1">
            <a:off x="5853345" y="4968240"/>
            <a:ext cx="6338655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3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963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8000" b="72445"/>
            <a:stretch/>
          </p:blipFill>
          <p:spPr>
            <a:xfrm flipH="1" flipV="1">
              <a:off x="5853345" y="4968240"/>
              <a:ext cx="6338655" cy="188976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172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839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23" b="72152"/>
          <a:stretch/>
        </p:blipFill>
        <p:spPr>
          <a:xfrm>
            <a:off x="9560689" y="0"/>
            <a:ext cx="2630126" cy="1909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40411" cy="2667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530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3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64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76"/>
          <a:stretch/>
        </p:blipFill>
        <p:spPr>
          <a:xfrm>
            <a:off x="596656" y="0"/>
            <a:ext cx="11595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67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76"/>
          <a:stretch/>
        </p:blipFill>
        <p:spPr>
          <a:xfrm flipV="1">
            <a:off x="596656" y="0"/>
            <a:ext cx="11595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8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1"/>
            <a:ext cx="11233149" cy="101600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549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153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71" y="1137285"/>
            <a:ext cx="6853897" cy="3600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246" y="2452376"/>
            <a:ext cx="5738308" cy="148970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289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568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-15433" y="0"/>
            <a:chExt cx="12192000" cy="6858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162"/>
            <a:stretch/>
          </p:blipFill>
          <p:spPr>
            <a:xfrm>
              <a:off x="-15433" y="0"/>
              <a:ext cx="9000626" cy="6858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565" r="55509"/>
            <a:stretch/>
          </p:blipFill>
          <p:spPr>
            <a:xfrm flipH="1" flipV="1">
              <a:off x="9260104" y="0"/>
              <a:ext cx="2916463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062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162"/>
            <a:stretch/>
          </p:blipFill>
          <p:spPr>
            <a:xfrm>
              <a:off x="0" y="0"/>
              <a:ext cx="9000626" cy="6858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565" r="55509"/>
            <a:stretch/>
          </p:blipFill>
          <p:spPr>
            <a:xfrm flipH="1" flipV="1">
              <a:off x="9275537" y="0"/>
              <a:ext cx="2916463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094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6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625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9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82663" y="476249"/>
            <a:ext cx="7562724" cy="1152525"/>
          </a:xfrm>
        </p:spPr>
        <p:txBody>
          <a:bodyPr anchor="ctr">
            <a:noAutofit/>
          </a:bodyPr>
          <a:lstStyle>
            <a:lvl1pPr algn="l">
              <a:defRPr sz="3200">
                <a:solidFill>
                  <a:srgbClr val="5B6877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339A269-C3C6-2547-B2F5-AEC775AB0D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4346713"/>
            <a:ext cx="6054241" cy="2009637"/>
          </a:xfr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B11E7B7-C153-1C4D-AC6B-8170007A8C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0797" y="6237288"/>
            <a:ext cx="5421778" cy="541337"/>
          </a:xfr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763814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0B3EA9-191E-C24E-8AD5-C83199A836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" r="541" b="1285"/>
          <a:stretch/>
        </p:blipFill>
        <p:spPr>
          <a:xfrm>
            <a:off x="0" y="1982"/>
            <a:ext cx="12192000" cy="68560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82663" y="476249"/>
            <a:ext cx="7562724" cy="1152525"/>
          </a:xfrm>
        </p:spPr>
        <p:txBody>
          <a:bodyPr anchor="ctr">
            <a:noAutofit/>
          </a:bodyPr>
          <a:lstStyle>
            <a:lvl1pPr algn="l">
              <a:defRPr sz="3200">
                <a:solidFill>
                  <a:srgbClr val="5B6877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339A269-C3C6-2547-B2F5-AEC775AB0D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4" y="4346713"/>
            <a:ext cx="6645912" cy="2009637"/>
          </a:xfr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B11E7B7-C153-1C4D-AC6B-8170007A8C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6237288"/>
            <a:ext cx="10729912" cy="620712"/>
          </a:xfrm>
        </p:spPr>
        <p:txBody>
          <a:bodyPr anchor="ctr" anchorCtr="0"/>
          <a:lstStyle>
            <a:lvl1pPr>
              <a:defRPr sz="800"/>
            </a:lvl1pPr>
          </a:lstStyle>
          <a:p>
            <a:pPr lvl="0"/>
            <a:r>
              <a:rPr lang="ru-RU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91768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56474F-3F95-FB4D-B34C-46EAA0CF1B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94"/>
            <a:ext cx="12192000" cy="6859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82663" y="476249"/>
            <a:ext cx="7562724" cy="1152525"/>
          </a:xfrm>
        </p:spPr>
        <p:txBody>
          <a:bodyPr anchor="ctr">
            <a:noAutofit/>
          </a:bodyPr>
          <a:lstStyle>
            <a:lvl1pPr algn="l">
              <a:defRPr sz="3200">
                <a:solidFill>
                  <a:srgbClr val="5B6877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339A269-C3C6-2547-B2F5-AEC775AB0D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4346713"/>
            <a:ext cx="6054241" cy="2009637"/>
          </a:xfr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B11E7B7-C153-1C4D-AC6B-8170007A8C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6237288"/>
            <a:ext cx="10729912" cy="620712"/>
          </a:xfrm>
        </p:spPr>
        <p:txBody>
          <a:bodyPr anchor="ctr" anchorCtr="0"/>
          <a:lstStyle>
            <a:lvl1pPr>
              <a:defRPr sz="800"/>
            </a:lvl1pPr>
          </a:lstStyle>
          <a:p>
            <a:pPr lvl="0"/>
            <a:r>
              <a:rPr lang="ru-RU" dirty="0"/>
              <a:t>Литература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511E885-DD16-484C-9A16-AA731ED0F9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1628775"/>
            <a:ext cx="7562850" cy="1262063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5792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E1EB63-5AC7-254A-8DC4-1B4FB2648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82662" y="476249"/>
            <a:ext cx="9506043" cy="895351"/>
          </a:xfrm>
        </p:spPr>
        <p:txBody>
          <a:bodyPr anchor="ctr">
            <a:noAutofit/>
          </a:bodyPr>
          <a:lstStyle>
            <a:lvl1pPr algn="l">
              <a:defRPr sz="3200">
                <a:solidFill>
                  <a:srgbClr val="5B6877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339A269-C3C6-2547-B2F5-AEC775AB0D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1628775"/>
            <a:ext cx="9506042" cy="2009637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B11E7B7-C153-1C4D-AC6B-8170007A8C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6237288"/>
            <a:ext cx="10729912" cy="620712"/>
          </a:xfrm>
        </p:spPr>
        <p:txBody>
          <a:bodyPr anchor="ctr" anchorCtr="0"/>
          <a:lstStyle>
            <a:lvl1pPr>
              <a:defRPr sz="800"/>
            </a:lvl1pPr>
          </a:lstStyle>
          <a:p>
            <a:pPr lvl="0"/>
            <a:r>
              <a:rPr lang="ru-RU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25624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5" y="4444678"/>
            <a:ext cx="3355473" cy="241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1"/>
            <a:ext cx="11233149" cy="101600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20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22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000" b="72445"/>
          <a:stretch/>
        </p:blipFill>
        <p:spPr>
          <a:xfrm>
            <a:off x="1185" y="0"/>
            <a:ext cx="6338655" cy="1889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68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54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922520"/>
            <a:ext cx="5836920" cy="193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13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9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15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6" y="476250"/>
            <a:ext cx="5738308" cy="9702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425" y="1628775"/>
            <a:ext cx="11071151" cy="4692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579E-470B-4B54-83C7-9019407BC26B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1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62" r:id="rId5"/>
    <p:sldLayoutId id="2147483660" r:id="rId6"/>
    <p:sldLayoutId id="2147483674" r:id="rId7"/>
    <p:sldLayoutId id="2147483670" r:id="rId8"/>
    <p:sldLayoutId id="2147483652" r:id="rId9"/>
    <p:sldLayoutId id="2147483669" r:id="rId10"/>
    <p:sldLayoutId id="2147483653" r:id="rId11"/>
    <p:sldLayoutId id="2147483667" r:id="rId12"/>
    <p:sldLayoutId id="2147483668" r:id="rId13"/>
    <p:sldLayoutId id="2147483672" r:id="rId14"/>
    <p:sldLayoutId id="2147483661" r:id="rId15"/>
    <p:sldLayoutId id="2147483654" r:id="rId16"/>
    <p:sldLayoutId id="2147483671" r:id="rId17"/>
    <p:sldLayoutId id="2147483664" r:id="rId18"/>
    <p:sldLayoutId id="2147483673" r:id="rId19"/>
    <p:sldLayoutId id="2147483659" r:id="rId20"/>
    <p:sldLayoutId id="2147483657" r:id="rId21"/>
    <p:sldLayoutId id="2147483655" r:id="rId22"/>
    <p:sldLayoutId id="2147483665" r:id="rId23"/>
    <p:sldLayoutId id="2147483666" r:id="rId24"/>
    <p:sldLayoutId id="2147483656" r:id="rId25"/>
    <p:sldLayoutId id="2147483675" r:id="rId26"/>
    <p:sldLayoutId id="2147483676" r:id="rId27"/>
    <p:sldLayoutId id="2147483677" r:id="rId28"/>
    <p:sldLayoutId id="2147483678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orient="horz" pos="300">
          <p15:clr>
            <a:srgbClr val="F26B43"/>
          </p15:clr>
        </p15:guide>
        <p15:guide id="3" orient="horz" pos="1026">
          <p15:clr>
            <a:srgbClr val="F26B43"/>
          </p15:clr>
        </p15:guide>
        <p15:guide id="4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hyperlink" Target="https://www.who.int/features/qa/27/ru/" TargetMode="Externa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6" Type="http://schemas.openxmlformats.org/officeDocument/2006/relationships/hyperlink" Target="http://council.gov.ru/media/files/vDAae8RlETGBbkLMUlOAkE2keXyvvYi5.pdf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x.doi.org/10.1155/2019/9402781" TargetMode="External"/><Relationship Id="rId4" Type="http://schemas.openxmlformats.org/officeDocument/2006/relationships/image" Target="../media/image4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5.jpeg"/><Relationship Id="rId5" Type="http://schemas.openxmlformats.org/officeDocument/2006/relationships/hyperlink" Target="https://dx.doi.org/10.1155/2019/9402781" TargetMode="External"/><Relationship Id="rId4" Type="http://schemas.openxmlformats.org/officeDocument/2006/relationships/image" Target="../media/image9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0.svg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3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5" Type="http://schemas.openxmlformats.org/officeDocument/2006/relationships/image" Target="../media/image17.png"/><Relationship Id="rId4" Type="http://schemas.openxmlformats.org/officeDocument/2006/relationships/image" Target="../media/image235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jpeg"/><Relationship Id="rId2" Type="http://schemas.openxmlformats.org/officeDocument/2006/relationships/image" Target="../media/image23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9.png"/><Relationship Id="rId4" Type="http://schemas.openxmlformats.org/officeDocument/2006/relationships/image" Target="../media/image238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0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who.int/cardiovascular_diseases/ru/" TargetMode="Externa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ervier.ru/pochemu-rossiyskie-patsientyi-prenebregayut-svoim-zdorovem/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er.ru/pochemu-rossiyskie-patsientyi-prenebregayut-svoim-zdorovem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hyperlink" Target="https://www.who.int/features/qa/82/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5" Type="http://schemas.openxmlformats.org/officeDocument/2006/relationships/image" Target="../media/image80.png"/><Relationship Id="rId4" Type="http://schemas.openxmlformats.org/officeDocument/2006/relationships/image" Target="../media/image8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3293-020-00304-9" TargetMode="External"/><Relationship Id="rId2" Type="http://schemas.openxmlformats.org/officeDocument/2006/relationships/hyperlink" Target="https://bsd.biomedcentral.com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jhypertension/Fulltext/2020/06000/2020_International_Society_of_Hypertension_global.2.asp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eur01.safelinks.protection.outlook.com/?url=https%3A%2F%2Fhealth.gov%2Fhealthypeople%2Ftools-action%2Fbrowse-evidence-based-resources%2Fhigh-blood-pressure-adults-screening&amp;data=05%7C01%7CNatalya.EREMEEVA%40servier.com%7C4cee6a9c0888404f4e7308db4bd956e5%7Ccc0a4ff694544e4b881b85f448dee2e3%7C0%7C0%7C638187169052747776%7CUnknown%7CTWFpbGZsb3d8eyJWIjoiMC4wLjAwMDAiLCJQIjoiV2luMzIiLCJBTiI6Ik1haWwiLCJXVCI6Mn0%3D%7C3000%7C%7C%7C&amp;sdata=yU6wS6y7VAyiFjquQi%2FfwhBirA9Ut9I4c2kirkYnoUY%3D&amp;reserved=0" TargetMode="External"/><Relationship Id="rId5" Type="http://schemas.openxmlformats.org/officeDocument/2006/relationships/hyperlink" Target="https://www.ahajournals.org/doi/full/10.1161/HYP.0000000000000087" TargetMode="External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adctoday.com/learning-center/about-sphygmomanometers/how-take-blood-pressure" TargetMode="External"/><Relationship Id="rId5" Type="http://schemas.openxmlformats.org/officeDocument/2006/relationships/image" Target="../media/image99.png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3.png"/><Relationship Id="rId5" Type="http://schemas.openxmlformats.org/officeDocument/2006/relationships/image" Target="../media/image22.png"/><Relationship Id="rId4" Type="http://schemas.openxmlformats.org/officeDocument/2006/relationships/image" Target="../media/image10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8.png"/><Relationship Id="rId4" Type="http://schemas.openxmlformats.org/officeDocument/2006/relationships/hyperlink" Target="https://scardio.ru/content/Guidelines/Clinic_rek_AG_2020.pdf" TargetMode="External"/><Relationship Id="rId9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3.png"/><Relationship Id="rId7" Type="http://schemas.openxmlformats.org/officeDocument/2006/relationships/image" Target="../media/image128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5" Type="http://schemas.openxmlformats.org/officeDocument/2006/relationships/image" Target="../media/image127.svg"/><Relationship Id="rId4" Type="http://schemas.openxmlformats.org/officeDocument/2006/relationships/image" Target="../media/image12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" Type="http://schemas.openxmlformats.org/officeDocument/2006/relationships/image" Target="../media/image104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71.svg"/><Relationship Id="rId2" Type="http://schemas.openxmlformats.org/officeDocument/2006/relationships/hyperlink" Target="https://www.ncbi.nlm.nih.gov/pmc/articles/PMC5129343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0.png"/><Relationship Id="rId5" Type="http://schemas.openxmlformats.org/officeDocument/2006/relationships/image" Target="../media/image169.svg"/><Relationship Id="rId4" Type="http://schemas.openxmlformats.org/officeDocument/2006/relationships/image" Target="../media/image16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3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136/bmj.j5855" TargetMode="External"/><Relationship Id="rId4" Type="http://schemas.openxmlformats.org/officeDocument/2006/relationships/image" Target="../media/image4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hyperlink" Target="https://doi.org/10.1136/bmj.j5855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136/bmj.j5855" TargetMode="Externa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dx.doi.org/10.15829/1728-8800-2018-4-53-60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openxmlformats.org/officeDocument/2006/relationships/image" Target="../media/image17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hyperlink" Target="https://www.ncbi.nlm.nih.gov/pmc/articles/PMC7241112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1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0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3" Type="http://schemas.microsoft.com/office/2018/10/relationships/comments" Target="../comments/modernComment_3A9_79917FCE.xml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19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829/1728-8800-2018-4-53-6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5" Type="http://schemas.openxmlformats.org/officeDocument/2006/relationships/image" Target="../media/image202.png"/><Relationship Id="rId4" Type="http://schemas.openxmlformats.org/officeDocument/2006/relationships/image" Target="../media/image2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6.png"/><Relationship Id="rId7" Type="http://schemas.openxmlformats.org/officeDocument/2006/relationships/image" Target="../media/image166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7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47.png"/><Relationship Id="rId4" Type="http://schemas.openxmlformats.org/officeDocument/2006/relationships/image" Target="../media/image211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9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116" y="1831115"/>
            <a:ext cx="5480470" cy="334645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ЕСЛИ У ВАС </a:t>
            </a:r>
            <a:br>
              <a:rPr lang="ru-RU" dirty="0">
                <a:solidFill>
                  <a:srgbClr val="2E305F"/>
                </a:solidFill>
              </a:rPr>
            </a:br>
            <a:r>
              <a:rPr lang="ru-RU" dirty="0">
                <a:solidFill>
                  <a:srgbClr val="2E305F"/>
                </a:solidFill>
              </a:rPr>
              <a:t>АРТЕРИАЛЬНАЯ ГИПЕРТЕНЗИЯ</a:t>
            </a:r>
            <a:br>
              <a:rPr lang="ru-RU" dirty="0">
                <a:solidFill>
                  <a:srgbClr val="5B6877"/>
                </a:solidFill>
              </a:rPr>
            </a:br>
            <a:endParaRPr lang="ru-RU" dirty="0">
              <a:solidFill>
                <a:srgbClr val="5B687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116" y="5021931"/>
            <a:ext cx="5646057" cy="1577748"/>
          </a:xfrm>
        </p:spPr>
        <p:txBody>
          <a:bodyPr/>
          <a:lstStyle/>
          <a:p>
            <a:r>
              <a:rPr lang="ru-RU" sz="2000" dirty="0"/>
              <a:t>Школа пациента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515" y="787104"/>
            <a:ext cx="6396841" cy="5976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E5F53-EFA2-4009-BCDD-3670CE47E7E4}"/>
              </a:ext>
            </a:extLst>
          </p:cNvPr>
          <p:cNvSpPr txBox="1"/>
          <p:nvPr/>
        </p:nvSpPr>
        <p:spPr>
          <a:xfrm>
            <a:off x="513359" y="6599679"/>
            <a:ext cx="65897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Представленная на слайдах информация не заменяет консультацию врача! Обязательно обратитесь за консультацией к врачу!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A5713-6C5C-2CA6-ADAC-7FEE67C936AF}"/>
              </a:ext>
            </a:extLst>
          </p:cNvPr>
          <p:cNvSpPr txBox="1"/>
          <p:nvPr/>
        </p:nvSpPr>
        <p:spPr>
          <a:xfrm>
            <a:off x="513359" y="5992911"/>
            <a:ext cx="5152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E305F"/>
                </a:solidFill>
                <a:effectLst/>
                <a:latin typeface="+mj-lt"/>
              </a:rPr>
              <a:t>Срок использования презентации: до 22 марта 202</a:t>
            </a:r>
            <a:r>
              <a:rPr lang="en-US" sz="1400" b="1" dirty="0">
                <a:solidFill>
                  <a:srgbClr val="2E305F"/>
                </a:solidFill>
                <a:effectLst/>
                <a:latin typeface="+mj-lt"/>
              </a:rPr>
              <a:t>8</a:t>
            </a:r>
            <a:r>
              <a:rPr lang="ru-RU" sz="1400" b="1" dirty="0">
                <a:solidFill>
                  <a:srgbClr val="2E305F"/>
                </a:solidFill>
                <a:effectLst/>
                <a:latin typeface="+mj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44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CBD112-1A7E-435E-8E06-D309B9D2BF48}"/>
              </a:ext>
            </a:extLst>
          </p:cNvPr>
          <p:cNvSpPr txBox="1">
            <a:spLocks/>
          </p:cNvSpPr>
          <p:nvPr/>
        </p:nvSpPr>
        <p:spPr>
          <a:xfrm>
            <a:off x="1146481" y="1665486"/>
            <a:ext cx="3662052" cy="32428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ОДИН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E305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ОДИН С ВРАГОМ?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99605" y="1032561"/>
            <a:ext cx="0" cy="4138359"/>
          </a:xfrm>
          <a:prstGeom prst="line">
            <a:avLst/>
          </a:prstGeom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бъект 2">
            <a:extLst>
              <a:ext uri="{FF2B5EF4-FFF2-40B4-BE49-F238E27FC236}">
                <a16:creationId xmlns:a16="http://schemas.microsoft.com/office/drawing/2014/main" id="{8CC8D600-6A7B-4889-A83C-CC14FE42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225" y="555333"/>
            <a:ext cx="5575510" cy="4737735"/>
          </a:xfrm>
        </p:spPr>
        <p:txBody>
          <a:bodyPr anchor="ctr">
            <a:normAutofit/>
          </a:bodyPr>
          <a:lstStyle/>
          <a:p>
            <a:r>
              <a:rPr lang="ru-RU" sz="1600" b="1" dirty="0">
                <a:solidFill>
                  <a:schemeClr val="accent2"/>
                </a:solidFill>
              </a:rPr>
              <a:t>Каждый третий </a:t>
            </a:r>
            <a:r>
              <a:rPr lang="ru-RU" sz="1600" dirty="0">
                <a:solidFill>
                  <a:srgbClr val="002060"/>
                </a:solidFill>
              </a:rPr>
              <a:t>взрослый человек в мире имеет 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высокое артериальное давление</a:t>
            </a:r>
            <a:r>
              <a:rPr lang="ru-RU" sz="1600" b="1" baseline="30000" dirty="0">
                <a:solidFill>
                  <a:schemeClr val="accent2"/>
                </a:solidFill>
              </a:rPr>
              <a:t> </a:t>
            </a:r>
            <a:r>
              <a:rPr lang="ru-RU" sz="1600" b="1" baseline="30000" dirty="0">
                <a:solidFill>
                  <a:srgbClr val="002060"/>
                </a:solidFill>
              </a:rPr>
              <a:t>1</a:t>
            </a:r>
            <a:br>
              <a:rPr lang="en-US" sz="1600" dirty="0"/>
            </a:b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rgbClr val="7D1C87"/>
                </a:solidFill>
              </a:rPr>
              <a:t>ВЫ один из них?</a:t>
            </a:r>
            <a:br>
              <a:rPr lang="en-US" sz="1600" b="1" dirty="0"/>
            </a:br>
            <a:br>
              <a:rPr lang="en-US" sz="1600" b="1" dirty="0">
                <a:solidFill>
                  <a:schemeClr val="accent2"/>
                </a:solidFill>
              </a:rPr>
            </a:br>
            <a:r>
              <a:rPr lang="ru-RU" sz="1600" b="1" dirty="0">
                <a:solidFill>
                  <a:schemeClr val="accent2"/>
                </a:solidFill>
              </a:rPr>
              <a:t>Артериальная гипертензия </a:t>
            </a:r>
            <a:r>
              <a:rPr lang="ru-RU" sz="1600" b="1" dirty="0"/>
              <a:t>– </a:t>
            </a:r>
            <a:r>
              <a:rPr lang="ru-RU" sz="1600" dirty="0">
                <a:solidFill>
                  <a:srgbClr val="002060"/>
                </a:solidFill>
              </a:rPr>
              <a:t>основная причина ИНСУЛЬТА и ИНФАРКТА МИОКАРДА</a:t>
            </a:r>
            <a:r>
              <a:rPr lang="ru-RU" sz="1600" b="1" baseline="30000" dirty="0">
                <a:solidFill>
                  <a:schemeClr val="accent2"/>
                </a:solidFill>
              </a:rPr>
              <a:t> </a:t>
            </a:r>
            <a:r>
              <a:rPr lang="ru-RU" sz="1600" b="1" baseline="30000" dirty="0">
                <a:solidFill>
                  <a:srgbClr val="002060"/>
                </a:solidFill>
              </a:rPr>
              <a:t>1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Артериальная гипертензия – </a:t>
            </a:r>
            <a:r>
              <a:rPr lang="ru-RU" sz="1600" dirty="0">
                <a:solidFill>
                  <a:srgbClr val="002060"/>
                </a:solidFill>
              </a:rPr>
              <a:t>относится к группе заболеваний сердца и сосудов</a:t>
            </a:r>
            <a:br>
              <a:rPr lang="en-US" sz="1600" b="1" dirty="0">
                <a:solidFill>
                  <a:schemeClr val="accent2"/>
                </a:solidFill>
              </a:rPr>
            </a:br>
            <a:br>
              <a:rPr lang="en-US" sz="1600" b="1" dirty="0">
                <a:solidFill>
                  <a:schemeClr val="accent2"/>
                </a:solidFill>
              </a:rPr>
            </a:br>
            <a:r>
              <a:rPr lang="ru-RU" sz="1600" b="1" dirty="0">
                <a:solidFill>
                  <a:schemeClr val="accent2"/>
                </a:solidFill>
              </a:rPr>
              <a:t>Среди общей смертности в России сердечно-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ru-RU" sz="1600" b="1" dirty="0">
                <a:solidFill>
                  <a:schemeClr val="accent2"/>
                </a:solidFill>
              </a:rPr>
              <a:t>сосудистые заболевания составляют 57 %</a:t>
            </a:r>
            <a:r>
              <a:rPr lang="ru-RU" sz="1600" b="1" baseline="30000" dirty="0">
                <a:solidFill>
                  <a:schemeClr val="accent2"/>
                </a:solidFill>
              </a:rPr>
              <a:t>1</a:t>
            </a:r>
            <a:br>
              <a:rPr lang="en-US" sz="1600" b="1" baseline="30000" dirty="0"/>
            </a:br>
            <a:br>
              <a:rPr lang="en-US" sz="1600" b="1" baseline="30000" dirty="0"/>
            </a:br>
            <a:r>
              <a:rPr lang="ru-RU" sz="1600" dirty="0">
                <a:solidFill>
                  <a:srgbClr val="002060"/>
                </a:solidFill>
              </a:rPr>
              <a:t>В мире за год от заболеваний сердца </a:t>
            </a:r>
            <a:br>
              <a:rPr lang="en-US" sz="1600" b="1" dirty="0"/>
            </a:br>
            <a:r>
              <a:rPr lang="ru-RU" sz="1600" b="1" dirty="0">
                <a:solidFill>
                  <a:srgbClr val="5B6877"/>
                </a:solidFill>
              </a:rPr>
              <a:t>и сосудов </a:t>
            </a:r>
            <a:r>
              <a:rPr lang="ru-RU" sz="1600" b="1" dirty="0">
                <a:solidFill>
                  <a:schemeClr val="accent2"/>
                </a:solidFill>
              </a:rPr>
              <a:t>умирает 17,5 млн человек</a:t>
            </a:r>
            <a:r>
              <a:rPr lang="ru-RU" sz="1600" dirty="0">
                <a:solidFill>
                  <a:srgbClr val="5B6877"/>
                </a:solidFill>
              </a:rPr>
              <a:t> </a:t>
            </a:r>
            <a:br>
              <a:rPr lang="en-US" sz="1600" b="1" dirty="0">
                <a:solidFill>
                  <a:srgbClr val="5B6877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(население огромного города)</a:t>
            </a:r>
            <a:r>
              <a:rPr lang="ru-RU" sz="1600" baseline="30000" dirty="0">
                <a:solidFill>
                  <a:srgbClr val="002060"/>
                </a:solidFill>
              </a:rPr>
              <a:t>2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092" y="1091050"/>
            <a:ext cx="435523" cy="412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895" y="1665486"/>
            <a:ext cx="422289" cy="40037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895" y="2246911"/>
            <a:ext cx="422289" cy="40037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922498" y="1060962"/>
            <a:ext cx="77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94806" y="1656166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34729" y="2232685"/>
            <a:ext cx="75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092" y="2867073"/>
            <a:ext cx="422289" cy="38932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920559" y="2824858"/>
            <a:ext cx="84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935" y="3604950"/>
            <a:ext cx="422289" cy="37737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960083" y="3576164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1" y="4180672"/>
            <a:ext cx="422289" cy="40037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928768" y="4143840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238" y="4742226"/>
            <a:ext cx="10722762" cy="214034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078840" y="5170920"/>
            <a:ext cx="91364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80%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ПРЕЖДЕВРЕМЕННЫХ ИНФАРКТОВ МИОКАРДА И ИНСУЛЬТОВ МОЖНО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ПРЕДОТВРАТИТЬ!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B7650753-EEB6-48F8-8399-760447CD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69" y="5977089"/>
            <a:ext cx="4944533" cy="707886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</a:defRPr>
            </a:lvl1pPr>
            <a:lvl2pPr marL="742950" indent="-285750" eaLnBrk="0" hangingPunct="0">
              <a:defRPr kumimoji="1"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ru-RU" dirty="0"/>
              <a:t>1. Аналитическое управление Аппарата Совета Федерации. Об актуальных проблемах борьбы с сердечно-сосудистыми заболеваниями,  Аналитический вестник, 2015:44 (597) </a:t>
            </a: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http://council.gov.ru/media/files/vDAae8RlETGBbkLMUlOAkE2keXyvvYi5.pdf</a:t>
            </a:r>
            <a:r>
              <a:rPr lang="ru-RU" dirty="0"/>
              <a:t>  </a:t>
            </a:r>
            <a:r>
              <a:rPr lang="en-US" dirty="0"/>
              <a:t>;</a:t>
            </a:r>
          </a:p>
          <a:p>
            <a:r>
              <a:rPr lang="en-US" dirty="0"/>
              <a:t>2</a:t>
            </a:r>
            <a:r>
              <a:rPr lang="ru-RU" dirty="0"/>
              <a:t>. Что можно сделать для профилактики инфаркта и инсульта?// Сайт ВОЗ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 29</a:t>
            </a:r>
            <a:r>
              <a:rPr lang="ru-RU" dirty="0"/>
              <a:t> октября 2020. </a:t>
            </a:r>
            <a:r>
              <a:rPr lang="en-US" dirty="0"/>
              <a:t>URL</a:t>
            </a:r>
            <a:r>
              <a:rPr lang="ru-RU" dirty="0"/>
              <a:t>:</a:t>
            </a:r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https://www.who.int/features/qa/27/ru/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9E4448-B91D-402E-B7D3-1AF04D6237F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45"/>
            <a:ext cx="3399365" cy="2894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97481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810" y="3045748"/>
            <a:ext cx="4198865" cy="31762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04" y="476250"/>
            <a:ext cx="4740216" cy="3069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636034"/>
            <a:ext cx="4315925" cy="2306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7340178" y="1275054"/>
            <a:ext cx="347326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chemeClr val="bg1"/>
                </a:solidFill>
              </a:rPr>
              <a:t>Целевое АД должно быть достигнуто в течение трех месяцев лекарственной терапии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892343" y="1174261"/>
            <a:ext cx="3458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Эффект от лечения должен наступить сразу после приема  назначенных препаратов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ED34B1-CA0B-1386-E6F2-167F3C49E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66342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13EFEDA-0801-451C-81A7-90EA8EA04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59" t="18355" r="23321" b="5123"/>
          <a:stretch/>
        </p:blipFill>
        <p:spPr>
          <a:xfrm>
            <a:off x="169183" y="411595"/>
            <a:ext cx="7772400" cy="56946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825CE84B-9CA2-4156-97CA-E7D559EFAD5F}"/>
              </a:ext>
            </a:extLst>
          </p:cNvPr>
          <p:cNvSpPr txBox="1">
            <a:spLocks/>
          </p:cNvSpPr>
          <p:nvPr/>
        </p:nvSpPr>
        <p:spPr>
          <a:xfrm>
            <a:off x="8148586" y="1258751"/>
            <a:ext cx="3770992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2E305F"/>
                </a:solidFill>
              </a:rPr>
              <a:t>Достижение целевого АД – вопрос времени </a:t>
            </a:r>
            <a:r>
              <a:rPr lang="ru-RU" sz="1700" dirty="0">
                <a:solidFill>
                  <a:srgbClr val="7D1C87"/>
                </a:solidFill>
              </a:rPr>
              <a:t>(планируемое время достижения целевых цифр АД – через 3 месяца от начала терапии)</a:t>
            </a:r>
            <a:r>
              <a:rPr lang="en-US" sz="1700" baseline="30000" dirty="0">
                <a:solidFill>
                  <a:srgbClr val="7D1C87"/>
                </a:solidFill>
              </a:rPr>
              <a:t>1</a:t>
            </a:r>
            <a:endParaRPr lang="ru-RU" sz="1700" dirty="0">
              <a:solidFill>
                <a:srgbClr val="7D1C8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2E305F"/>
                </a:solidFill>
              </a:rPr>
              <a:t>Возможно </a:t>
            </a:r>
            <a:r>
              <a:rPr lang="ru-RU" sz="1700" dirty="0">
                <a:solidFill>
                  <a:srgbClr val="7D1C87"/>
                </a:solidFill>
              </a:rPr>
              <a:t>потребуется коррекция доз или изменение терапии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2E305F"/>
                </a:solidFill>
              </a:rPr>
              <a:t>Обсудите с врачом, </a:t>
            </a:r>
            <a:r>
              <a:rPr lang="ru-RU" sz="1700" dirty="0">
                <a:solidFill>
                  <a:srgbClr val="7D1C87"/>
                </a:solidFill>
              </a:rPr>
              <a:t>как быстро и какого эффекта следует ожидать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2E305F"/>
                </a:solidFill>
              </a:rPr>
              <a:t>Уточните, при каких обстоятельствах </a:t>
            </a:r>
            <a:r>
              <a:rPr lang="ru-RU" sz="1700" dirty="0">
                <a:solidFill>
                  <a:srgbClr val="7D1C87"/>
                </a:solidFill>
              </a:rPr>
              <a:t>необходимо нанести внеочередной визит к доктору</a:t>
            </a:r>
            <a:br>
              <a:rPr lang="ru-RU" sz="1700" dirty="0">
                <a:solidFill>
                  <a:srgbClr val="7D1C87"/>
                </a:solidFill>
              </a:rPr>
            </a:br>
            <a:r>
              <a:rPr lang="ru-RU" sz="20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DE2DF-1DD4-91E4-ED53-D1BA2A810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97259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7400" y="2924034"/>
            <a:ext cx="4959047" cy="34841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850" y="309716"/>
            <a:ext cx="5166671" cy="32361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636034"/>
            <a:ext cx="4315925" cy="2306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6483784" y="1070940"/>
            <a:ext cx="5020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Применение БАДов и нетрадиционных видов лечения  не может заменить лекарственную терапию и может привести к запоздалому началу лечения серьезного заболевания, упустить драгоценное время</a:t>
            </a:r>
            <a:r>
              <a:rPr lang="ru-RU" b="1" baseline="30000" dirty="0">
                <a:solidFill>
                  <a:schemeClr val="bg1"/>
                </a:solidFill>
              </a:rPr>
              <a:t>1,2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111075" y="1223380"/>
            <a:ext cx="502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Необходимо принимать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витамины и биодобавки,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чтобы сохранить здоровье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F3A088-0FBC-4C51-A7A2-1FFD25734A34}"/>
              </a:ext>
            </a:extLst>
          </p:cNvPr>
          <p:cNvSpPr txBox="1"/>
          <p:nvPr/>
        </p:nvSpPr>
        <p:spPr>
          <a:xfrm>
            <a:off x="111075" y="6363555"/>
            <a:ext cx="11728174" cy="55297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1 - Федеральный закон от 02.01.2000 N 29-ФЗ (ред. от 13.07.2020) "О качестве и безопасности пищевых продуктов»;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2 - Федеральный закон от 12.04.2010 N 61-ФЗ (ред. от 13.07.2020) "Об обращении лекарственных средств»;</a:t>
            </a:r>
            <a:r>
              <a:rPr lang="en-US" dirty="0"/>
              <a:t> </a:t>
            </a:r>
            <a:r>
              <a:rPr lang="en-US" dirty="0" err="1"/>
              <a:t>Costache</a:t>
            </a:r>
            <a:r>
              <a:rPr lang="en-US" dirty="0"/>
              <a:t> et al. Pharmacokinetic Interactions between Cardiovascular Medicines and Plant Products. Published online 2019 Sep 2. </a:t>
            </a:r>
            <a:r>
              <a:rPr lang="en-US" dirty="0" err="1"/>
              <a:t>doi</a:t>
            </a:r>
            <a:r>
              <a:rPr lang="en-US" dirty="0"/>
              <a:t>: 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10.1155/2019/9402781</a:t>
            </a:r>
            <a:r>
              <a:rPr lang="en-US" dirty="0"/>
              <a:t>  </a:t>
            </a:r>
            <a:r>
              <a:rPr lang="ru-RU" dirty="0"/>
              <a:t>Полунина Т.Е. Лекарственные повреждения печени. РМЖ «Медицинское обозрение» 2018</a:t>
            </a:r>
            <a:r>
              <a:rPr lang="en-US" dirty="0"/>
              <a:t>; 7(1): 7-12</a:t>
            </a:r>
          </a:p>
        </p:txBody>
      </p:sp>
    </p:spTree>
    <p:extLst>
      <p:ext uri="{BB962C8B-B14F-4D97-AF65-F5344CB8AC3E}">
        <p14:creationId xmlns:p14="http://schemas.microsoft.com/office/powerpoint/2010/main" val="178689983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401"/>
          <a:stretch/>
        </p:blipFill>
        <p:spPr>
          <a:xfrm>
            <a:off x="8864605" y="3140659"/>
            <a:ext cx="2644380" cy="184625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C1B3708-A947-425C-B615-4F717AA8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55" y="468486"/>
            <a:ext cx="11650219" cy="970280"/>
          </a:xfrm>
          <a:ln>
            <a:noFill/>
          </a:ln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БАДы И НЕТРАДИЦИОННЫЕ ВИДЫ ЛЕЧЕНИЯ                              </a:t>
            </a:r>
            <a:r>
              <a:rPr lang="ru-RU" dirty="0">
                <a:solidFill>
                  <a:srgbClr val="7D1C87"/>
                </a:solidFill>
              </a:rPr>
              <a:t>НЕ СПОСОБНЫ ЗАМЕНИТЬ ЛЕКАРСТВЕННУЮ ТЕРАПИЮ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168237-BDEB-4280-B2E9-15E2A6E01201}"/>
              </a:ext>
            </a:extLst>
          </p:cNvPr>
          <p:cNvSpPr/>
          <p:nvPr/>
        </p:nvSpPr>
        <p:spPr>
          <a:xfrm>
            <a:off x="1352098" y="2521238"/>
            <a:ext cx="102872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2C3"/>
              </a:buClr>
              <a:defRPr/>
            </a:pPr>
            <a:r>
              <a:rPr lang="ru-RU" sz="1700" b="1" dirty="0">
                <a:solidFill>
                  <a:srgbClr val="7D1C87"/>
                </a:solidFill>
              </a:rPr>
              <a:t>Обращение лекарственных препаратов регулируется «Федеральным законом об обращении лекарственных средств»</a:t>
            </a:r>
            <a:r>
              <a:rPr lang="ru-RU" sz="1700" b="1" baseline="30000" dirty="0">
                <a:solidFill>
                  <a:srgbClr val="7D1C87"/>
                </a:solidFill>
              </a:rPr>
              <a:t>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480835-26B9-44ED-8538-84F5B512DB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8" y="1875501"/>
            <a:ext cx="638842" cy="7267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C8FBB9-9494-4703-931E-9E5B827678B0}"/>
              </a:ext>
            </a:extLst>
          </p:cNvPr>
          <p:cNvSpPr/>
          <p:nvPr/>
        </p:nvSpPr>
        <p:spPr>
          <a:xfrm>
            <a:off x="1317811" y="3942598"/>
            <a:ext cx="74782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2C3"/>
              </a:buClr>
              <a:defRPr/>
            </a:pPr>
            <a:r>
              <a:rPr lang="ru-RU" sz="1700" b="1" dirty="0">
                <a:solidFill>
                  <a:srgbClr val="7D1C87"/>
                </a:solidFill>
              </a:rPr>
              <a:t>БАДы не являются лекарственными средствами</a:t>
            </a:r>
            <a:r>
              <a:rPr lang="en-US" sz="1700" b="1" dirty="0">
                <a:solidFill>
                  <a:srgbClr val="7D1C87"/>
                </a:solidFill>
              </a:rPr>
              <a:t> </a:t>
            </a:r>
            <a:r>
              <a:rPr lang="ru-RU" sz="1700" b="1" dirty="0">
                <a:solidFill>
                  <a:srgbClr val="7D1C87"/>
                </a:solidFill>
              </a:rPr>
              <a:t>и производители ОБЯЗАНЫ в рекламе это указывать: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71BE7-1BAA-4DF8-8CF6-B5428F7EC803}"/>
              </a:ext>
            </a:extLst>
          </p:cNvPr>
          <p:cNvSpPr txBox="1"/>
          <p:nvPr/>
        </p:nvSpPr>
        <p:spPr>
          <a:xfrm>
            <a:off x="642248" y="6218206"/>
            <a:ext cx="11330012" cy="615554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1 - Федеральный закон от 02.01.2000 N 29-ФЗ (ред. от 13.07.2020) "О качестве и безопасности пищевых продуктов»; 2 - Федеральный закон от 12.04.2010 N 61-ФЗ (ред. от 13.07.2020) "Об обращении лекарственных средств»;  </a:t>
            </a:r>
            <a:r>
              <a:rPr lang="en-US" dirty="0" err="1"/>
              <a:t>Costache</a:t>
            </a:r>
            <a:r>
              <a:rPr lang="en-US" dirty="0"/>
              <a:t> et al. Pharmacokinetic Interactions between Cardiovascular Medicines and Plant Products. Published online 2019 Sep 2. </a:t>
            </a:r>
            <a:r>
              <a:rPr lang="en-US" dirty="0" err="1"/>
              <a:t>doi</a:t>
            </a:r>
            <a:r>
              <a:rPr lang="en-US" dirty="0"/>
              <a:t>: 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10.1155/2019/9402781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51F048-AED0-4F12-B7EB-296D0BF326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4" y="3038992"/>
            <a:ext cx="638842" cy="7267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3061B2-5E9D-4BA9-A3C9-65F81F9EEE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12" y="3880102"/>
            <a:ext cx="638842" cy="72675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075115-FE28-4A1C-9E8A-530A013A3F43}"/>
              </a:ext>
            </a:extLst>
          </p:cNvPr>
          <p:cNvSpPr/>
          <p:nvPr/>
        </p:nvSpPr>
        <p:spPr>
          <a:xfrm>
            <a:off x="1317810" y="5127230"/>
            <a:ext cx="10321521" cy="113877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buClr>
                <a:srgbClr val="0072C3"/>
              </a:buClr>
              <a:defRPr/>
            </a:pPr>
            <a:r>
              <a:rPr lang="ru-RU" sz="1700" b="1" dirty="0">
                <a:solidFill>
                  <a:schemeClr val="bg1"/>
                </a:solidFill>
              </a:rPr>
              <a:t>Применение БАДов и нетрадиционных видов лечения  не может заменить лекарственную терапию</a:t>
            </a:r>
            <a:r>
              <a:rPr lang="en-US" sz="1700" b="1" dirty="0">
                <a:solidFill>
                  <a:schemeClr val="bg1"/>
                </a:solidFill>
              </a:rPr>
              <a:t>. </a:t>
            </a:r>
            <a:r>
              <a:rPr lang="ru-RU" sz="1700" b="1" dirty="0">
                <a:solidFill>
                  <a:schemeClr val="bg1"/>
                </a:solidFill>
              </a:rPr>
              <a:t>Самостоятельное применении БАДов и нетрадиционных видов лечения, отказ от обращения к врачу может привести к запоздалому началу лечения серьезного заболевания, упустить драгоценное время</a:t>
            </a:r>
            <a:r>
              <a:rPr lang="ru-RU" sz="1700" b="1" baseline="30000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23393FD-91CA-4EF9-8CA7-CB5189587CB5}"/>
              </a:ext>
            </a:extLst>
          </p:cNvPr>
          <p:cNvSpPr/>
          <p:nvPr/>
        </p:nvSpPr>
        <p:spPr>
          <a:xfrm>
            <a:off x="1352098" y="3184911"/>
            <a:ext cx="74096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2C3"/>
              </a:buClr>
              <a:defRPr/>
            </a:pPr>
            <a:r>
              <a:rPr lang="ru-RU" sz="1700" b="1" dirty="0">
                <a:solidFill>
                  <a:srgbClr val="7D1C87"/>
                </a:solidFill>
              </a:rPr>
              <a:t>В отличие от лекарственных препаратов, клинические испытания для БАД не требуются</a:t>
            </a:r>
            <a:r>
              <a:rPr lang="ru-RU" sz="1700" b="1" baseline="30000" dirty="0">
                <a:solidFill>
                  <a:srgbClr val="7D1C87"/>
                </a:solidFill>
              </a:rPr>
              <a:t>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630EB8-726F-41A7-84DC-47C2818BC3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387" y="4556756"/>
            <a:ext cx="7341065" cy="4742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00F931-7418-49A9-9934-9E5736C32F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89" y="5030991"/>
            <a:ext cx="638842" cy="7267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0BEDAF-6516-A3B0-5871-8091A22D4765}"/>
              </a:ext>
            </a:extLst>
          </p:cNvPr>
          <p:cNvSpPr/>
          <p:nvPr/>
        </p:nvSpPr>
        <p:spPr>
          <a:xfrm>
            <a:off x="1352098" y="1881043"/>
            <a:ext cx="10287234" cy="61555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buClr>
                <a:srgbClr val="0072C3"/>
              </a:buClr>
              <a:defRPr/>
            </a:pPr>
            <a:r>
              <a:rPr lang="ru-RU" sz="1700" b="1" dirty="0">
                <a:solidFill>
                  <a:schemeClr val="bg1"/>
                </a:solidFill>
              </a:rPr>
              <a:t>Биологически</a:t>
            </a:r>
            <a:r>
              <a:rPr lang="ru-RU" sz="1700" b="1" dirty="0">
                <a:solidFill>
                  <a:srgbClr val="C00000"/>
                </a:solidFill>
              </a:rPr>
              <a:t> </a:t>
            </a:r>
            <a:r>
              <a:rPr lang="ru-RU" sz="1700" b="1" dirty="0">
                <a:solidFill>
                  <a:schemeClr val="bg1"/>
                </a:solidFill>
              </a:rPr>
              <a:t>Активные Добавки (БАД) или пищевые добавки регулируются в России Федеральным законом «О качестве и безопасности пищевых продуктов»</a:t>
            </a:r>
            <a:r>
              <a:rPr lang="ru-RU" sz="1700" b="1" baseline="300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24321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19F747-D9BF-4AFE-B4B9-1EE0BA23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БИОДОБАВКИ И ВИТАМИНЫ </a:t>
            </a:r>
            <a:r>
              <a:rPr lang="ru-RU" dirty="0">
                <a:solidFill>
                  <a:srgbClr val="7D1C87"/>
                </a:solidFill>
              </a:rPr>
              <a:t>В ПРОФИЛАКТИКЕ СЕРДЕЧНО-СОСУДИСТЫХ ЗАБОЛЕВАНИЙ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76D104-7F2A-4F4C-9D70-904EB6726F10}"/>
              </a:ext>
            </a:extLst>
          </p:cNvPr>
          <p:cNvSpPr/>
          <p:nvPr/>
        </p:nvSpPr>
        <p:spPr>
          <a:xfrm>
            <a:off x="1801368" y="2215955"/>
            <a:ext cx="749011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2E305F"/>
                </a:solidFill>
              </a:rPr>
              <a:t>Достаточное поступление с пищей таких микронутриентов, как витамины А, К, магний, цинк и медь, ассоциировалось со снижением общей и сердечно-сосудистой смертности</a:t>
            </a:r>
            <a:r>
              <a:rPr lang="en-US" sz="1700" dirty="0">
                <a:solidFill>
                  <a:schemeClr val="accent4"/>
                </a:solidFill>
              </a:rPr>
              <a:t>,</a:t>
            </a:r>
            <a:r>
              <a:rPr lang="en-US" sz="1700" b="1" dirty="0">
                <a:solidFill>
                  <a:schemeClr val="accent2"/>
                </a:solidFill>
              </a:rPr>
              <a:t> </a:t>
            </a:r>
            <a:r>
              <a:rPr lang="ru-RU" sz="1700" b="1" dirty="0">
                <a:solidFill>
                  <a:schemeClr val="accent2"/>
                </a:solidFill>
              </a:rPr>
              <a:t>но это касалось только веществ, получаемых естественным образом – из пищи</a:t>
            </a:r>
            <a:r>
              <a:rPr lang="ru-RU" sz="1700" dirty="0">
                <a:solidFill>
                  <a:schemeClr val="accent4"/>
                </a:solidFill>
              </a:rPr>
              <a:t>.</a:t>
            </a:r>
          </a:p>
          <a:p>
            <a:endParaRPr lang="ru-RU" sz="1700" b="1" dirty="0">
              <a:solidFill>
                <a:schemeClr val="accent4"/>
              </a:solidFill>
            </a:endParaRPr>
          </a:p>
          <a:p>
            <a:r>
              <a:rPr lang="ru-RU" sz="1700" b="1" dirty="0">
                <a:solidFill>
                  <a:srgbClr val="7D1C87"/>
                </a:solidFill>
              </a:rPr>
              <a:t>Избыточное потребление кальция было связано с повышением риска смерти от онкологических заболеваний</a:t>
            </a:r>
            <a:r>
              <a:rPr lang="ru-RU" sz="1700" dirty="0">
                <a:solidFill>
                  <a:schemeClr val="accent4"/>
                </a:solidFill>
              </a:rPr>
              <a:t>, </a:t>
            </a:r>
            <a:r>
              <a:rPr lang="ru-RU" sz="1700" dirty="0">
                <a:solidFill>
                  <a:srgbClr val="2E305F"/>
                </a:solidFill>
              </a:rPr>
              <a:t>причем это касалось только кальция из БАДов в дозе более 1000 мг, тогда как «пищевой» кальций негативного влияния на смертность от рака не оказывал</a:t>
            </a:r>
          </a:p>
          <a:p>
            <a:endParaRPr lang="ru-RU" sz="1700" b="1" dirty="0">
              <a:solidFill>
                <a:schemeClr val="accent4"/>
              </a:solidFill>
            </a:endParaRPr>
          </a:p>
          <a:p>
            <a:r>
              <a:rPr lang="ru-RU" sz="1700" dirty="0">
                <a:solidFill>
                  <a:schemeClr val="accent4"/>
                </a:solidFill>
              </a:rPr>
              <a:t>Потребление витамина Д в дозах ≥ 400 МЕ в сутки у лиц с исходно нормальным уровнем витамина Д в крови </a:t>
            </a:r>
            <a:r>
              <a:rPr lang="ru-RU" sz="1700" b="1" dirty="0">
                <a:solidFill>
                  <a:srgbClr val="7D1C87"/>
                </a:solidFill>
              </a:rPr>
              <a:t>ассоциировалось с повышением риска смерти (общей и онкологической)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F04C02D9-4732-4A63-B088-6B970C5DD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58" y="6505844"/>
            <a:ext cx="11450100" cy="203133"/>
          </a:xfrm>
          <a:prstGeom prst="rect">
            <a:avLst/>
          </a:prstGeom>
        </p:spPr>
        <p:txBody>
          <a:bodyPr lIns="0" anchor="ctr" anchorCtr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ru-RU" sz="800" dirty="0">
                <a:solidFill>
                  <a:srgbClr val="2E305F"/>
                </a:solidFill>
              </a:rPr>
              <a:t>Fan Chen. Ann Intern Med. 2019 May 7; 170(9):604-613</a:t>
            </a:r>
            <a:endParaRPr lang="ru-RU" altLang="ru-RU" sz="800" dirty="0">
              <a:solidFill>
                <a:srgbClr val="2E305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BF117F-F5D4-431A-BD34-4A6EF25DB1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58" y="2051431"/>
            <a:ext cx="1034218" cy="11765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455EA2-A2D2-4302-939D-51BF3A3425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58" y="3374316"/>
            <a:ext cx="1034218" cy="11765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8ECB77-8161-40C9-B0B8-FE2E053767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58" y="4648605"/>
            <a:ext cx="1034218" cy="11765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4612D3-73D3-4043-9ECC-F89DCF85B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976" y="2051431"/>
            <a:ext cx="2458251" cy="44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465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BFC05-EA6A-473F-9ED1-556A653F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18" y="5028980"/>
            <a:ext cx="11037242" cy="970280"/>
          </a:xfrm>
        </p:spPr>
        <p:txBody>
          <a:bodyPr/>
          <a:lstStyle/>
          <a:p>
            <a:r>
              <a:rPr lang="ru-RU" dirty="0">
                <a:solidFill>
                  <a:srgbClr val="7D1C87"/>
                </a:solidFill>
              </a:rPr>
              <a:t>ПОМНИТЕ: </a:t>
            </a:r>
            <a:r>
              <a:rPr lang="ru-RU" dirty="0">
                <a:solidFill>
                  <a:srgbClr val="2E305F"/>
                </a:solidFill>
              </a:rPr>
              <a:t>Важно выстраивать доверительные отношения с врачом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47EEA-D75D-45B7-945A-4634D52C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1872978"/>
            <a:ext cx="8460927" cy="38837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2E305F"/>
                </a:solidFill>
                <a:latin typeface="+mj-lt"/>
              </a:rPr>
              <a:t>Расскажите </a:t>
            </a:r>
            <a:r>
              <a:rPr lang="ru-RU" sz="1800" dirty="0">
                <a:solidFill>
                  <a:srgbClr val="2E305F"/>
                </a:solidFill>
                <a:latin typeface="+mj-lt"/>
              </a:rPr>
              <a:t>четко и, по возможности кратко, о </a:t>
            </a:r>
            <a:r>
              <a:rPr lang="ru-RU" sz="1800" b="1" dirty="0">
                <a:solidFill>
                  <a:srgbClr val="2E305F"/>
                </a:solidFill>
                <a:latin typeface="+mj-lt"/>
              </a:rPr>
              <a:t>своих жалобах </a:t>
            </a:r>
            <a:r>
              <a:rPr lang="ru-RU" sz="1800" dirty="0">
                <a:solidFill>
                  <a:srgbClr val="2E305F"/>
                </a:solidFill>
                <a:latin typeface="+mj-lt"/>
              </a:rPr>
              <a:t>(можно заранее написать на листочке, о чем бы Вы хотели сообщить доктору)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2E305F"/>
                </a:solidFill>
                <a:latin typeface="+mj-lt"/>
              </a:rPr>
              <a:t>Расскажите, какие лекарственные препараты и в каких дозах Вы сейчас принимаете</a:t>
            </a:r>
            <a:r>
              <a:rPr lang="ru-RU" sz="1800" dirty="0">
                <a:solidFill>
                  <a:srgbClr val="2E305F"/>
                </a:solidFill>
                <a:latin typeface="+mj-lt"/>
              </a:rPr>
              <a:t>, причем не только для лечения Артериальной гипертензии (можете принести коробочки или блистеры от лекарств, чтобы ничего не перепутать)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E305F"/>
                </a:solidFill>
                <a:latin typeface="+mj-lt"/>
              </a:rPr>
              <a:t>Если Вы </a:t>
            </a:r>
            <a:r>
              <a:rPr lang="ru-RU" sz="1800" b="1" dirty="0">
                <a:solidFill>
                  <a:srgbClr val="2E305F"/>
                </a:solidFill>
                <a:latin typeface="+mj-lt"/>
              </a:rPr>
              <a:t>не смогли выполнить какое-то из назначений доктора – обязательно сообщите ему </a:t>
            </a:r>
            <a:r>
              <a:rPr lang="ru-RU" sz="1800" dirty="0">
                <a:solidFill>
                  <a:srgbClr val="2E305F"/>
                </a:solidFill>
                <a:latin typeface="+mj-lt"/>
              </a:rPr>
              <a:t>об этом – это позволит избежать гипердиагностики и избыточного/неправильного лечения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7A4EBC7-C77B-4873-B41D-209510FE2F78}"/>
              </a:ext>
            </a:extLst>
          </p:cNvPr>
          <p:cNvSpPr txBox="1">
            <a:spLocks/>
          </p:cNvSpPr>
          <p:nvPr/>
        </p:nvSpPr>
        <p:spPr>
          <a:xfrm>
            <a:off x="605955" y="578650"/>
            <a:ext cx="10550333" cy="9702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2E305F"/>
                </a:solidFill>
              </a:rPr>
              <a:t>НА ПРИЕМЕ У ДОКТОРА </a:t>
            </a:r>
            <a:r>
              <a:rPr lang="ru-RU" dirty="0">
                <a:solidFill>
                  <a:srgbClr val="5B6877"/>
                </a:solidFill>
              </a:rPr>
              <a:t>(</a:t>
            </a:r>
            <a:r>
              <a:rPr lang="ru-RU" dirty="0">
                <a:solidFill>
                  <a:srgbClr val="7D1C87"/>
                </a:solidFill>
              </a:rPr>
              <a:t>кардиолог, терапевт, врач общей практики)</a:t>
            </a:r>
          </a:p>
          <a:p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FC1823-FC61-4E9A-A186-57E75EA65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18" y="6413219"/>
            <a:ext cx="5128450" cy="566822"/>
          </a:xfrm>
          <a:prstGeom prst="rect">
            <a:avLst/>
          </a:prstGeom>
        </p:spPr>
        <p:txBody>
          <a:bodyPr lIns="0" anchor="ctr" anchorCtr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 sz="800" dirty="0">
                <a:solidFill>
                  <a:srgbClr val="2E305F"/>
                </a:solidFill>
              </a:rPr>
              <a:t>Я </a:t>
            </a:r>
            <a:r>
              <a:rPr lang="ru-RU" altLang="ru-RU" sz="800" dirty="0" err="1">
                <a:solidFill>
                  <a:srgbClr val="2E305F"/>
                </a:solidFill>
              </a:rPr>
              <a:t>Ашихмин</a:t>
            </a:r>
            <a:r>
              <a:rPr lang="ru-RU" altLang="ru-RU" sz="800" dirty="0">
                <a:solidFill>
                  <a:srgbClr val="2E305F"/>
                </a:solidFill>
              </a:rPr>
              <a:t> 10 советов, как общаться с врачом, чтобы вас качественно лечили//Комсомольская правда [Электронный ресурс] 29 октября 2020. URL  https://www.kp.ru/daily/26931.7/3981607/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ru-RU" sz="800" dirty="0">
              <a:solidFill>
                <a:srgbClr val="2E305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45914-368F-411B-B6ED-CDD0528EC5FC}"/>
              </a:ext>
            </a:extLst>
          </p:cNvPr>
          <p:cNvSpPr txBox="1"/>
          <p:nvPr/>
        </p:nvSpPr>
        <p:spPr>
          <a:xfrm>
            <a:off x="145491" y="1321136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3F18DF-B63B-446B-B5A3-889DBD52C6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688" y="1841538"/>
            <a:ext cx="3072312" cy="343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698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BFC05-EA6A-473F-9ED1-556A653F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23" y="4858705"/>
            <a:ext cx="11233149" cy="1016000"/>
          </a:xfrm>
        </p:spPr>
        <p:txBody>
          <a:bodyPr/>
          <a:lstStyle/>
          <a:p>
            <a:r>
              <a:rPr lang="ru-RU" dirty="0">
                <a:solidFill>
                  <a:srgbClr val="7D1C87"/>
                </a:solidFill>
              </a:rPr>
              <a:t>ПОМНИТЕ: </a:t>
            </a:r>
            <a:r>
              <a:rPr lang="ru-RU" dirty="0"/>
              <a:t>Даже самые эффективные лекарства не помогают, если их не принимать!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47EEA-D75D-45B7-945A-4634D52C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527" y="1696897"/>
            <a:ext cx="8166434" cy="473773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2E305F"/>
                </a:solidFill>
                <a:latin typeface="+mj-lt"/>
              </a:rPr>
              <a:t>Прочитайте, находясь в кабинете врача, лист назначений или рецепты</a:t>
            </a:r>
            <a:r>
              <a:rPr lang="ru-RU" sz="1800" dirty="0">
                <a:solidFill>
                  <a:srgbClr val="2E305F"/>
                </a:solidFill>
                <a:latin typeface="+mj-lt"/>
              </a:rPr>
              <a:t>, которые Вам дал врач.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2E305F"/>
                </a:solidFill>
                <a:latin typeface="+mj-lt"/>
              </a:rPr>
              <a:t>Убедитесь, что Вам все понятно</a:t>
            </a:r>
            <a:r>
              <a:rPr lang="ru-RU" sz="1800" dirty="0">
                <a:solidFill>
                  <a:srgbClr val="2E305F"/>
                </a:solidFill>
                <a:latin typeface="+mj-lt"/>
              </a:rPr>
              <a:t>: названия препаратов, дозы, кратность и режим приема. </a:t>
            </a:r>
            <a:r>
              <a:rPr lang="ru-RU" sz="1800" b="1" dirty="0">
                <a:solidFill>
                  <a:srgbClr val="2E305F"/>
                </a:solidFill>
                <a:latin typeface="+mj-lt"/>
              </a:rPr>
              <a:t>Если не понятно - уточните.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2E305F"/>
                </a:solidFill>
                <a:latin typeface="+mj-lt"/>
              </a:rPr>
              <a:t>Если Вы </a:t>
            </a:r>
            <a:r>
              <a:rPr lang="ru-RU" sz="1800" dirty="0">
                <a:solidFill>
                  <a:srgbClr val="2E305F"/>
                </a:solidFill>
                <a:latin typeface="+mj-lt"/>
              </a:rPr>
              <a:t>понимаете, что </a:t>
            </a:r>
            <a:r>
              <a:rPr lang="ru-RU" sz="1800" b="1" dirty="0">
                <a:solidFill>
                  <a:srgbClr val="2E305F"/>
                </a:solidFill>
                <a:latin typeface="+mj-lt"/>
              </a:rPr>
              <a:t>не будете принимать</a:t>
            </a:r>
            <a:r>
              <a:rPr lang="ru-RU" sz="1800" dirty="0">
                <a:solidFill>
                  <a:srgbClr val="2E305F"/>
                </a:solidFill>
                <a:latin typeface="+mj-lt"/>
              </a:rPr>
              <a:t> что-то из назначенного лечения – </a:t>
            </a:r>
            <a:r>
              <a:rPr lang="ru-RU" sz="1800" b="1" dirty="0">
                <a:solidFill>
                  <a:srgbClr val="2E305F"/>
                </a:solidFill>
                <a:latin typeface="+mj-lt"/>
              </a:rPr>
              <a:t>сообщите доктору </a:t>
            </a:r>
            <a:r>
              <a:rPr lang="ru-RU" sz="1800" dirty="0">
                <a:solidFill>
                  <a:srgbClr val="2E305F"/>
                </a:solidFill>
                <a:latin typeface="+mj-lt"/>
              </a:rPr>
              <a:t>об этом сразу и прямо – тот сможет заменить препарат или подобрать другую схему лечения с учетом ваших предпочтений (сироп вместо таблеток, аналог или другой класс препаратов и т.д.)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7A4EBC7-C77B-4873-B41D-209510FE2F78}"/>
              </a:ext>
            </a:extLst>
          </p:cNvPr>
          <p:cNvSpPr txBox="1">
            <a:spLocks/>
          </p:cNvSpPr>
          <p:nvPr/>
        </p:nvSpPr>
        <p:spPr>
          <a:xfrm>
            <a:off x="544253" y="538984"/>
            <a:ext cx="11233150" cy="9702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dirty="0">
                <a:solidFill>
                  <a:srgbClr val="2E305F"/>
                </a:solidFill>
              </a:rPr>
              <a:t>НА ПРИЕМЕ У ДОКТОРА </a:t>
            </a:r>
            <a:r>
              <a:rPr lang="ru-RU" dirty="0">
                <a:solidFill>
                  <a:srgbClr val="5B6877"/>
                </a:solidFill>
              </a:rPr>
              <a:t>(</a:t>
            </a:r>
            <a:r>
              <a:rPr lang="ru-RU" dirty="0">
                <a:solidFill>
                  <a:srgbClr val="7D1C87"/>
                </a:solidFill>
              </a:rPr>
              <a:t>кардиолог, терапевт, врач общей практики)</a:t>
            </a:r>
          </a:p>
          <a:p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FC1823-FC61-4E9A-A186-57E75EA65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53" y="6429398"/>
            <a:ext cx="5128450" cy="566822"/>
          </a:xfrm>
          <a:prstGeom prst="rect">
            <a:avLst/>
          </a:prstGeom>
        </p:spPr>
        <p:txBody>
          <a:bodyPr lIns="0" anchor="ctr" anchorCtr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 sz="800" dirty="0">
                <a:solidFill>
                  <a:srgbClr val="2E305F"/>
                </a:solidFill>
              </a:rPr>
              <a:t>Я </a:t>
            </a:r>
            <a:r>
              <a:rPr lang="ru-RU" altLang="ru-RU" sz="800" dirty="0" err="1">
                <a:solidFill>
                  <a:srgbClr val="2E305F"/>
                </a:solidFill>
              </a:rPr>
              <a:t>Ашихмин</a:t>
            </a:r>
            <a:r>
              <a:rPr lang="ru-RU" altLang="ru-RU" sz="800" dirty="0">
                <a:solidFill>
                  <a:srgbClr val="2E305F"/>
                </a:solidFill>
              </a:rPr>
              <a:t> 10 советов, как общаться с врачом, чтобы вас качественно лечили//Комсомольская правда [Электронный ресурс] 29 октября 2020. URL  https://www.kp.ru/daily/26931.7/3981607/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ru-RU" sz="800" dirty="0">
              <a:solidFill>
                <a:srgbClr val="2E305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45914-368F-411B-B6ED-CDD0528EC5FC}"/>
              </a:ext>
            </a:extLst>
          </p:cNvPr>
          <p:cNvSpPr txBox="1"/>
          <p:nvPr/>
        </p:nvSpPr>
        <p:spPr>
          <a:xfrm>
            <a:off x="145491" y="1321136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E9A8DC-FAE8-493A-95E5-93E3A5D7CC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11" y="1448568"/>
            <a:ext cx="2601061" cy="29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5357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A5FBDA-1991-49DE-9C73-CD60D1D9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ПРИНЦИПЫ</a:t>
            </a:r>
            <a:r>
              <a:rPr lang="ru-RU" dirty="0">
                <a:solidFill>
                  <a:srgbClr val="5B6877"/>
                </a:solidFill>
              </a:rPr>
              <a:t> </a:t>
            </a:r>
            <a:r>
              <a:rPr lang="ru-RU" dirty="0">
                <a:solidFill>
                  <a:srgbClr val="990099"/>
                </a:solidFill>
              </a:rPr>
              <a:t>ОТВЕТСТВЕННОГО САМОЛЕЧЕНИЯ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4AFAAA9-3352-4D47-80A9-7C5D0D75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174" y="1628775"/>
            <a:ext cx="8733401" cy="4737735"/>
          </a:xfrm>
        </p:spPr>
        <p:txBody>
          <a:bodyPr/>
          <a:lstStyle/>
          <a:p>
            <a:r>
              <a:rPr lang="ru-RU" altLang="ru-RU" sz="1700" b="1" dirty="0">
                <a:solidFill>
                  <a:schemeClr val="accent2"/>
                </a:solidFill>
              </a:rPr>
              <a:t>Принцип комплаентности: </a:t>
            </a:r>
            <a:r>
              <a:rPr lang="ru-RU" altLang="ru-RU" sz="1700" dirty="0">
                <a:solidFill>
                  <a:srgbClr val="2E305F"/>
                </a:solidFill>
              </a:rPr>
              <a:t>больной доверяет своему доктору и строго следует всем его назначениям, а изменения в схеме лечения обсуждаются и объясняются врачом пациенту.</a:t>
            </a:r>
          </a:p>
          <a:p>
            <a:r>
              <a:rPr lang="ru-RU" altLang="ru-RU" sz="1700" b="1" dirty="0">
                <a:solidFill>
                  <a:schemeClr val="accent2"/>
                </a:solidFill>
              </a:rPr>
              <a:t>Принцип ответственности: </a:t>
            </a:r>
            <a:r>
              <a:rPr lang="ru-RU" altLang="ru-RU" sz="1700" dirty="0"/>
              <a:t>человек понимает, что его здоровье по большому счету в его руках: он старается вести здоровый образ жизни, готов контролировать артериальное давление, масса тела, уровень сахара в крови</a:t>
            </a:r>
            <a:endParaRPr lang="ru-RU" sz="1700" dirty="0"/>
          </a:p>
          <a:p>
            <a:r>
              <a:rPr lang="ru-RU" altLang="ru-RU" sz="1700" b="1" dirty="0">
                <a:solidFill>
                  <a:schemeClr val="accent2"/>
                </a:solidFill>
              </a:rPr>
              <a:t>Принцип планирования: </a:t>
            </a:r>
            <a:r>
              <a:rPr lang="ru-RU" sz="1700" dirty="0"/>
              <a:t>человек понимает, что, если регулярно обследоваться, можно предотвратить серьезные заболевания, осуществив своевременную диагностику и предприняв соответствующие меры. Поэтому диспансеризация - это не пустая трата времени, а вложения в собственное здоровье</a:t>
            </a:r>
            <a:endParaRPr lang="ru-RU" altLang="ru-RU" sz="1700" dirty="0"/>
          </a:p>
          <a:p>
            <a:r>
              <a:rPr lang="ru-RU" altLang="ru-RU" sz="1700" b="1" dirty="0">
                <a:solidFill>
                  <a:schemeClr val="accent2"/>
                </a:solidFill>
              </a:rPr>
              <a:t>Принцип разумного приема лекарств: </a:t>
            </a:r>
            <a:r>
              <a:rPr lang="ru-RU" altLang="ru-RU" sz="1700" dirty="0"/>
              <a:t>Речь идет о безрецептурных препаратах. При этом важно помнить: если через пару дней легче не стало и тем более состояние ухудшается, нужно немедленно обратиться к врачу</a:t>
            </a:r>
            <a:endParaRPr lang="ru-RU" sz="1700" dirty="0"/>
          </a:p>
          <a:p>
            <a:r>
              <a:rPr lang="ru-RU" altLang="ru-RU" sz="1700" b="1" dirty="0">
                <a:solidFill>
                  <a:schemeClr val="accent2"/>
                </a:solidFill>
              </a:rPr>
              <a:t>Принцип разумного выбора лекарства: </a:t>
            </a:r>
            <a:r>
              <a:rPr lang="ru-RU" sz="1700" dirty="0"/>
              <a:t>Речь идет о безрецептурных препаратах. </a:t>
            </a:r>
            <a:r>
              <a:rPr lang="ru-RU" altLang="ru-RU" sz="1700" dirty="0"/>
              <a:t> Не стоит слепо следовать рекламе и советам несведущих людей: если нет возможности проконсультироваться с врачом, при покупке безрецептурного лекарственного препарата можно посоветоваться с фармацевтом и прочитать инструкцию</a:t>
            </a:r>
          </a:p>
          <a:p>
            <a:endParaRPr lang="ru-RU" sz="1700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99FE87-2F50-4A1E-BD4E-097393194B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2381965" y="1602469"/>
            <a:ext cx="448407" cy="4220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8ED303-E921-4E1C-AB87-04B0318B20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2381965" y="2426514"/>
            <a:ext cx="448407" cy="4220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09C317-47AB-42B6-A001-F6F8A37608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2381964" y="3245759"/>
            <a:ext cx="448407" cy="4220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D7060B-D1DD-4B8B-AE17-2C1F2B8510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2381964" y="4276106"/>
            <a:ext cx="448407" cy="4220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B14B58-87DD-47A6-BF67-84AA708D5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2407164" y="5044988"/>
            <a:ext cx="448407" cy="422031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701A5BE8-31E1-4AC5-AE28-E679F4C58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35" y="6572621"/>
            <a:ext cx="12774418" cy="442172"/>
          </a:xfrm>
          <a:prstGeom prst="rect">
            <a:avLst/>
          </a:prstGeom>
        </p:spPr>
        <p:txBody>
          <a:bodyPr lIns="0" anchor="ctr" anchorCtr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 sz="800" dirty="0">
                <a:solidFill>
                  <a:srgbClr val="2E305F"/>
                </a:solidFill>
              </a:rPr>
              <a:t>Толпыгина С.Н., и соавторы. </a:t>
            </a:r>
            <a:r>
              <a:rPr lang="ru-RU" altLang="ru-RU" sz="800" dirty="0" err="1">
                <a:solidFill>
                  <a:srgbClr val="2E305F"/>
                </a:solidFill>
              </a:rPr>
              <a:t>Рац</a:t>
            </a:r>
            <a:r>
              <a:rPr lang="ru-RU" altLang="ru-RU" sz="800" dirty="0">
                <a:solidFill>
                  <a:srgbClr val="2E305F"/>
                </a:solidFill>
              </a:rPr>
              <a:t> фармакот в кардиологии 2018;14(1):101-110.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altLang="ru-RU" sz="800" dirty="0">
              <a:solidFill>
                <a:srgbClr val="2E305F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14B3D6-E28F-4BC2-AC05-9FC006C64E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71" y="1813484"/>
            <a:ext cx="1788590" cy="3442519"/>
          </a:xfrm>
          <a:prstGeom prst="rect">
            <a:avLst/>
          </a:prstGeom>
        </p:spPr>
      </p:pic>
      <p:pic>
        <p:nvPicPr>
          <p:cNvPr id="14" name="Рисунок 13" descr="Медицина">
            <a:extLst>
              <a:ext uri="{FF2B5EF4-FFF2-40B4-BE49-F238E27FC236}">
                <a16:creationId xmlns:a16="http://schemas.microsoft.com/office/drawing/2014/main" id="{12785542-0D5C-4DFA-9E65-4AE107CC8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1323" y="1092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3305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566928" y="299413"/>
            <a:ext cx="11145645" cy="970280"/>
          </a:xfrm>
        </p:spPr>
        <p:txBody>
          <a:bodyPr/>
          <a:lstStyle/>
          <a:p>
            <a:r>
              <a:rPr lang="en-US" sz="5400" dirty="0">
                <a:solidFill>
                  <a:srgbClr val="FF0000"/>
                </a:solidFill>
              </a:rPr>
              <a:t>SOS</a:t>
            </a:r>
            <a:r>
              <a:rPr lang="ru-RU" sz="5400" dirty="0">
                <a:solidFill>
                  <a:srgbClr val="FF0000"/>
                </a:solidFill>
              </a:rPr>
              <a:t>: </a:t>
            </a:r>
            <a:r>
              <a:rPr lang="ru-RU" sz="4000" dirty="0">
                <a:solidFill>
                  <a:srgbClr val="2E305F"/>
                </a:solidFill>
              </a:rPr>
              <a:t>ГИПЕРТОНИЧЕСКИЙ КРИЗ </a:t>
            </a:r>
            <a:endParaRPr lang="en-IE" dirty="0">
              <a:solidFill>
                <a:srgbClr val="2E305F"/>
              </a:solidFill>
            </a:endParaRP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C29CA777-788C-499D-BBFC-34847E2F8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38" y="1987156"/>
            <a:ext cx="5280648" cy="1072649"/>
          </a:xfrm>
        </p:spPr>
        <p:txBody>
          <a:bodyPr>
            <a:noAutofit/>
          </a:bodyPr>
          <a:lstStyle/>
          <a:p>
            <a:pPr>
              <a:buClr>
                <a:srgbClr val="0072C3"/>
              </a:buClr>
              <a:defRPr/>
            </a:pPr>
            <a:r>
              <a:rPr lang="ru-RU" sz="1700" dirty="0"/>
              <a:t>— </a:t>
            </a:r>
            <a:r>
              <a:rPr lang="ru-RU" sz="1700" dirty="0">
                <a:sym typeface="Symbol" pitchFamily="18" charset="2"/>
              </a:rPr>
              <a:t>состояние, при котором значительное повышение АД связано с острым поражением органов-мишеней (мозг, сердце, почки), требующее немедленных квалифицированных врачебных действий̆, направленных на снижение АД</a:t>
            </a:r>
          </a:p>
          <a:p>
            <a:endParaRPr lang="ru-RU" sz="1700" dirty="0"/>
          </a:p>
          <a:p>
            <a:endParaRPr lang="en-US" sz="1700" dirty="0"/>
          </a:p>
          <a:p>
            <a:br>
              <a:rPr lang="ru-RU" sz="1700" dirty="0"/>
            </a:br>
            <a:br>
              <a:rPr lang="ru-RU" sz="1700" dirty="0"/>
            </a:br>
            <a:endParaRPr lang="ru-RU" sz="17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9424" y="1471396"/>
            <a:ext cx="4020005" cy="376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chemeClr val="bg1"/>
                </a:solidFill>
                <a:sym typeface="Symbol" pitchFamily="18" charset="2"/>
              </a:rPr>
              <a:t>ГИПЕРТОНИЧЕСКИЙ КРИЗ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2028" y="2104858"/>
            <a:ext cx="5849258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2C3"/>
              </a:buClr>
              <a:defRPr/>
            </a:pPr>
            <a:r>
              <a:rPr lang="ru-RU" sz="1700" b="1" dirty="0">
                <a:solidFill>
                  <a:schemeClr val="accent4"/>
                </a:solidFill>
                <a:sym typeface="Symbol" pitchFamily="18" charset="2"/>
              </a:rPr>
              <a:t>самостоятельная отмена лекарств, </a:t>
            </a:r>
            <a:r>
              <a:rPr lang="ru-RU" sz="1700" dirty="0">
                <a:solidFill>
                  <a:schemeClr val="accent4"/>
                </a:solidFill>
                <a:sym typeface="Symbol" pitchFamily="18" charset="2"/>
              </a:rPr>
              <a:t>понижающих артериальное давление</a:t>
            </a:r>
            <a:br>
              <a:rPr lang="ru-RU" sz="1700" dirty="0">
                <a:solidFill>
                  <a:schemeClr val="accent4"/>
                </a:solidFill>
                <a:sym typeface="Symbol" pitchFamily="18" charset="2"/>
              </a:rPr>
            </a:br>
            <a:br>
              <a:rPr lang="ru-RU" sz="1700" dirty="0">
                <a:solidFill>
                  <a:schemeClr val="accent4"/>
                </a:solidFill>
                <a:sym typeface="Symbol" pitchFamily="18" charset="2"/>
              </a:rPr>
            </a:br>
            <a:r>
              <a:rPr lang="ru-RU" sz="1700" dirty="0">
                <a:solidFill>
                  <a:schemeClr val="accent4"/>
                </a:solidFill>
                <a:sym typeface="Symbol" pitchFamily="18" charset="2"/>
              </a:rPr>
              <a:t>нервно-психические или физические перегрузки</a:t>
            </a:r>
            <a:br>
              <a:rPr lang="ru-RU" sz="1700" dirty="0">
                <a:solidFill>
                  <a:schemeClr val="accent4"/>
                </a:solidFill>
                <a:sym typeface="Symbol" pitchFamily="18" charset="2"/>
              </a:rPr>
            </a:br>
            <a:br>
              <a:rPr lang="ru-RU" sz="1700" dirty="0">
                <a:solidFill>
                  <a:schemeClr val="accent4"/>
                </a:solidFill>
                <a:sym typeface="Symbol" pitchFamily="18" charset="2"/>
              </a:rPr>
            </a:br>
            <a:r>
              <a:rPr lang="ru-RU" sz="1700" b="1" dirty="0">
                <a:solidFill>
                  <a:schemeClr val="accent4"/>
                </a:solidFill>
                <a:sym typeface="Symbol" pitchFamily="18" charset="2"/>
              </a:rPr>
              <a:t>курение, </a:t>
            </a:r>
            <a:r>
              <a:rPr lang="ru-RU" sz="1700" dirty="0">
                <a:solidFill>
                  <a:schemeClr val="accent4"/>
                </a:solidFill>
                <a:sym typeface="Symbol" pitchFamily="18" charset="2"/>
              </a:rPr>
              <a:t>особенно интенсивное</a:t>
            </a:r>
            <a:br>
              <a:rPr lang="ru-RU" sz="1700" dirty="0">
                <a:solidFill>
                  <a:schemeClr val="accent4"/>
                </a:solidFill>
                <a:sym typeface="Symbol" pitchFamily="18" charset="2"/>
              </a:rPr>
            </a:br>
            <a:br>
              <a:rPr lang="ru-RU" sz="1700" dirty="0">
                <a:solidFill>
                  <a:schemeClr val="accent4"/>
                </a:solidFill>
                <a:sym typeface="Symbol" pitchFamily="18" charset="2"/>
              </a:rPr>
            </a:br>
            <a:r>
              <a:rPr lang="ru-RU" sz="1700" dirty="0">
                <a:solidFill>
                  <a:schemeClr val="accent4"/>
                </a:solidFill>
                <a:sym typeface="Symbol" pitchFamily="18" charset="2"/>
              </a:rPr>
              <a:t>злоупотребление </a:t>
            </a:r>
            <a:r>
              <a:rPr lang="ru-RU" sz="1700" b="1" dirty="0">
                <a:solidFill>
                  <a:schemeClr val="accent4"/>
                </a:solidFill>
                <a:sym typeface="Symbol" pitchFamily="18" charset="2"/>
              </a:rPr>
              <a:t>алкогольными напитками</a:t>
            </a:r>
            <a:br>
              <a:rPr lang="ru-RU" sz="1700" b="1" dirty="0">
                <a:solidFill>
                  <a:schemeClr val="accent4"/>
                </a:solidFill>
                <a:sym typeface="Symbol" pitchFamily="18" charset="2"/>
              </a:rPr>
            </a:br>
            <a:br>
              <a:rPr lang="ru-RU" sz="1700" dirty="0">
                <a:solidFill>
                  <a:schemeClr val="accent4"/>
                </a:solidFill>
                <a:sym typeface="Symbol" pitchFamily="18" charset="2"/>
              </a:rPr>
            </a:br>
            <a:r>
              <a:rPr lang="ru-RU" sz="1700" b="1" dirty="0">
                <a:solidFill>
                  <a:schemeClr val="accent4"/>
                </a:solidFill>
                <a:sym typeface="Symbol" pitchFamily="18" charset="2"/>
              </a:rPr>
              <a:t>обильный прием пищи, </a:t>
            </a:r>
            <a:r>
              <a:rPr lang="ru-RU" sz="1700" dirty="0">
                <a:solidFill>
                  <a:schemeClr val="accent4"/>
                </a:solidFill>
                <a:sym typeface="Symbol" pitchFamily="18" charset="2"/>
              </a:rPr>
              <a:t>особенно соленой, на ночь</a:t>
            </a:r>
          </a:p>
          <a:p>
            <a:pPr>
              <a:lnSpc>
                <a:spcPct val="90000"/>
              </a:lnSpc>
              <a:buClr>
                <a:srgbClr val="0072C3"/>
              </a:buClr>
              <a:defRPr/>
            </a:pPr>
            <a:endParaRPr lang="ru-RU" sz="1700" dirty="0">
              <a:solidFill>
                <a:schemeClr val="accent4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Clr>
                <a:srgbClr val="0072C3"/>
              </a:buClr>
              <a:defRPr/>
            </a:pPr>
            <a:r>
              <a:rPr lang="ru-RU" sz="1700" b="1" dirty="0">
                <a:solidFill>
                  <a:schemeClr val="accent4"/>
                </a:solidFill>
                <a:sym typeface="Symbol" pitchFamily="18" charset="2"/>
              </a:rPr>
              <a:t>употребление пищи или напитков</a:t>
            </a:r>
            <a:r>
              <a:rPr lang="ru-RU" sz="1700" dirty="0">
                <a:solidFill>
                  <a:schemeClr val="accent4"/>
                </a:solidFill>
                <a:sym typeface="Symbol" pitchFamily="18" charset="2"/>
              </a:rPr>
              <a:t>, содержащих вещества, способствующие повышению </a:t>
            </a:r>
            <a:br>
              <a:rPr lang="ru-RU" sz="1700" dirty="0">
                <a:solidFill>
                  <a:schemeClr val="accent4"/>
                </a:solidFill>
                <a:sym typeface="Symbol" pitchFamily="18" charset="2"/>
              </a:rPr>
            </a:br>
            <a:r>
              <a:rPr lang="ru-RU" sz="1700" dirty="0">
                <a:solidFill>
                  <a:schemeClr val="accent4"/>
                </a:solidFill>
                <a:sym typeface="Symbol" pitchFamily="18" charset="2"/>
              </a:rPr>
              <a:t>артериального давления (кофе, шоколад, сыр</a:t>
            </a:r>
            <a:r>
              <a:rPr lang="en-US" sz="1700" dirty="0">
                <a:solidFill>
                  <a:schemeClr val="accent4"/>
                </a:solidFill>
                <a:sym typeface="Symbol" pitchFamily="18" charset="2"/>
              </a:rPr>
              <a:t> </a:t>
            </a:r>
            <a:r>
              <a:rPr lang="ru-RU" sz="1700" dirty="0">
                <a:solidFill>
                  <a:schemeClr val="accent4"/>
                </a:solidFill>
                <a:sym typeface="Symbol" pitchFamily="18" charset="2"/>
              </a:rPr>
              <a:t>и др.)</a:t>
            </a:r>
            <a:endParaRPr lang="ru-RU" sz="1700" dirty="0">
              <a:solidFill>
                <a:schemeClr val="accent4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17" y="2229268"/>
            <a:ext cx="116111" cy="11008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17" y="3049738"/>
            <a:ext cx="116111" cy="11008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610" y="3569243"/>
            <a:ext cx="116111" cy="11008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216" y="4033705"/>
            <a:ext cx="116111" cy="1100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554" y="4539523"/>
            <a:ext cx="116111" cy="1100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215" y="5003985"/>
            <a:ext cx="116111" cy="110086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6171665" y="1458877"/>
            <a:ext cx="4020005" cy="376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chemeClr val="bg1"/>
                </a:solidFill>
                <a:sym typeface="Symbol" pitchFamily="18" charset="2"/>
              </a:rPr>
              <a:t>ПРОВОЦИРУЮЩИЕ ФАКТОРЫ</a:t>
            </a:r>
            <a:r>
              <a:rPr lang="en-US" sz="1700" b="1" dirty="0">
                <a:solidFill>
                  <a:schemeClr val="bg1"/>
                </a:solidFill>
                <a:sym typeface="Symbol" pitchFamily="18" charset="2"/>
              </a:rPr>
              <a:t>:</a:t>
            </a:r>
            <a:endParaRPr lang="en-US" sz="17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31" y="3199102"/>
            <a:ext cx="3203472" cy="277113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C8B9B12-DEA6-472B-B9B2-7BB23BF1B795}"/>
              </a:ext>
            </a:extLst>
          </p:cNvPr>
          <p:cNvSpPr txBox="1"/>
          <p:nvPr/>
        </p:nvSpPr>
        <p:spPr>
          <a:xfrm>
            <a:off x="307479" y="6285897"/>
            <a:ext cx="8676456" cy="203133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Гуревич. </a:t>
            </a:r>
            <a:r>
              <a:rPr lang="en-US" dirty="0"/>
              <a:t>Consilium medicum 2015; 1:27-29.</a:t>
            </a:r>
            <a:endParaRPr lang="ru-RU" dirty="0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AD96C997-7967-4194-8EC1-4F5CCDB9C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75" y="6501468"/>
            <a:ext cx="8196878" cy="29575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4547E3-F2FF-0B87-1B47-6F5CFFD30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5549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ЛЕЧЕНИЕ ИСТИННОГО </a:t>
            </a:r>
            <a:br>
              <a:rPr lang="en-US" dirty="0">
                <a:solidFill>
                  <a:srgbClr val="5B6877"/>
                </a:solidFill>
              </a:rPr>
            </a:br>
            <a:r>
              <a:rPr lang="ru-RU" dirty="0">
                <a:solidFill>
                  <a:srgbClr val="990099"/>
                </a:solidFill>
              </a:rPr>
              <a:t>ГИПЕРТОНИЧЕСКОГО КРИЗА</a:t>
            </a:r>
            <a:endParaRPr lang="en-IE" dirty="0">
              <a:solidFill>
                <a:srgbClr val="990099"/>
              </a:solidFill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609234" y="2085063"/>
            <a:ext cx="11233150" cy="4737735"/>
          </a:xfrm>
        </p:spPr>
        <p:txBody>
          <a:bodyPr vert="horz" lIns="0" tIns="0" rIns="0" bIns="0" rtlCol="0">
            <a:noAutofit/>
          </a:bodyPr>
          <a:lstStyle/>
          <a:p>
            <a:pPr eaLnBrk="1" hangingPunct="1">
              <a:buClr>
                <a:srgbClr val="0072C3"/>
              </a:buClr>
              <a:defRPr/>
            </a:pPr>
            <a:r>
              <a:rPr lang="ru-RU" sz="1900" dirty="0">
                <a:sym typeface="Symbol" pitchFamily="18" charset="2"/>
              </a:rPr>
              <a:t>Если резкое повышение артериального давления </a:t>
            </a:r>
            <a:br>
              <a:rPr lang="en-US" sz="2000" b="1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ru-RU" sz="1900" b="1" dirty="0">
                <a:solidFill>
                  <a:schemeClr val="accent2"/>
                </a:solidFill>
                <a:sym typeface="Symbol" pitchFamily="18" charset="2"/>
              </a:rPr>
              <a:t>приводит к появлению тяжелых симптомов:</a:t>
            </a:r>
          </a:p>
          <a:p>
            <a:pPr lvl="1">
              <a:buClr>
                <a:srgbClr val="0072C3"/>
              </a:buClr>
              <a:defRPr/>
            </a:pPr>
            <a:br>
              <a:rPr lang="en-US" sz="1700" dirty="0">
                <a:sym typeface="Symbol" pitchFamily="18" charset="2"/>
              </a:rPr>
            </a:br>
            <a:r>
              <a:rPr lang="ru-RU" sz="1700" dirty="0">
                <a:sym typeface="Symbol" pitchFamily="18" charset="2"/>
              </a:rPr>
              <a:t>головная боль, нарушение чувствительности и движения</a:t>
            </a:r>
          </a:p>
          <a:p>
            <a:pPr lvl="1">
              <a:buClr>
                <a:srgbClr val="0072C3"/>
              </a:buClr>
              <a:defRPr/>
            </a:pPr>
            <a:r>
              <a:rPr lang="ru-RU" sz="1700" dirty="0">
                <a:sym typeface="Symbol" pitchFamily="18" charset="2"/>
              </a:rPr>
              <a:t>нарушение речи</a:t>
            </a:r>
          </a:p>
          <a:p>
            <a:pPr lvl="1">
              <a:buClr>
                <a:srgbClr val="0072C3"/>
              </a:buClr>
              <a:defRPr/>
            </a:pPr>
            <a:r>
              <a:rPr lang="ru-RU" sz="1700" dirty="0">
                <a:sym typeface="Symbol" pitchFamily="18" charset="2"/>
              </a:rPr>
              <a:t>расстройства зрения</a:t>
            </a:r>
          </a:p>
          <a:p>
            <a:pPr lvl="1">
              <a:buClr>
                <a:srgbClr val="0072C3"/>
              </a:buClr>
              <a:defRPr/>
            </a:pPr>
            <a:r>
              <a:rPr lang="ru-RU" sz="1700" dirty="0">
                <a:sym typeface="Symbol" pitchFamily="18" charset="2"/>
              </a:rPr>
              <a:t>тошнота, рвота</a:t>
            </a:r>
          </a:p>
          <a:p>
            <a:pPr lvl="1">
              <a:buClr>
                <a:srgbClr val="0072C3"/>
              </a:buClr>
              <a:defRPr/>
            </a:pPr>
            <a:r>
              <a:rPr lang="ru-RU" sz="1700" dirty="0">
                <a:sym typeface="Symbol" pitchFamily="18" charset="2"/>
              </a:rPr>
              <a:t>боль в груди</a:t>
            </a:r>
          </a:p>
          <a:p>
            <a:pPr lvl="1">
              <a:buClr>
                <a:srgbClr val="0072C3"/>
              </a:buClr>
              <a:defRPr/>
            </a:pPr>
            <a:r>
              <a:rPr lang="ru-RU" sz="1700" dirty="0">
                <a:sym typeface="Symbol" pitchFamily="18" charset="2"/>
              </a:rPr>
              <a:t>одышка</a:t>
            </a:r>
            <a:br>
              <a:rPr lang="en-US" sz="1700" dirty="0">
                <a:sym typeface="Symbol" pitchFamily="18" charset="2"/>
              </a:rPr>
            </a:br>
            <a:endParaRPr lang="en-US" sz="1700" dirty="0">
              <a:sym typeface="Symbol" pitchFamily="18" charset="2"/>
            </a:endParaRPr>
          </a:p>
          <a:p>
            <a:pPr marL="0" lvl="1">
              <a:buClr>
                <a:srgbClr val="0072C3"/>
              </a:buClr>
              <a:defRPr/>
            </a:pPr>
            <a:r>
              <a:rPr lang="en-US" dirty="0">
                <a:sym typeface="Symbol" pitchFamily="18" charset="2"/>
              </a:rPr>
              <a:t>        </a:t>
            </a:r>
            <a:r>
              <a:rPr lang="ru-RU" dirty="0">
                <a:sym typeface="Symbol" pitchFamily="18" charset="2"/>
              </a:rPr>
              <a:t>необходимо </a:t>
            </a:r>
            <a:r>
              <a:rPr lang="ru-RU" b="1" dirty="0">
                <a:solidFill>
                  <a:schemeClr val="accent2"/>
                </a:solidFill>
                <a:sym typeface="Symbol" pitchFamily="18" charset="2"/>
              </a:rPr>
              <a:t>как можно скорее вызвать </a:t>
            </a:r>
            <a:br>
              <a:rPr lang="en-US" b="1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        </a:t>
            </a:r>
            <a:r>
              <a:rPr lang="ru-RU" b="1" dirty="0">
                <a:solidFill>
                  <a:schemeClr val="accent2"/>
                </a:solidFill>
                <a:sym typeface="Symbol" pitchFamily="18" charset="2"/>
              </a:rPr>
              <a:t>«скорую помощь»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03" y="2968512"/>
            <a:ext cx="116111" cy="1100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88" y="3242012"/>
            <a:ext cx="116111" cy="1100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92" y="3559055"/>
            <a:ext cx="116111" cy="1100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87" y="3821055"/>
            <a:ext cx="116111" cy="1100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67" y="4094110"/>
            <a:ext cx="116111" cy="110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66" y="4453933"/>
            <a:ext cx="116111" cy="1100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719" y="1654629"/>
            <a:ext cx="5371856" cy="537185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68" y="4798688"/>
            <a:ext cx="623216" cy="7089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F07348-697E-4979-95C7-B3DAB4384F44}"/>
              </a:ext>
            </a:extLst>
          </p:cNvPr>
          <p:cNvSpPr txBox="1"/>
          <p:nvPr/>
        </p:nvSpPr>
        <p:spPr>
          <a:xfrm>
            <a:off x="247875" y="6398354"/>
            <a:ext cx="8676456" cy="203133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Гуревич. </a:t>
            </a:r>
            <a:r>
              <a:rPr lang="en-US" dirty="0"/>
              <a:t>Consilium medicum 2015; 1:27-29.</a:t>
            </a:r>
            <a:endParaRPr lang="ru-RU" dirty="0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CC48CB70-4401-4721-B039-19F5C1EC5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75" y="6501468"/>
            <a:ext cx="8196878" cy="29575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ACC99-40A6-C282-74B9-2C764CFD1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75" y="6499920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87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4CA8F-FD2E-6045-90E0-F4886238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КРОЕТСЯ</a:t>
            </a:r>
            <a:br>
              <a:rPr lang="ru-RU" dirty="0"/>
            </a:br>
            <a:r>
              <a:rPr lang="ru-RU" dirty="0"/>
              <a:t>ЗА ДИАГНОЗОМ?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7A0D33-E5A7-424C-A0CA-894480DD6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738" y="2325204"/>
            <a:ext cx="5325262" cy="45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1495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6" y="658495"/>
            <a:ext cx="11233149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ЛЕЧЕНИЕ РЕЗКОГО ПОДЪЕМА АРТЕРИАЛЬНОГО ДАВЛЕНИЯ </a:t>
            </a:r>
            <a:r>
              <a:rPr lang="ru-RU" dirty="0">
                <a:solidFill>
                  <a:srgbClr val="990099"/>
                </a:solidFill>
              </a:rPr>
              <a:t>БЕЗ ЗНАЧИМЫХ КЛИНИЧЕСКИХ ПРОЯВЛЕНИЙ </a:t>
            </a:r>
            <a:r>
              <a:rPr lang="ru-RU" sz="2000" dirty="0">
                <a:solidFill>
                  <a:srgbClr val="2E305F"/>
                </a:solidFill>
              </a:rPr>
              <a:t>(РАНЕЕ</a:t>
            </a:r>
            <a:r>
              <a:rPr lang="en-US" sz="2000" dirty="0">
                <a:solidFill>
                  <a:srgbClr val="2E305F"/>
                </a:solidFill>
              </a:rPr>
              <a:t> </a:t>
            </a:r>
            <a:r>
              <a:rPr lang="ru-RU" sz="2000" dirty="0">
                <a:solidFill>
                  <a:srgbClr val="2E305F"/>
                </a:solidFill>
              </a:rPr>
              <a:t>«НЕОСЛОЖНЕННЫЙ ГИПЕРТОНИЧЕСКИЙ КРИЗ»)</a:t>
            </a:r>
            <a:endParaRPr lang="en-IE" dirty="0">
              <a:solidFill>
                <a:srgbClr val="2E305F"/>
              </a:solidFill>
            </a:endParaRPr>
          </a:p>
        </p:txBody>
      </p:sp>
      <p:sp>
        <p:nvSpPr>
          <p:cNvPr id="29" name="Rectangle 3"/>
          <p:cNvSpPr>
            <a:spLocks noGrp="1" noChangeArrowheads="1"/>
          </p:cNvSpPr>
          <p:nvPr>
            <p:ph idx="1"/>
          </p:nvPr>
        </p:nvSpPr>
        <p:spPr>
          <a:xfrm>
            <a:off x="1215979" y="2691576"/>
            <a:ext cx="6171478" cy="2235426"/>
          </a:xfrm>
        </p:spPr>
        <p:txBody>
          <a:bodyPr vert="horz" lIns="0" tIns="0" rIns="0" bIns="0" rtlCol="0">
            <a:noAutofit/>
          </a:bodyPr>
          <a:lstStyle/>
          <a:p>
            <a:pPr>
              <a:buClr>
                <a:srgbClr val="0072C3"/>
              </a:buClr>
              <a:defRPr/>
            </a:pPr>
            <a:r>
              <a:rPr lang="ru-RU" sz="1700" b="1" dirty="0">
                <a:solidFill>
                  <a:schemeClr val="accent2"/>
                </a:solidFill>
                <a:sym typeface="Symbol" pitchFamily="18" charset="2"/>
              </a:rPr>
              <a:t>Если резкий подъем АД происходит без тяжелых </a:t>
            </a:r>
            <a:br>
              <a:rPr lang="en-US" sz="1700" b="1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ru-RU" sz="1700" b="1" dirty="0">
                <a:solidFill>
                  <a:schemeClr val="accent2"/>
                </a:solidFill>
                <a:sym typeface="Symbol" pitchFamily="18" charset="2"/>
              </a:rPr>
              <a:t>клинических симптомов </a:t>
            </a:r>
            <a:r>
              <a:rPr lang="ru-RU" sz="1700" dirty="0">
                <a:solidFill>
                  <a:srgbClr val="2E305F"/>
                </a:solidFill>
                <a:sym typeface="Symbol" pitchFamily="18" charset="2"/>
              </a:rPr>
              <a:t>(представленных </a:t>
            </a:r>
            <a:br>
              <a:rPr lang="en-US" sz="1700" dirty="0">
                <a:solidFill>
                  <a:srgbClr val="2E305F"/>
                </a:solidFill>
                <a:sym typeface="Symbol" pitchFamily="18" charset="2"/>
              </a:rPr>
            </a:br>
            <a:r>
              <a:rPr lang="ru-RU" sz="1700" dirty="0">
                <a:solidFill>
                  <a:srgbClr val="2E305F"/>
                </a:solidFill>
                <a:sym typeface="Symbol" pitchFamily="18" charset="2"/>
              </a:rPr>
              <a:t>на прошлом слайде), примите препараты </a:t>
            </a:r>
            <a:br>
              <a:rPr lang="en-US" sz="1700" dirty="0">
                <a:solidFill>
                  <a:srgbClr val="2E305F"/>
                </a:solidFill>
                <a:sym typeface="Symbol" pitchFamily="18" charset="2"/>
              </a:rPr>
            </a:br>
            <a:r>
              <a:rPr lang="ru-RU" sz="1700" dirty="0">
                <a:solidFill>
                  <a:srgbClr val="2E305F"/>
                </a:solidFill>
                <a:sym typeface="Symbol" pitchFamily="18" charset="2"/>
              </a:rPr>
              <a:t>«скорой помощи»</a:t>
            </a:r>
            <a:r>
              <a:rPr lang="en-US" sz="1700" dirty="0">
                <a:solidFill>
                  <a:srgbClr val="2E305F"/>
                </a:solidFill>
                <a:sym typeface="Symbol" pitchFamily="18" charset="2"/>
              </a:rPr>
              <a:t>, </a:t>
            </a:r>
            <a:r>
              <a:rPr lang="ru-RU" sz="1700" dirty="0">
                <a:solidFill>
                  <a:srgbClr val="2E305F"/>
                </a:solidFill>
                <a:sym typeface="Symbol" pitchFamily="18" charset="2"/>
              </a:rPr>
              <a:t>которые рекомендовал Вам врач</a:t>
            </a:r>
          </a:p>
          <a:p>
            <a:pPr>
              <a:buClr>
                <a:srgbClr val="0072C3"/>
              </a:buClr>
              <a:defRPr/>
            </a:pPr>
            <a:endParaRPr lang="ru-RU" sz="1700" dirty="0">
              <a:solidFill>
                <a:srgbClr val="2E305F"/>
              </a:solidFill>
              <a:sym typeface="Symbol" pitchFamily="18" charset="2"/>
            </a:endParaRPr>
          </a:p>
          <a:p>
            <a:pPr>
              <a:buClr>
                <a:srgbClr val="0072C3"/>
              </a:buClr>
              <a:defRPr/>
            </a:pPr>
            <a:r>
              <a:rPr lang="ru-RU" sz="1700" b="1" dirty="0">
                <a:solidFill>
                  <a:schemeClr val="accent2"/>
                </a:solidFill>
                <a:sym typeface="Symbol" pitchFamily="18" charset="2"/>
              </a:rPr>
              <a:t>После снижения артериального давления обязательно обратитесь к лечащему  врачу</a:t>
            </a:r>
            <a:r>
              <a:rPr lang="ru-RU" sz="1700" dirty="0">
                <a:sym typeface="Symbol" pitchFamily="18" charset="2"/>
              </a:rPr>
              <a:t>: </a:t>
            </a:r>
            <a:r>
              <a:rPr lang="ru-RU" sz="1700" dirty="0">
                <a:solidFill>
                  <a:srgbClr val="2E305F"/>
                </a:solidFill>
                <a:sym typeface="Symbol" pitchFamily="18" charset="2"/>
              </a:rPr>
              <a:t>внезапные резкие повышения АД сигнализируют об опасности!</a:t>
            </a:r>
          </a:p>
          <a:p>
            <a:pPr marL="0" indent="0">
              <a:buClr>
                <a:srgbClr val="0072C3"/>
              </a:buClr>
              <a:buNone/>
              <a:defRPr/>
            </a:pPr>
            <a:endParaRPr lang="ru-RU" sz="1700" dirty="0">
              <a:sym typeface="Symbol" pitchFamily="18" charset="2"/>
            </a:endParaRPr>
          </a:p>
          <a:p>
            <a:pPr>
              <a:buClr>
                <a:srgbClr val="0072C3"/>
              </a:buClr>
              <a:defRPr/>
            </a:pPr>
            <a:endParaRPr lang="ru-RU" sz="1700" dirty="0">
              <a:sym typeface="Symbol" pitchFamily="18" charset="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07" y="2605515"/>
            <a:ext cx="570069" cy="64851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07" y="4092415"/>
            <a:ext cx="570069" cy="6485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507" y="2228045"/>
            <a:ext cx="4858462" cy="40730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3652B1D-0B53-4D8D-97A8-8EE0EBB078D3}"/>
              </a:ext>
            </a:extLst>
          </p:cNvPr>
          <p:cNvSpPr txBox="1"/>
          <p:nvPr/>
        </p:nvSpPr>
        <p:spPr>
          <a:xfrm>
            <a:off x="393667" y="6388438"/>
            <a:ext cx="8676456" cy="46956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Гуревич. Клиническая картина, варианты течения, терапия гипертонических кризов. </a:t>
            </a:r>
            <a:r>
              <a:rPr lang="en-US" dirty="0"/>
              <a:t>Consilium medicum 2015; 1:27-29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«Алгоритмы ведения пациентов с гипертоническим кризом», Общероссийская общественная организация «Содействия профилактике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 и лечению артериальной гипертензии «Антигипертензивная Лига», 2015.</a:t>
            </a:r>
          </a:p>
        </p:txBody>
      </p:sp>
    </p:spTree>
    <p:extLst>
      <p:ext uri="{BB962C8B-B14F-4D97-AF65-F5344CB8AC3E}">
        <p14:creationId xmlns:p14="http://schemas.microsoft.com/office/powerpoint/2010/main" val="3499018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051" y="1351011"/>
            <a:ext cx="4654444" cy="45055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66614" y="459542"/>
            <a:ext cx="11233149" cy="970280"/>
          </a:xfrm>
        </p:spPr>
        <p:txBody>
          <a:bodyPr/>
          <a:lstStyle/>
          <a:p>
            <a:r>
              <a:rPr lang="ru-RU" dirty="0">
                <a:solidFill>
                  <a:srgbClr val="990099"/>
                </a:solidFill>
              </a:rPr>
              <a:t>АРТЕРИАЛЬНАЯ ГИПЕРТЕНЗИЯ </a:t>
            </a:r>
            <a:r>
              <a:rPr lang="ru-RU" dirty="0">
                <a:solidFill>
                  <a:schemeClr val="accent2"/>
                </a:solidFill>
              </a:rPr>
              <a:t>–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rgbClr val="2E305F"/>
                </a:solidFill>
              </a:rPr>
              <a:t>ОЧЕНЬ ВАЖНО ЗНАТЬ!</a:t>
            </a:r>
            <a:endParaRPr lang="en-IE" dirty="0">
              <a:solidFill>
                <a:srgbClr val="2E305F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14" y="2053835"/>
            <a:ext cx="486422" cy="553109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1070333" y="2166569"/>
            <a:ext cx="7912893" cy="413308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0072C3"/>
              </a:buClr>
            </a:pPr>
            <a:r>
              <a:rPr lang="ru-RU" sz="1800" b="1" dirty="0">
                <a:solidFill>
                  <a:srgbClr val="2E305F"/>
                </a:solidFill>
              </a:rPr>
              <a:t>Артериальная гипертензия – </a:t>
            </a:r>
            <a:r>
              <a:rPr lang="ru-RU" sz="1800" dirty="0">
                <a:solidFill>
                  <a:srgbClr val="2E305F"/>
                </a:solidFill>
              </a:rPr>
              <a:t>хроническое состояние, </a:t>
            </a:r>
            <a:br>
              <a:rPr lang="en-US" sz="1800" dirty="0">
                <a:solidFill>
                  <a:srgbClr val="2E305F"/>
                </a:solidFill>
              </a:rPr>
            </a:br>
            <a:r>
              <a:rPr lang="ru-RU" sz="1800" dirty="0">
                <a:solidFill>
                  <a:srgbClr val="2E305F"/>
                </a:solidFill>
              </a:rPr>
              <a:t>терапия продолжается «неопределенно долго»</a:t>
            </a:r>
            <a:br>
              <a:rPr lang="en-US" sz="1800" dirty="0">
                <a:solidFill>
                  <a:srgbClr val="2E305F"/>
                </a:solidFill>
              </a:rPr>
            </a:br>
            <a:br>
              <a:rPr lang="en-US" sz="1800" dirty="0">
                <a:solidFill>
                  <a:srgbClr val="2E305F"/>
                </a:solidFill>
              </a:rPr>
            </a:br>
            <a:r>
              <a:rPr lang="ru-RU" sz="1800" dirty="0">
                <a:solidFill>
                  <a:srgbClr val="2E305F"/>
                </a:solidFill>
              </a:rPr>
              <a:t>Целевое АД </a:t>
            </a:r>
            <a:r>
              <a:rPr lang="en-US" sz="1800" b="1" dirty="0">
                <a:solidFill>
                  <a:srgbClr val="2E305F"/>
                </a:solidFill>
              </a:rPr>
              <a:t>&lt;140/90 </a:t>
            </a:r>
            <a:r>
              <a:rPr lang="ru-RU" sz="1800" b="1" dirty="0">
                <a:solidFill>
                  <a:srgbClr val="2E305F"/>
                </a:solidFill>
              </a:rPr>
              <a:t>мм рт. ст.</a:t>
            </a:r>
            <a:r>
              <a:rPr lang="en-US" sz="1800" b="1" dirty="0">
                <a:solidFill>
                  <a:srgbClr val="2E305F"/>
                </a:solidFill>
              </a:rPr>
              <a:t> </a:t>
            </a:r>
            <a:r>
              <a:rPr lang="ru-RU" sz="1800" dirty="0">
                <a:solidFill>
                  <a:srgbClr val="2E305F"/>
                </a:solidFill>
              </a:rPr>
              <a:t>(при хорошей переносимости </a:t>
            </a:r>
            <a:r>
              <a:rPr lang="en-US" sz="1800" dirty="0">
                <a:solidFill>
                  <a:srgbClr val="2E305F"/>
                </a:solidFill>
              </a:rPr>
              <a:t>&lt;</a:t>
            </a:r>
            <a:r>
              <a:rPr lang="ru-RU" sz="1800" dirty="0">
                <a:solidFill>
                  <a:srgbClr val="2E305F"/>
                </a:solidFill>
              </a:rPr>
              <a:t>130/80 мм рт. ст.)</a:t>
            </a:r>
            <a:br>
              <a:rPr lang="en-US" sz="1800" dirty="0">
                <a:solidFill>
                  <a:srgbClr val="2E305F"/>
                </a:solidFill>
              </a:rPr>
            </a:br>
            <a:br>
              <a:rPr lang="en-US" sz="1800" dirty="0">
                <a:solidFill>
                  <a:srgbClr val="2E305F"/>
                </a:solidFill>
              </a:rPr>
            </a:br>
            <a:r>
              <a:rPr lang="ru-RU" sz="1800" b="1" dirty="0">
                <a:solidFill>
                  <a:srgbClr val="2E305F"/>
                </a:solidFill>
              </a:rPr>
              <a:t>Изменение образа жизни </a:t>
            </a:r>
            <a:r>
              <a:rPr lang="ru-RU" sz="1800" dirty="0">
                <a:solidFill>
                  <a:srgbClr val="2E305F"/>
                </a:solidFill>
              </a:rPr>
              <a:t>– неотъемлемый элемент успешного лечения</a:t>
            </a:r>
            <a:br>
              <a:rPr lang="en-US" sz="1800" dirty="0">
                <a:solidFill>
                  <a:srgbClr val="2E305F"/>
                </a:solidFill>
              </a:rPr>
            </a:br>
            <a:br>
              <a:rPr lang="en-US" sz="1800" dirty="0">
                <a:solidFill>
                  <a:srgbClr val="2E305F"/>
                </a:solidFill>
              </a:rPr>
            </a:br>
            <a:r>
              <a:rPr lang="ru-RU" sz="1800" b="1" dirty="0">
                <a:solidFill>
                  <a:srgbClr val="2E305F"/>
                </a:solidFill>
              </a:rPr>
              <a:t>Регулярный прием препаратов </a:t>
            </a:r>
            <a:r>
              <a:rPr lang="ru-RU" sz="1800" dirty="0">
                <a:solidFill>
                  <a:srgbClr val="2E305F"/>
                </a:solidFill>
              </a:rPr>
              <a:t>поможет предотвратить повышения</a:t>
            </a:r>
            <a:br>
              <a:rPr lang="en-US" sz="1800" dirty="0">
                <a:solidFill>
                  <a:srgbClr val="2E305F"/>
                </a:solidFill>
              </a:rPr>
            </a:br>
            <a:r>
              <a:rPr lang="ru-RU" sz="1800" dirty="0">
                <a:solidFill>
                  <a:srgbClr val="2E305F"/>
                </a:solidFill>
              </a:rPr>
              <a:t>АД и, как следствие, снизить риск инсульта и инфаркта</a:t>
            </a:r>
            <a:br>
              <a:rPr lang="en-US" sz="1800" dirty="0">
                <a:solidFill>
                  <a:srgbClr val="2E305F"/>
                </a:solidFill>
              </a:rPr>
            </a:br>
            <a:br>
              <a:rPr lang="en-US" sz="1800" dirty="0">
                <a:solidFill>
                  <a:srgbClr val="2E305F"/>
                </a:solidFill>
              </a:rPr>
            </a:br>
            <a:r>
              <a:rPr lang="ru-RU" sz="1800" dirty="0">
                <a:solidFill>
                  <a:srgbClr val="2E305F"/>
                </a:solidFill>
              </a:rPr>
              <a:t>Большинству пациентов для контроля артериального давления необходимо принимать несколько препаратов с различным механизмом действия, предпочтительно в одной таблетке, с приемом один раз в день</a:t>
            </a:r>
            <a:r>
              <a:rPr lang="ru-RU" sz="1800" baseline="30000" dirty="0">
                <a:solidFill>
                  <a:srgbClr val="2E305F"/>
                </a:solidFill>
              </a:rPr>
              <a:t>1</a:t>
            </a:r>
            <a:br>
              <a:rPr lang="en-US" sz="1800" dirty="0">
                <a:solidFill>
                  <a:srgbClr val="2E305F"/>
                </a:solidFill>
              </a:rPr>
            </a:br>
            <a:br>
              <a:rPr lang="en-US" sz="1800" dirty="0">
                <a:solidFill>
                  <a:srgbClr val="2E305F"/>
                </a:solidFill>
              </a:rPr>
            </a:br>
            <a:r>
              <a:rPr lang="ru-RU" sz="1800" dirty="0">
                <a:solidFill>
                  <a:srgbClr val="2E305F"/>
                </a:solidFill>
              </a:rPr>
              <a:t>Если артериальное давление резко поднялось, </a:t>
            </a:r>
            <a:r>
              <a:rPr lang="ru-RU" sz="1800" b="1" dirty="0">
                <a:solidFill>
                  <a:srgbClr val="2E305F"/>
                </a:solidFill>
              </a:rPr>
              <a:t>примите препараты «скорой помощи»  </a:t>
            </a:r>
            <a:r>
              <a:rPr lang="ru-RU" sz="1800" dirty="0">
                <a:solidFill>
                  <a:srgbClr val="2E305F"/>
                </a:solidFill>
              </a:rPr>
              <a:t>и обязательно обратитесь к врачу</a:t>
            </a:r>
          </a:p>
        </p:txBody>
      </p:sp>
      <p:pic>
        <p:nvPicPr>
          <p:cNvPr id="24" name="Объект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14" y="2708511"/>
            <a:ext cx="486422" cy="553109"/>
          </a:xfrm>
          <a:prstGeom prst="rect">
            <a:avLst/>
          </a:prstGeom>
        </p:spPr>
      </p:pic>
      <p:pic>
        <p:nvPicPr>
          <p:cNvPr id="25" name="Объект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14" y="3220031"/>
            <a:ext cx="486422" cy="553109"/>
          </a:xfrm>
          <a:prstGeom prst="rect">
            <a:avLst/>
          </a:prstGeom>
        </p:spPr>
      </p:pic>
      <p:pic>
        <p:nvPicPr>
          <p:cNvPr id="26" name="Объект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14" y="3805234"/>
            <a:ext cx="486422" cy="553109"/>
          </a:xfrm>
          <a:prstGeom prst="rect">
            <a:avLst/>
          </a:prstGeom>
        </p:spPr>
      </p:pic>
      <p:pic>
        <p:nvPicPr>
          <p:cNvPr id="27" name="Объект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97" y="4546014"/>
            <a:ext cx="486422" cy="553109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79" y="5549338"/>
            <a:ext cx="486422" cy="5531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713BF5-D84D-AC76-6981-869D00DF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71229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07DD4-A1F6-AA49-457C-2F33E6FA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90099"/>
                </a:solidFill>
              </a:rPr>
              <a:t>ДАВАЙТЕ ВМЕСТЕ ОТВЕТИМ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rgbClr val="2E305F"/>
                </a:solidFill>
              </a:rPr>
              <a:t>НА ВОПРОСЫ: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670ED5-8F37-51A2-617D-0C84E46A2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3" y="2355574"/>
            <a:ext cx="11066532" cy="4010936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С какой целью принимают АНТИГИПЕРТЕНЗИВНЫЕ лекарственные препараты?</a:t>
            </a:r>
          </a:p>
          <a:p>
            <a:pPr lvl="0"/>
            <a:endParaRPr lang="ru-RU" sz="1000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2. Как Вы полагаете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можно ли самостоятельно вносить какие-либо изменения в терапию, которую назначил врач?</a:t>
            </a:r>
          </a:p>
          <a:p>
            <a:pPr lvl="0"/>
            <a:endParaRPr lang="ru-RU" sz="1000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3. Как вы поймете, что лечение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артериальной гипертонии  эффективно?</a:t>
            </a: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8EB64AD-A5FB-3B11-4B2E-D8778314D396}"/>
              </a:ext>
            </a:extLst>
          </p:cNvPr>
          <p:cNvSpPr txBox="1">
            <a:spLocks/>
          </p:cNvSpPr>
          <p:nvPr/>
        </p:nvSpPr>
        <p:spPr>
          <a:xfrm>
            <a:off x="180006" y="6175507"/>
            <a:ext cx="11532568" cy="41248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/>
              <a:t>*</a:t>
            </a:r>
            <a:r>
              <a:rPr lang="ru-RU" sz="1700" dirty="0"/>
              <a:t>Артериальная гипертония и артериальная гипертензия - синонимы означающие одно и тоже заболевание</a:t>
            </a:r>
          </a:p>
        </p:txBody>
      </p:sp>
    </p:spTree>
    <p:extLst>
      <p:ext uri="{BB962C8B-B14F-4D97-AF65-F5344CB8AC3E}">
        <p14:creationId xmlns:p14="http://schemas.microsoft.com/office/powerpoint/2010/main" val="291581252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65F5-073A-A1AA-8858-487AD58A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90099"/>
                </a:solidFill>
              </a:rPr>
              <a:t>Правильные ответы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0EEC7-BA18-496F-3708-DB22A415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977887"/>
            <a:ext cx="11233150" cy="438862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1. С какой целью принимают АНТИГИПЕРТЕНЗИВНЫЕ лекарственные препараты?</a:t>
            </a:r>
          </a:p>
          <a:p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Антигипертензивная терапия принимается не только для того, чтобы снизить артериальное давление или предотвратить его повышение, </a:t>
            </a:r>
            <a:r>
              <a:rPr lang="ru-RU" dirty="0">
                <a:solidFill>
                  <a:srgbClr val="C00000"/>
                </a:solidFill>
              </a:rPr>
              <a:t>но и для снижения риска грозных сердечно-сосудистых катастроф (инфаркт миокарда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ru-RU" dirty="0">
                <a:solidFill>
                  <a:srgbClr val="C00000"/>
                </a:solidFill>
              </a:rPr>
              <a:t>инсульт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ru-RU" dirty="0">
                <a:solidFill>
                  <a:srgbClr val="C00000"/>
                </a:solidFill>
              </a:rPr>
              <a:t>смерть)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24109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65F5-073A-A1AA-8858-487AD58A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90099"/>
                </a:solidFill>
              </a:rPr>
              <a:t>Правильные ответы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0EEC7-BA18-496F-3708-DB22A415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977887"/>
            <a:ext cx="11233150" cy="4388623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2. Как вы полагаете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можно ли самостоятельно вносить изменения в терапию, которую назначил врач?</a:t>
            </a:r>
            <a:endParaRPr lang="en-US" b="1" dirty="0">
              <a:solidFill>
                <a:srgbClr val="002060"/>
              </a:solidFill>
            </a:endParaRPr>
          </a:p>
          <a:p>
            <a:pPr lvl="0"/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Жизненно необходимо строго следовать рекомендациям врача!</a:t>
            </a:r>
            <a:endParaRPr lang="en-US" dirty="0">
              <a:solidFill>
                <a:srgbClr val="C00000"/>
              </a:solidFill>
            </a:endParaRPr>
          </a:p>
          <a:p>
            <a:endParaRPr lang="ru-RU" sz="500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При достижении целевого артериального давления  </a:t>
            </a:r>
            <a:r>
              <a:rPr lang="ru-RU" b="1" dirty="0">
                <a:solidFill>
                  <a:srgbClr val="C00000"/>
                </a:solidFill>
              </a:rPr>
              <a:t>продолжайте</a:t>
            </a:r>
            <a:r>
              <a:rPr lang="ru-RU" dirty="0">
                <a:solidFill>
                  <a:srgbClr val="C00000"/>
                </a:solidFill>
              </a:rPr>
              <a:t>                                     </a:t>
            </a:r>
            <a:r>
              <a:rPr lang="ru-RU" b="1" dirty="0">
                <a:solidFill>
                  <a:srgbClr val="C00000"/>
                </a:solidFill>
              </a:rPr>
              <a:t>прием лекарств. Изменить терапию может только врач!</a:t>
            </a:r>
          </a:p>
          <a:p>
            <a:endParaRPr lang="en-US" sz="500" b="1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Даже самые эффективные лекарства не помогают, если их принимать неправильно или нерегулярно!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97931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65F5-073A-A1AA-8858-487AD58A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90099"/>
                </a:solidFill>
              </a:rPr>
              <a:t>Правильные ответы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0EEC7-BA18-496F-3708-DB22A415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977887"/>
            <a:ext cx="11233150" cy="4388623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3. Как вы поймете, что лечение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артериальной гипертонии*  эффективно?</a:t>
            </a:r>
          </a:p>
          <a:p>
            <a:endParaRPr lang="ru-RU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2060"/>
                </a:solidFill>
              </a:rPr>
              <a:t>Если через 3 месяца терапии пациент не достиг целевого артериального давления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то: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2060"/>
                </a:solidFill>
              </a:rPr>
              <a:t>1) либо он неправильно принимал лекарственные препараты;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2060"/>
                </a:solidFill>
              </a:rPr>
              <a:t>2) либо антигипертензивная терапия требует корректировки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C00000"/>
                </a:solidFill>
              </a:rPr>
              <a:t>(ситуацию необходимо обсудить со своим лечащим врачом) </a:t>
            </a: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AA0EFB9-8A64-08BA-67E5-856E7A35301B}"/>
              </a:ext>
            </a:extLst>
          </p:cNvPr>
          <p:cNvSpPr txBox="1">
            <a:spLocks/>
          </p:cNvSpPr>
          <p:nvPr/>
        </p:nvSpPr>
        <p:spPr>
          <a:xfrm>
            <a:off x="180006" y="6175507"/>
            <a:ext cx="11532568" cy="41248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/>
              <a:t>*</a:t>
            </a:r>
            <a:r>
              <a:rPr lang="ru-RU" sz="1700" dirty="0"/>
              <a:t>Артериальная гипертония и артериальная гипертензия - синонимы означающие одно и тоже заболевание</a:t>
            </a:r>
          </a:p>
          <a:p>
            <a:pPr marL="0"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943025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3A3EC13-3168-DEC4-B5A2-8CDB78645CDD}"/>
              </a:ext>
            </a:extLst>
          </p:cNvPr>
          <p:cNvGrpSpPr/>
          <p:nvPr/>
        </p:nvGrpSpPr>
        <p:grpSpPr>
          <a:xfrm>
            <a:off x="718822" y="2918602"/>
            <a:ext cx="10801892" cy="2071946"/>
            <a:chOff x="695053" y="2866961"/>
            <a:chExt cx="10801892" cy="2071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9D41DE-D419-5312-787B-FDD30CB881B3}"/>
                </a:ext>
              </a:extLst>
            </p:cNvPr>
            <p:cNvSpPr txBox="1"/>
            <p:nvPr/>
          </p:nvSpPr>
          <p:spPr>
            <a:xfrm>
              <a:off x="695053" y="4105348"/>
              <a:ext cx="278637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  <a:sym typeface="Barlow Semi Condensed"/>
                </a:rPr>
                <a:t>Информация                о  заболевании</a:t>
              </a:r>
            </a:p>
          </p:txBody>
        </p:sp>
        <p:pic>
          <p:nvPicPr>
            <p:cNvPr id="8" name="Picture 4" descr="врач Стоковых иллюстраций и клипартов – (75,671 Стоковых ...">
              <a:extLst>
                <a:ext uri="{FF2B5EF4-FFF2-40B4-BE49-F238E27FC236}">
                  <a16:creationId xmlns:a16="http://schemas.microsoft.com/office/drawing/2014/main" id="{555B2428-F960-F106-FAEF-4ED0E619D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862" y="2894499"/>
              <a:ext cx="1789853" cy="1143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Старуха Напомнила Принимать Лекарства Концепция Лекарств И Напоминаний  Вектор Плоский Мультфильм Иллюстрация — стоковая векторная графика и другие  ...">
              <a:extLst>
                <a:ext uri="{FF2B5EF4-FFF2-40B4-BE49-F238E27FC236}">
                  <a16:creationId xmlns:a16="http://schemas.microsoft.com/office/drawing/2014/main" id="{7BC582A8-EF90-70ED-79BD-818E84BA6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355" y="2866961"/>
              <a:ext cx="1198344" cy="119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Рука с телефоном. Значок письма в телефоне Иллюстрация ...">
              <a:extLst>
                <a:ext uri="{FF2B5EF4-FFF2-40B4-BE49-F238E27FC236}">
                  <a16:creationId xmlns:a16="http://schemas.microsoft.com/office/drawing/2014/main" id="{D03BFC10-A8E5-1C3E-FEA8-C993D2859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339" y="2866961"/>
              <a:ext cx="1498999" cy="1090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45FABE-DFF2-6B7D-ECD0-89F21591DFEB}"/>
                </a:ext>
              </a:extLst>
            </p:cNvPr>
            <p:cNvSpPr txBox="1"/>
            <p:nvPr/>
          </p:nvSpPr>
          <p:spPr>
            <a:xfrm>
              <a:off x="3863093" y="4107910"/>
              <a:ext cx="23468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  <a:sym typeface="Barlow Semi Condensed"/>
                </a:rPr>
                <a:t>Как правильно лечиться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A5A8DB-007C-BAE6-2F64-631DE1643C86}"/>
                </a:ext>
              </a:extLst>
            </p:cNvPr>
            <p:cNvSpPr txBox="1"/>
            <p:nvPr/>
          </p:nvSpPr>
          <p:spPr>
            <a:xfrm>
              <a:off x="6095998" y="4105347"/>
              <a:ext cx="33149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</a:rPr>
                <a:t>Дневники самоконтроля</a:t>
              </a:r>
              <a:endParaRPr lang="ru-RU" sz="2200" dirty="0">
                <a:solidFill>
                  <a:srgbClr val="334050"/>
                </a:solidFill>
                <a:latin typeface="Calibri (Основной текст)"/>
                <a:ea typeface="Roboto" panose="02000000000000000000" pitchFamily="2" charset="0"/>
                <a:sym typeface="Barlow Semi Condense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4B0008-68B1-D12C-8D61-34503E2151ED}"/>
                </a:ext>
              </a:extLst>
            </p:cNvPr>
            <p:cNvSpPr txBox="1"/>
            <p:nvPr/>
          </p:nvSpPr>
          <p:spPr>
            <a:xfrm>
              <a:off x="9150077" y="4105347"/>
              <a:ext cx="23468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</a:rPr>
                <a:t>Полезные советы</a:t>
              </a:r>
              <a:endParaRPr lang="ru-RU" sz="2200" dirty="0">
                <a:solidFill>
                  <a:srgbClr val="334050"/>
                </a:solidFill>
                <a:latin typeface="Calibri (Основной текст)"/>
                <a:ea typeface="Roboto" panose="02000000000000000000" pitchFamily="2" charset="0"/>
                <a:sym typeface="Barlow Semi Condensed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0BCD7C-E956-74B2-9737-53A206E93C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361" y="2634723"/>
            <a:ext cx="1340313" cy="14448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AD46E8-E868-F6F8-ED6F-DD6422283BA0}"/>
              </a:ext>
            </a:extLst>
          </p:cNvPr>
          <p:cNvSpPr txBox="1"/>
          <p:nvPr/>
        </p:nvSpPr>
        <p:spPr>
          <a:xfrm>
            <a:off x="642468" y="338595"/>
            <a:ext cx="11182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  <a:sym typeface="Barlow Semi Condensed"/>
              </a:rPr>
              <a:t>Важно не только знать о своем заболевании,                  но и соблюдать рекомендации врача!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B85806-B764-154B-672B-320A290E340B}"/>
              </a:ext>
            </a:extLst>
          </p:cNvPr>
          <p:cNvSpPr txBox="1"/>
          <p:nvPr/>
        </p:nvSpPr>
        <p:spPr>
          <a:xfrm>
            <a:off x="442393" y="5878567"/>
            <a:ext cx="113072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000" b="1" dirty="0"/>
          </a:p>
        </p:txBody>
      </p:sp>
      <p:sp>
        <p:nvSpPr>
          <p:cNvPr id="19" name="Скругленный прямоугольник 16">
            <a:extLst>
              <a:ext uri="{FF2B5EF4-FFF2-40B4-BE49-F238E27FC236}">
                <a16:creationId xmlns:a16="http://schemas.microsoft.com/office/drawing/2014/main" id="{B0E101DA-E216-9C67-F668-F339287C4B2B}"/>
              </a:ext>
            </a:extLst>
          </p:cNvPr>
          <p:cNvSpPr/>
          <p:nvPr/>
        </p:nvSpPr>
        <p:spPr>
          <a:xfrm>
            <a:off x="3958419" y="2016822"/>
            <a:ext cx="4275161" cy="431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ym typeface="Barlow Semi Condensed"/>
              </a:rPr>
              <a:t>Нужную информацию </a:t>
            </a:r>
          </a:p>
        </p:txBody>
      </p:sp>
      <p:sp>
        <p:nvSpPr>
          <p:cNvPr id="20" name="Скругленный прямоугольник 16">
            <a:extLst>
              <a:ext uri="{FF2B5EF4-FFF2-40B4-BE49-F238E27FC236}">
                <a16:creationId xmlns:a16="http://schemas.microsoft.com/office/drawing/2014/main" id="{3F8B7E01-B48A-CAB4-2E50-B8672DEDDD20}"/>
              </a:ext>
            </a:extLst>
          </p:cNvPr>
          <p:cNvSpPr/>
          <p:nvPr/>
        </p:nvSpPr>
        <p:spPr>
          <a:xfrm>
            <a:off x="918593" y="5393838"/>
            <a:ext cx="10402348" cy="431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ym typeface="Barlow Semi Condensed"/>
              </a:rPr>
              <a:t>можно найти на специальных ресурсах для пациентов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9878811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BBA6DE5-D66C-D071-EF3B-51B0FA9D7CFD}"/>
              </a:ext>
            </a:extLst>
          </p:cNvPr>
          <p:cNvGrpSpPr/>
          <p:nvPr/>
        </p:nvGrpSpPr>
        <p:grpSpPr>
          <a:xfrm>
            <a:off x="861347" y="346630"/>
            <a:ext cx="10469305" cy="3082370"/>
            <a:chOff x="861347" y="346630"/>
            <a:chExt cx="10469305" cy="30823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5BAEA-428C-BDB3-D482-39E16F586869}"/>
                </a:ext>
              </a:extLst>
            </p:cNvPr>
            <p:cNvSpPr txBox="1"/>
            <p:nvPr/>
          </p:nvSpPr>
          <p:spPr>
            <a:xfrm>
              <a:off x="4778850" y="2228671"/>
              <a:ext cx="655180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  <a:sym typeface="Barlow Semi Condensed"/>
                </a:rPr>
                <a:t>ifyoucare.ru</a:t>
              </a:r>
            </a:p>
            <a:p>
              <a:pPr algn="ctr"/>
              <a:r>
                <a:rPr lang="ru-RU" sz="3600" b="1" dirty="0" err="1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  <a:sym typeface="Barlow Semi Condensed"/>
                </a:rPr>
                <a:t>еслиувасестьсердце.рф</a:t>
              </a:r>
              <a:endParaRPr lang="ru-RU" sz="3600" b="1" dirty="0">
                <a:solidFill>
                  <a:srgbClr val="334050"/>
                </a:solidFill>
                <a:latin typeface="Calibri (Основной текст)"/>
                <a:ea typeface="Roboto" panose="02000000000000000000" pitchFamily="2" charset="0"/>
                <a:sym typeface="Barlow Semi Condensed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6CA7B6-89C9-5289-504E-F550F0EBEB50}"/>
                </a:ext>
              </a:extLst>
            </p:cNvPr>
            <p:cNvSpPr txBox="1"/>
            <p:nvPr/>
          </p:nvSpPr>
          <p:spPr>
            <a:xfrm>
              <a:off x="861347" y="346630"/>
              <a:ext cx="1046930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j-ea"/>
                  <a:cs typeface="+mj-cs"/>
                  <a:sym typeface="Barlow Semi Condensed"/>
                </a:rPr>
                <a:t>Компания «Сервье» создала специальный ресурс для пациентов о заболеваниях сердца и сосудов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CAFEDD-7831-E780-89D8-47468449F4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848" y="3961429"/>
            <a:ext cx="4088331" cy="1683196"/>
          </a:xfrm>
          <a:prstGeom prst="rect">
            <a:avLst/>
          </a:prstGeom>
        </p:spPr>
      </p:pic>
      <p:pic>
        <p:nvPicPr>
          <p:cNvPr id="3" name="Рисунок 2" descr="Изображение выглядит как шаблон, шов&#10;&#10;Автоматически созданное описание">
            <a:extLst>
              <a:ext uri="{FF2B5EF4-FFF2-40B4-BE49-F238E27FC236}">
                <a16:creationId xmlns:a16="http://schemas.microsoft.com/office/drawing/2014/main" id="{9D079E23-695E-00D9-F28D-3230420149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47" y="1815939"/>
            <a:ext cx="4088331" cy="408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8037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359" y="857848"/>
            <a:ext cx="5778802" cy="534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1122363"/>
            <a:ext cx="4988560" cy="4896472"/>
          </a:xfrm>
        </p:spPr>
        <p:txBody>
          <a:bodyPr>
            <a:normAutofit/>
          </a:bodyPr>
          <a:lstStyle/>
          <a:p>
            <a:r>
              <a:rPr lang="ru-RU" sz="3800" dirty="0">
                <a:solidFill>
                  <a:schemeClr val="bg2">
                    <a:lumMod val="25000"/>
                  </a:schemeClr>
                </a:solidFill>
              </a:rPr>
              <a:t>Презентация подготовлена </a:t>
            </a:r>
            <a:br>
              <a:rPr lang="en-US" sz="3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800" dirty="0">
                <a:solidFill>
                  <a:schemeClr val="bg2">
                    <a:lumMod val="25000"/>
                  </a:schemeClr>
                </a:solidFill>
              </a:rPr>
              <a:t>при поддержке фармацевтической компании «Сервье»</a:t>
            </a:r>
          </a:p>
        </p:txBody>
      </p:sp>
    </p:spTree>
    <p:extLst>
      <p:ext uri="{BB962C8B-B14F-4D97-AF65-F5344CB8AC3E}">
        <p14:creationId xmlns:p14="http://schemas.microsoft.com/office/powerpoint/2010/main" val="45687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BB6B8-7808-A84C-ABB6-88F2BEE7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ВОТ</a:t>
            </a:r>
            <a:r>
              <a:rPr lang="en-US" dirty="0"/>
              <a:t> </a:t>
            </a:r>
            <a:r>
              <a:rPr lang="ru-RU" dirty="0"/>
              <a:t>ПРИМЕР</a:t>
            </a:r>
            <a:r>
              <a:rPr lang="en-US" dirty="0"/>
              <a:t> </a:t>
            </a:r>
            <a:r>
              <a:rPr lang="ru-RU" dirty="0"/>
              <a:t>ДИАГНОЗА: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58365C-6A81-4344-8B2B-4A60A7E06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838" y="1652000"/>
            <a:ext cx="11233150" cy="4737735"/>
          </a:xfrm>
        </p:spPr>
        <p:txBody>
          <a:bodyPr/>
          <a:lstStyle/>
          <a:p>
            <a:r>
              <a:rPr lang="ru-RU" b="1" dirty="0"/>
              <a:t>Разберемся,</a:t>
            </a:r>
            <a:br>
              <a:rPr lang="ru-RU" b="1" dirty="0"/>
            </a:br>
            <a:r>
              <a:rPr lang="ru-RU" b="1" dirty="0"/>
              <a:t>что в нем</a:t>
            </a:r>
            <a:br>
              <a:rPr lang="en-US" b="1" dirty="0"/>
            </a:br>
            <a:r>
              <a:rPr lang="ru-RU" b="1" dirty="0"/>
              <a:t>зашифровано?</a:t>
            </a:r>
          </a:p>
          <a:p>
            <a:r>
              <a:rPr lang="ru-RU" b="1" dirty="0"/>
              <a:t>Начнем по порядку…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24FEEF-5FA8-0142-A562-779F47717F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379" y="1304271"/>
            <a:ext cx="6764772" cy="5217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4EBE2-3560-4E4E-8A88-DE708E8DA439}"/>
              </a:ext>
            </a:extLst>
          </p:cNvPr>
          <p:cNvSpPr txBox="1"/>
          <p:nvPr/>
        </p:nvSpPr>
        <p:spPr>
          <a:xfrm>
            <a:off x="7315201" y="2078131"/>
            <a:ext cx="3087748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6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ГБ </a:t>
            </a:r>
            <a:r>
              <a:rPr lang="en-US" sz="196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I </a:t>
            </a:r>
            <a:r>
              <a:rPr lang="ru-RU" sz="196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стадии.</a:t>
            </a:r>
            <a:br>
              <a:rPr lang="ru-RU" sz="1960" b="1" dirty="0">
                <a:solidFill>
                  <a:schemeClr val="accent2"/>
                </a:solidFill>
                <a:latin typeface="Segoe Script" panose="030B0504020000000003" pitchFamily="66" charset="0"/>
              </a:rPr>
            </a:br>
            <a:r>
              <a:rPr lang="ru-RU" sz="196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Степень АГ 1.</a:t>
            </a:r>
            <a:br>
              <a:rPr lang="ru-RU" sz="1960" b="1" dirty="0">
                <a:solidFill>
                  <a:schemeClr val="accent2"/>
                </a:solidFill>
                <a:latin typeface="Segoe Script" panose="030B0504020000000003" pitchFamily="66" charset="0"/>
              </a:rPr>
            </a:br>
            <a:r>
              <a:rPr lang="ru-RU" sz="1960" b="1" dirty="0" err="1">
                <a:solidFill>
                  <a:schemeClr val="accent2"/>
                </a:solidFill>
                <a:latin typeface="Segoe Script" panose="030B0504020000000003" pitchFamily="66" charset="0"/>
              </a:rPr>
              <a:t>Гиперлипидемия</a:t>
            </a:r>
            <a:r>
              <a:rPr lang="ru-RU" sz="196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.</a:t>
            </a:r>
            <a:br>
              <a:rPr lang="ru-RU" sz="1960" b="1" dirty="0">
                <a:solidFill>
                  <a:schemeClr val="accent2"/>
                </a:solidFill>
                <a:latin typeface="Segoe Script" panose="030B0504020000000003" pitchFamily="66" charset="0"/>
              </a:rPr>
            </a:br>
            <a:r>
              <a:rPr lang="ru-RU" sz="196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Риск 2 (средний).</a:t>
            </a:r>
          </a:p>
          <a:p>
            <a:r>
              <a:rPr lang="ru-RU" sz="196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Целевое АД </a:t>
            </a:r>
            <a:r>
              <a:rPr lang="en-US" sz="196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&lt;130/&lt;80 </a:t>
            </a:r>
            <a:r>
              <a:rPr lang="ru-RU" sz="196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мм рт. ст</a:t>
            </a:r>
            <a:r>
              <a:rPr lang="ru-RU" sz="1960" b="1" i="1" dirty="0">
                <a:solidFill>
                  <a:schemeClr val="accent2"/>
                </a:solidFill>
                <a:latin typeface="Segoe Script" panose="030B0504020000000003" pitchFamily="66" charset="0"/>
              </a:rPr>
              <a:t>. </a:t>
            </a:r>
            <a:r>
              <a:rPr lang="ru-RU" sz="1960" b="1" i="1" baseline="30000" dirty="0">
                <a:solidFill>
                  <a:schemeClr val="accent2"/>
                </a:solidFill>
                <a:latin typeface="Segoe Script" panose="030B0504020000000003" pitchFamily="66" charset="0"/>
              </a:rPr>
              <a:t>*</a:t>
            </a:r>
            <a:endParaRPr lang="ru-RU" sz="1960" b="1" i="1" dirty="0">
              <a:solidFill>
                <a:schemeClr val="accent2"/>
              </a:solidFill>
              <a:latin typeface="Segoe Script" panose="030B0504020000000003" pitchFamily="66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13FF183-22B3-D2E9-A317-AA01DD72F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18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A3E3B3-CC18-0347-937C-EB2601E982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696147"/>
            <a:ext cx="6404243" cy="50158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331EC-1024-E04B-B963-6ADE1FD0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СНАЧАЛА ИДЕТ</a:t>
            </a:r>
            <a:br>
              <a:rPr lang="ru-RU" dirty="0"/>
            </a:br>
            <a:r>
              <a:rPr lang="ru-RU" dirty="0"/>
              <a:t>УКАЗАНИЕ СТАДИИ: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65039F-9C13-5543-B146-C3FCF022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04" y="1726185"/>
            <a:ext cx="4953186" cy="4737735"/>
          </a:xfrm>
        </p:spPr>
        <p:txBody>
          <a:bodyPr/>
          <a:lstStyle/>
          <a:p>
            <a:r>
              <a:rPr lang="ru-RU" sz="20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«</a:t>
            </a:r>
            <a:r>
              <a:rPr lang="ru-RU" sz="24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ГБ (гипертоническая болезнь)  </a:t>
            </a:r>
            <a:r>
              <a:rPr lang="en-US" sz="24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I </a:t>
            </a:r>
            <a:r>
              <a:rPr lang="ru-RU" sz="24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стадии…» </a:t>
            </a:r>
            <a:endParaRPr lang="ru-RU" b="1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67AD710-2FA4-8F49-8E38-A3BE942878EA}"/>
              </a:ext>
            </a:extLst>
          </p:cNvPr>
          <p:cNvSpPr txBox="1">
            <a:spLocks/>
          </p:cNvSpPr>
          <p:nvPr/>
        </p:nvSpPr>
        <p:spPr>
          <a:xfrm>
            <a:off x="738655" y="2790537"/>
            <a:ext cx="4807696" cy="1798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Различают 3 стадии гипертонической болезни</a:t>
            </a:r>
          </a:p>
          <a:p>
            <a:r>
              <a:rPr lang="ru-RU" sz="2000" b="1" dirty="0"/>
              <a:t>Стадия АГ зависит от: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наличия факторов</a:t>
            </a:r>
            <a:r>
              <a:rPr lang="en-US" sz="2000" dirty="0"/>
              <a:t> </a:t>
            </a:r>
            <a:r>
              <a:rPr lang="ru-RU" sz="2000" dirty="0"/>
              <a:t>сердечно-сосудистого риска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поражения органов,</a:t>
            </a:r>
            <a:r>
              <a:rPr lang="en-US" sz="2000" dirty="0"/>
              <a:t> </a:t>
            </a:r>
            <a:r>
              <a:rPr lang="ru-RU" sz="2000" dirty="0"/>
              <a:t>обусловленного</a:t>
            </a:r>
            <a:br>
              <a:rPr lang="en-US" sz="2000" dirty="0"/>
            </a:br>
            <a:r>
              <a:rPr lang="ru-RU" sz="2000" dirty="0"/>
              <a:t>гипертензией,</a:t>
            </a:r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наличия сопутствующих заболеваний</a:t>
            </a:r>
            <a:r>
              <a:rPr lang="en-US" sz="2000" dirty="0"/>
              <a:t>*.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6E618-1470-8A49-A3A1-79A0A2C7F3FF}"/>
              </a:ext>
            </a:extLst>
          </p:cNvPr>
          <p:cNvSpPr txBox="1"/>
          <p:nvPr/>
        </p:nvSpPr>
        <p:spPr>
          <a:xfrm>
            <a:off x="6132513" y="4964906"/>
            <a:ext cx="4893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</a:rPr>
              <a:t>По ступеням можно подниматься «вверх»,</a:t>
            </a:r>
            <a:br>
              <a:rPr lang="ru-RU" sz="1600" b="1" dirty="0">
                <a:solidFill>
                  <a:schemeClr val="accent2"/>
                </a:solidFill>
              </a:rPr>
            </a:br>
            <a:r>
              <a:rPr lang="ru-RU" sz="1600" b="1" dirty="0">
                <a:solidFill>
                  <a:schemeClr val="accent2"/>
                </a:solidFill>
              </a:rPr>
              <a:t>но если дошли до верхней,</a:t>
            </a:r>
            <a:br>
              <a:rPr lang="ru-RU" sz="1600" b="1" dirty="0">
                <a:solidFill>
                  <a:schemeClr val="accent2"/>
                </a:solidFill>
              </a:rPr>
            </a:br>
            <a:r>
              <a:rPr lang="ru-RU" sz="1600" b="1" dirty="0">
                <a:solidFill>
                  <a:schemeClr val="accent2"/>
                </a:solidFill>
              </a:rPr>
              <a:t>это уже в диагнозе не меняется.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F25C8AD2-E1F9-2244-A57E-F1EA1CCAB570}"/>
              </a:ext>
            </a:extLst>
          </p:cNvPr>
          <p:cNvSpPr txBox="1"/>
          <p:nvPr/>
        </p:nvSpPr>
        <p:spPr>
          <a:xfrm>
            <a:off x="7092016" y="3033224"/>
            <a:ext cx="32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I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FB009CF3-633E-B542-B471-4C8CF064BB50}"/>
              </a:ext>
            </a:extLst>
          </p:cNvPr>
          <p:cNvSpPr txBox="1"/>
          <p:nvPr/>
        </p:nvSpPr>
        <p:spPr>
          <a:xfrm>
            <a:off x="6735157" y="3741110"/>
            <a:ext cx="1041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bg1"/>
                </a:solidFill>
              </a:rPr>
              <a:t>Условно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легкая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0551E9CC-73B9-7846-AE4C-1426F6D30748}"/>
              </a:ext>
            </a:extLst>
          </p:cNvPr>
          <p:cNvSpPr txBox="1"/>
          <p:nvPr/>
        </p:nvSpPr>
        <p:spPr>
          <a:xfrm>
            <a:off x="8737936" y="280239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II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735F8F03-ECC7-6443-B9CD-A485A09EBE5F}"/>
              </a:ext>
            </a:extLst>
          </p:cNvPr>
          <p:cNvSpPr txBox="1"/>
          <p:nvPr/>
        </p:nvSpPr>
        <p:spPr>
          <a:xfrm>
            <a:off x="8452410" y="3510278"/>
            <a:ext cx="1041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bg1"/>
                </a:solidFill>
              </a:rPr>
              <a:t>Условно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средняя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140CC0-D1E7-7648-952D-E2A7EF11459C}"/>
              </a:ext>
            </a:extLst>
          </p:cNvPr>
          <p:cNvSpPr txBox="1"/>
          <p:nvPr/>
        </p:nvSpPr>
        <p:spPr>
          <a:xfrm>
            <a:off x="10169663" y="2590988"/>
            <a:ext cx="612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III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F210AFEF-97B5-824E-852E-AC903A3CC104}"/>
              </a:ext>
            </a:extLst>
          </p:cNvPr>
          <p:cNvSpPr txBox="1"/>
          <p:nvPr/>
        </p:nvSpPr>
        <p:spPr>
          <a:xfrm>
            <a:off x="9955470" y="3298874"/>
            <a:ext cx="1041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bg1"/>
                </a:solidFill>
              </a:rPr>
              <a:t>Условно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тяжелая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9A019B2-4501-4F9C-944C-55574C18B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95" y="2830646"/>
            <a:ext cx="322659" cy="3066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96D656-AE52-4F27-8C90-2E78F83F00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2" y="3437918"/>
            <a:ext cx="322659" cy="306685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7E95917-953E-50C0-AD56-1BDDBD8E9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57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08741EF-E116-0446-8F5F-D8DD855C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517105" cy="970280"/>
          </a:xfrm>
        </p:spPr>
        <p:txBody>
          <a:bodyPr/>
          <a:lstStyle/>
          <a:p>
            <a:r>
              <a:rPr lang="ru-RU" dirty="0"/>
              <a:t>ДАЛЕЕ</a:t>
            </a:r>
            <a:r>
              <a:rPr lang="en-US" dirty="0"/>
              <a:t> </a:t>
            </a:r>
            <a:r>
              <a:rPr lang="ru-RU" dirty="0"/>
              <a:t>УКАЗЫВАЕТСЯ</a:t>
            </a:r>
            <a:br>
              <a:rPr lang="ru-RU" dirty="0"/>
            </a:br>
            <a:r>
              <a:rPr lang="ru-RU" dirty="0"/>
              <a:t>СТЕПЕНЬ </a:t>
            </a:r>
            <a:r>
              <a:rPr lang="ru-RU" cap="all" dirty="0"/>
              <a:t>повышения артериального давления</a:t>
            </a:r>
            <a:r>
              <a:rPr lang="ru-RU" dirty="0">
                <a:solidFill>
                  <a:srgbClr val="2E305F"/>
                </a:solidFill>
              </a:rPr>
              <a:t>: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63107A4-8425-C243-9A1B-C7323E6A8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46" y="1579630"/>
            <a:ext cx="11233150" cy="970280"/>
          </a:xfrm>
        </p:spPr>
        <p:txBody>
          <a:bodyPr/>
          <a:lstStyle/>
          <a:p>
            <a:r>
              <a:rPr lang="ru-RU" sz="2400" b="1" dirty="0">
                <a:solidFill>
                  <a:srgbClr val="7D1C87"/>
                </a:solidFill>
              </a:rPr>
              <a:t>Степень отражает уровень повышения АД:  </a:t>
            </a:r>
            <a:endParaRPr lang="ru-RU" sz="2400" dirty="0">
              <a:solidFill>
                <a:srgbClr val="7D1C87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BA4E28-70E4-6945-AD71-0DD1CC9F7B27}"/>
              </a:ext>
            </a:extLst>
          </p:cNvPr>
          <p:cNvSpPr txBox="1"/>
          <p:nvPr/>
        </p:nvSpPr>
        <p:spPr>
          <a:xfrm>
            <a:off x="6771106" y="2844225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1-</a:t>
            </a:r>
            <a:r>
              <a:rPr lang="ru-RU" sz="3600" b="1" dirty="0">
                <a:solidFill>
                  <a:schemeClr val="bg1"/>
                </a:solidFill>
              </a:rPr>
              <a:t>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97E94E-7397-7649-ADD0-2DD9049B2672}"/>
              </a:ext>
            </a:extLst>
          </p:cNvPr>
          <p:cNvSpPr txBox="1"/>
          <p:nvPr/>
        </p:nvSpPr>
        <p:spPr>
          <a:xfrm>
            <a:off x="6735040" y="3466379"/>
            <a:ext cx="9364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140-159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и/или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90-99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5A4714-53B8-1A47-AE6C-A2AF7C003878}"/>
              </a:ext>
            </a:extLst>
          </p:cNvPr>
          <p:cNvSpPr txBox="1"/>
          <p:nvPr/>
        </p:nvSpPr>
        <p:spPr>
          <a:xfrm>
            <a:off x="8545076" y="2650362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-</a:t>
            </a:r>
            <a:r>
              <a:rPr lang="ru-RU" sz="3600" b="1" dirty="0">
                <a:solidFill>
                  <a:schemeClr val="bg1"/>
                </a:solidFill>
              </a:rPr>
              <a:t>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2FD4A5-A987-3143-8D44-1B77A047AB67}"/>
              </a:ext>
            </a:extLst>
          </p:cNvPr>
          <p:cNvSpPr txBox="1"/>
          <p:nvPr/>
        </p:nvSpPr>
        <p:spPr>
          <a:xfrm>
            <a:off x="8509010" y="3272516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160-179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и/или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100-109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2CB4E009-EB1B-46F3-A7B6-AA319DF3A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10430"/>
              </p:ext>
            </p:extLst>
          </p:nvPr>
        </p:nvGraphicFramePr>
        <p:xfrm>
          <a:off x="428035" y="2150835"/>
          <a:ext cx="8827932" cy="4083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7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 (мм рт.ст.)</a:t>
                      </a:r>
                      <a:endParaRPr lang="ru-RU" sz="17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ДАД (мм рт.ст.)</a:t>
                      </a:r>
                      <a:endParaRPr lang="ru-RU" sz="17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Оптимальное</a:t>
                      </a:r>
                      <a:endParaRPr lang="ru-RU" sz="1700" b="0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120</a:t>
                      </a:r>
                      <a:endParaRPr lang="ru-RU" sz="1700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marT="0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80</a:t>
                      </a:r>
                      <a:endParaRPr lang="ru-RU" sz="1700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Нормальное</a:t>
                      </a:r>
                      <a:endParaRPr lang="ru-RU" sz="1700" b="0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120-129</a:t>
                      </a:r>
                      <a:endParaRPr lang="ru-RU" sz="1700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и/или</a:t>
                      </a:r>
                    </a:p>
                  </a:txBody>
                  <a:tcPr marL="68580" marR="68580" marT="0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80-84</a:t>
                      </a:r>
                      <a:endParaRPr lang="ru-RU" sz="1700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Высокое нормальное</a:t>
                      </a:r>
                      <a:endParaRPr lang="ru-RU" sz="1700" b="0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130-139</a:t>
                      </a:r>
                      <a:endParaRPr lang="ru-RU" sz="1700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и/или</a:t>
                      </a:r>
                    </a:p>
                  </a:txBody>
                  <a:tcPr marL="68580" marR="68580" marT="0" marB="0" anchor="ctr">
                    <a:solidFill>
                      <a:srgbClr val="FFE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85-89</a:t>
                      </a:r>
                      <a:endParaRPr lang="ru-RU" sz="1700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2E305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 степень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2E305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повышения АД </a:t>
                      </a:r>
                      <a:endParaRPr lang="ru-RU" sz="1700" b="1" kern="1200" dirty="0">
                        <a:solidFill>
                          <a:srgbClr val="2E305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140-159</a:t>
                      </a:r>
                      <a:endParaRPr lang="ru-RU" sz="1700" b="1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и/или</a:t>
                      </a: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90-99</a:t>
                      </a:r>
                      <a:endParaRPr lang="ru-RU" sz="1700" b="1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2E305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II степень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2E305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повышения АД </a:t>
                      </a:r>
                      <a:endParaRPr lang="ru-RU" sz="1700" b="1" kern="1200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160-179</a:t>
                      </a:r>
                      <a:endParaRPr lang="ru-RU" sz="1700" b="1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и/или</a:t>
                      </a: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100-109</a:t>
                      </a:r>
                      <a:endParaRPr lang="ru-RU" sz="1700" b="1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2E305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en-US" sz="1700" b="1" kern="1200" dirty="0">
                          <a:solidFill>
                            <a:srgbClr val="2E305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700" b="1" kern="1200" dirty="0">
                          <a:solidFill>
                            <a:srgbClr val="2E305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степень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2E305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повышения АД </a:t>
                      </a:r>
                      <a:endParaRPr lang="ru-RU" sz="1700" b="1" kern="1200" dirty="0">
                        <a:solidFill>
                          <a:srgbClr val="2E305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ru-RU" sz="1700" b="1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180</a:t>
                      </a:r>
                      <a:endParaRPr lang="ru-RU" sz="1700" b="1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и/или</a:t>
                      </a: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ru-RU" sz="1700" b="1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110</a:t>
                      </a:r>
                      <a:endParaRPr lang="ru-RU" sz="1700" b="1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3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Изолированная систолическая артериальная гипертензия</a:t>
                      </a:r>
                      <a:endParaRPr lang="ru-RU" sz="1600" b="0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BB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700" b="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700" b="0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BB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marT="0" marB="0" anchor="ctr">
                    <a:solidFill>
                      <a:srgbClr val="FBBB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2E305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90</a:t>
                      </a:r>
                      <a:endParaRPr lang="ru-RU" sz="1700" dirty="0">
                        <a:solidFill>
                          <a:srgbClr val="2E305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BB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9ED68BB-341B-47E3-ACCB-97DB6C5228B8}"/>
              </a:ext>
            </a:extLst>
          </p:cNvPr>
          <p:cNvSpPr/>
          <p:nvPr/>
        </p:nvSpPr>
        <p:spPr>
          <a:xfrm>
            <a:off x="428035" y="6196045"/>
            <a:ext cx="8827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АД – артериальное давление</a:t>
            </a:r>
            <a:r>
              <a:rPr lang="en-US" sz="1100" dirty="0">
                <a:solidFill>
                  <a:srgbClr val="002060"/>
                </a:solidFill>
              </a:rPr>
              <a:t>, </a:t>
            </a:r>
            <a:r>
              <a:rPr lang="ru-RU" sz="1100" dirty="0">
                <a:solidFill>
                  <a:srgbClr val="002060"/>
                </a:solidFill>
              </a:rPr>
              <a:t>САД — систолическое артериальное давление; ДАД — диастолическое артериальное давление</a:t>
            </a:r>
            <a:r>
              <a:rPr lang="ru-RU" sz="12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402800-2B0F-48C9-B58F-F1C43EE34A4F}"/>
              </a:ext>
            </a:extLst>
          </p:cNvPr>
          <p:cNvSpPr txBox="1"/>
          <p:nvPr/>
        </p:nvSpPr>
        <p:spPr>
          <a:xfrm>
            <a:off x="9370048" y="1914741"/>
            <a:ext cx="25470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7D1C87"/>
                </a:solidFill>
              </a:rPr>
              <a:t>ВАЖНО!</a:t>
            </a:r>
          </a:p>
          <a:p>
            <a:pPr algn="ctr"/>
            <a:endParaRPr lang="ru-RU" sz="2000" b="1" dirty="0">
              <a:solidFill>
                <a:srgbClr val="7D1C87"/>
              </a:solidFill>
            </a:endParaRPr>
          </a:p>
          <a:p>
            <a:pPr algn="ctr"/>
            <a:r>
              <a:rPr lang="ru-RU" sz="2000" b="1" dirty="0">
                <a:solidFill>
                  <a:srgbClr val="2E305F"/>
                </a:solidFill>
              </a:rPr>
              <a:t>степень  повышения АД в диагнозе может</a:t>
            </a:r>
            <a:br>
              <a:rPr lang="ru-RU" sz="2000" b="1" dirty="0">
                <a:solidFill>
                  <a:srgbClr val="2E305F"/>
                </a:solidFill>
              </a:rPr>
            </a:br>
            <a:r>
              <a:rPr lang="ru-RU" sz="2000" b="1" dirty="0">
                <a:solidFill>
                  <a:srgbClr val="2E305F"/>
                </a:solidFill>
              </a:rPr>
              <a:t>меняться  как в </a:t>
            </a:r>
            <a:r>
              <a:rPr lang="ru-RU" sz="2400" b="1" dirty="0">
                <a:solidFill>
                  <a:srgbClr val="2E305F"/>
                </a:solidFill>
              </a:rPr>
              <a:t>большую,</a:t>
            </a:r>
          </a:p>
          <a:p>
            <a:pPr algn="ctr"/>
            <a:r>
              <a:rPr lang="ru-RU" sz="2400" b="1" dirty="0">
                <a:solidFill>
                  <a:srgbClr val="2E305F"/>
                </a:solidFill>
              </a:rPr>
              <a:t> </a:t>
            </a:r>
            <a:r>
              <a:rPr lang="ru-RU" sz="2000" b="1" dirty="0">
                <a:solidFill>
                  <a:srgbClr val="2E305F"/>
                </a:solidFill>
              </a:rPr>
              <a:t>так и в </a:t>
            </a:r>
            <a:r>
              <a:rPr lang="ru-RU" sz="2400" b="1" dirty="0">
                <a:solidFill>
                  <a:srgbClr val="2E305F"/>
                </a:solidFill>
              </a:rPr>
              <a:t>меньшую</a:t>
            </a:r>
            <a:r>
              <a:rPr lang="ru-RU" sz="2000" b="1" dirty="0">
                <a:solidFill>
                  <a:srgbClr val="2E305F"/>
                </a:solidFill>
              </a:rPr>
              <a:t> сторону!</a:t>
            </a:r>
            <a:endParaRPr lang="ru-RU" sz="2000" dirty="0">
              <a:solidFill>
                <a:srgbClr val="2E305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08E3FE-E78B-4B10-BB8D-694A88356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52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08741EF-E116-0446-8F5F-D8DD855C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ДАЛЕЕ</a:t>
            </a:r>
            <a:r>
              <a:rPr lang="en-US" dirty="0">
                <a:solidFill>
                  <a:srgbClr val="2E305F"/>
                </a:solidFill>
              </a:rPr>
              <a:t> </a:t>
            </a:r>
            <a:r>
              <a:rPr lang="ru-RU" dirty="0">
                <a:solidFill>
                  <a:srgbClr val="2E305F"/>
                </a:solidFill>
              </a:rPr>
              <a:t>УКАЗЫВАЕТСЯ</a:t>
            </a:r>
            <a:br>
              <a:rPr lang="ru-RU" dirty="0"/>
            </a:br>
            <a:r>
              <a:rPr lang="ru-RU" dirty="0">
                <a:solidFill>
                  <a:srgbClr val="2E305F"/>
                </a:solidFill>
              </a:rPr>
              <a:t>СТЕПЕНЬ </a:t>
            </a:r>
            <a:r>
              <a:rPr lang="ru-RU" cap="all" dirty="0"/>
              <a:t>повышения АД:</a:t>
            </a:r>
            <a:endParaRPr lang="ru-RU" dirty="0">
              <a:solidFill>
                <a:srgbClr val="2E305F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63107A4-8425-C243-9A1B-C7323E6A8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628776"/>
            <a:ext cx="11233150" cy="970280"/>
          </a:xfrm>
        </p:spPr>
        <p:txBody>
          <a:bodyPr/>
          <a:lstStyle/>
          <a:p>
            <a:r>
              <a:rPr lang="ru-RU" sz="2400" b="1" dirty="0">
                <a:solidFill>
                  <a:srgbClr val="7D1C87"/>
                </a:solidFill>
              </a:rPr>
              <a:t>Степень отражает</a:t>
            </a:r>
            <a:br>
              <a:rPr lang="ru-RU" sz="2400" b="1" dirty="0">
                <a:solidFill>
                  <a:srgbClr val="7D1C87"/>
                </a:solidFill>
              </a:rPr>
            </a:br>
            <a:r>
              <a:rPr lang="ru-RU" sz="2400" b="1" dirty="0">
                <a:solidFill>
                  <a:srgbClr val="7D1C87"/>
                </a:solidFill>
              </a:rPr>
              <a:t>уровень повышения АД.</a:t>
            </a:r>
            <a:endParaRPr lang="ru-RU" sz="2400" dirty="0">
              <a:solidFill>
                <a:srgbClr val="7D1C8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636B5-632F-ED48-AF04-04C866B76536}"/>
              </a:ext>
            </a:extLst>
          </p:cNvPr>
          <p:cNvSpPr txBox="1"/>
          <p:nvPr/>
        </p:nvSpPr>
        <p:spPr>
          <a:xfrm>
            <a:off x="571097" y="2599056"/>
            <a:ext cx="4062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D1C87"/>
                </a:solidFill>
                <a:latin typeface="Segoe Script" panose="030B0504020000000003" pitchFamily="66" charset="0"/>
              </a:rPr>
              <a:t>«…I степень повышения АД…»</a:t>
            </a:r>
            <a:endParaRPr lang="ru-RU" dirty="0">
              <a:solidFill>
                <a:srgbClr val="7D1C8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BDB3F4-C10A-DA45-9543-486D30C48EAB}"/>
              </a:ext>
            </a:extLst>
          </p:cNvPr>
          <p:cNvSpPr txBox="1"/>
          <p:nvPr/>
        </p:nvSpPr>
        <p:spPr>
          <a:xfrm>
            <a:off x="479425" y="3622874"/>
            <a:ext cx="4381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/>
                </a:solidFill>
                <a:latin typeface="+mj-lt"/>
              </a:rPr>
              <a:t>СТЕПЕНЬ </a:t>
            </a:r>
            <a:r>
              <a:rPr lang="ru-RU" sz="2000" b="1" cap="all" dirty="0">
                <a:solidFill>
                  <a:schemeClr val="accent4"/>
                </a:solidFill>
                <a:latin typeface="+mj-lt"/>
              </a:rPr>
              <a:t>повышения</a:t>
            </a:r>
            <a:r>
              <a:rPr lang="ru-RU" sz="2000" b="1" dirty="0">
                <a:solidFill>
                  <a:schemeClr val="accent4"/>
                </a:solidFill>
                <a:latin typeface="+mj-lt"/>
              </a:rPr>
              <a:t> АД в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диагнозе</a:t>
            </a:r>
            <a:r>
              <a:rPr lang="ru-RU" sz="2000" b="1" dirty="0">
                <a:solidFill>
                  <a:schemeClr val="accent4"/>
                </a:solidFill>
                <a:latin typeface="+mj-lt"/>
              </a:rPr>
              <a:t> может меняться в зависимости</a:t>
            </a:r>
            <a:r>
              <a:rPr lang="en-US" sz="20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accent4"/>
                </a:solidFill>
                <a:latin typeface="+mj-lt"/>
              </a:rPr>
              <a:t>от тог</a:t>
            </a:r>
            <a:r>
              <a:rPr lang="en-US" sz="2000" b="1" dirty="0">
                <a:solidFill>
                  <a:schemeClr val="accent4"/>
                </a:solidFill>
                <a:latin typeface="+mj-lt"/>
              </a:rPr>
              <a:t>o</a:t>
            </a:r>
            <a:r>
              <a:rPr lang="ru-RU" sz="2000" b="1" dirty="0">
                <a:solidFill>
                  <a:schemeClr val="accent4"/>
                </a:solidFill>
                <a:latin typeface="+mj-lt"/>
              </a:rPr>
              <a:t>:</a:t>
            </a:r>
            <a:endParaRPr lang="ru-RU" sz="2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18D5B-DDC9-C842-B1DE-CD7A9655A240}"/>
              </a:ext>
            </a:extLst>
          </p:cNvPr>
          <p:cNvSpPr txBox="1"/>
          <p:nvPr/>
        </p:nvSpPr>
        <p:spPr>
          <a:xfrm>
            <a:off x="5371609" y="4810096"/>
            <a:ext cx="584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D1C87"/>
                </a:solidFill>
              </a:rPr>
              <a:t>Важно стремиться к целевым</a:t>
            </a:r>
            <a:br>
              <a:rPr lang="ru-RU" sz="2800" b="1" dirty="0">
                <a:solidFill>
                  <a:srgbClr val="7D1C87"/>
                </a:solidFill>
              </a:rPr>
            </a:br>
            <a:r>
              <a:rPr lang="ru-RU" sz="2800" b="1" dirty="0">
                <a:solidFill>
                  <a:srgbClr val="7D1C87"/>
                </a:solidFill>
              </a:rPr>
              <a:t>цифрам АД</a:t>
            </a:r>
            <a:endParaRPr lang="ru-RU" sz="2800" dirty="0">
              <a:solidFill>
                <a:srgbClr val="7D1C8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81650D-21EF-C94F-8A84-4E2E4516AB55}"/>
              </a:ext>
            </a:extLst>
          </p:cNvPr>
          <p:cNvSpPr txBox="1"/>
          <p:nvPr/>
        </p:nvSpPr>
        <p:spPr>
          <a:xfrm>
            <a:off x="1135050" y="5039893"/>
            <a:ext cx="3838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как прогрессирует заболевание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CBFAE8-F544-D64C-BFAA-32212AE574FD}"/>
              </a:ext>
            </a:extLst>
          </p:cNvPr>
          <p:cNvSpPr txBox="1"/>
          <p:nvPr/>
        </p:nvSpPr>
        <p:spPr>
          <a:xfrm>
            <a:off x="1151216" y="463916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как Вы лечитесь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E7B1AF-866E-E040-893E-238C7CE78A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418" y="104353"/>
            <a:ext cx="7023157" cy="53544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BA4E28-70E4-6945-AD71-0DD1CC9F7B27}"/>
              </a:ext>
            </a:extLst>
          </p:cNvPr>
          <p:cNvSpPr txBox="1"/>
          <p:nvPr/>
        </p:nvSpPr>
        <p:spPr>
          <a:xfrm>
            <a:off x="6771106" y="2844225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1-</a:t>
            </a:r>
            <a:r>
              <a:rPr lang="ru-RU" sz="3600" b="1" dirty="0">
                <a:solidFill>
                  <a:schemeClr val="bg1"/>
                </a:solidFill>
              </a:rPr>
              <a:t>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97E94E-7397-7649-ADD0-2DD9049B2672}"/>
              </a:ext>
            </a:extLst>
          </p:cNvPr>
          <p:cNvSpPr txBox="1"/>
          <p:nvPr/>
        </p:nvSpPr>
        <p:spPr>
          <a:xfrm>
            <a:off x="6735040" y="3466379"/>
            <a:ext cx="9364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140-159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и/или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90-99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5A4714-53B8-1A47-AE6C-A2AF7C003878}"/>
              </a:ext>
            </a:extLst>
          </p:cNvPr>
          <p:cNvSpPr txBox="1"/>
          <p:nvPr/>
        </p:nvSpPr>
        <p:spPr>
          <a:xfrm>
            <a:off x="8545076" y="2650362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-</a:t>
            </a:r>
            <a:r>
              <a:rPr lang="ru-RU" sz="3600" b="1" dirty="0">
                <a:solidFill>
                  <a:schemeClr val="bg1"/>
                </a:solidFill>
              </a:rPr>
              <a:t>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2FD4A5-A987-3143-8D44-1B77A047AB67}"/>
              </a:ext>
            </a:extLst>
          </p:cNvPr>
          <p:cNvSpPr txBox="1"/>
          <p:nvPr/>
        </p:nvSpPr>
        <p:spPr>
          <a:xfrm>
            <a:off x="8509010" y="3272516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160-179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и/или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100-109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9753C2-4034-1842-84EC-50FB46E397A8}"/>
              </a:ext>
            </a:extLst>
          </p:cNvPr>
          <p:cNvSpPr txBox="1"/>
          <p:nvPr/>
        </p:nvSpPr>
        <p:spPr>
          <a:xfrm>
            <a:off x="10059824" y="2408325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3</a:t>
            </a:r>
            <a:r>
              <a:rPr lang="en-US" sz="3600" b="1" dirty="0">
                <a:solidFill>
                  <a:schemeClr val="bg1"/>
                </a:solidFill>
              </a:rPr>
              <a:t>-</a:t>
            </a:r>
            <a:r>
              <a:rPr lang="ru-RU" sz="3600" b="1" dirty="0">
                <a:solidFill>
                  <a:schemeClr val="bg1"/>
                </a:solidFill>
              </a:rPr>
              <a:t>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9763BC-5026-2841-AA84-33AB54D9F015}"/>
              </a:ext>
            </a:extLst>
          </p:cNvPr>
          <p:cNvSpPr txBox="1"/>
          <p:nvPr/>
        </p:nvSpPr>
        <p:spPr>
          <a:xfrm>
            <a:off x="10115931" y="3030479"/>
            <a:ext cx="752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&gt;</a:t>
            </a:r>
            <a:r>
              <a:rPr lang="en-US" sz="1600" b="1" dirty="0">
                <a:solidFill>
                  <a:schemeClr val="bg1"/>
                </a:solidFill>
              </a:rPr>
              <a:t>180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и/или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≥110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Стрелка: вправо с вырезом 16">
            <a:extLst>
              <a:ext uri="{FF2B5EF4-FFF2-40B4-BE49-F238E27FC236}">
                <a16:creationId xmlns:a16="http://schemas.microsoft.com/office/drawing/2014/main" id="{86971360-ADE1-4AD0-B369-BBFAC41EF0F1}"/>
              </a:ext>
            </a:extLst>
          </p:cNvPr>
          <p:cNvSpPr/>
          <p:nvPr/>
        </p:nvSpPr>
        <p:spPr>
          <a:xfrm rot="20933127">
            <a:off x="8720502" y="1133679"/>
            <a:ext cx="1242864" cy="363377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6" name="Стрелка: вправо с вырезом 25">
            <a:extLst>
              <a:ext uri="{FF2B5EF4-FFF2-40B4-BE49-F238E27FC236}">
                <a16:creationId xmlns:a16="http://schemas.microsoft.com/office/drawing/2014/main" id="{A0391E05-3EF6-4F35-8376-27AA013CFD06}"/>
              </a:ext>
            </a:extLst>
          </p:cNvPr>
          <p:cNvSpPr/>
          <p:nvPr/>
        </p:nvSpPr>
        <p:spPr>
          <a:xfrm rot="10128353">
            <a:off x="6758489" y="1480552"/>
            <a:ext cx="1242864" cy="363377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D74A2C-223A-4AAC-8EE7-58589A7352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28" y="4767637"/>
            <a:ext cx="322659" cy="30668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9105306-D981-4C30-80BF-5FFF0A98FB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23" y="5177280"/>
            <a:ext cx="322659" cy="306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B1C830-8605-75AC-B8CD-AF45FB77E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01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DD834DD-D222-454E-9BFE-E1389A1DC5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289" y="1365039"/>
            <a:ext cx="6679757" cy="44479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6DBD4-6A05-0A49-94FF-50CDF23E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ЗА СТЕПЕНЬЮ ПОВЫШЕНИЯ АД СЛЕДУЕТ </a:t>
            </a:r>
            <a:r>
              <a:rPr lang="ru-RU" dirty="0"/>
              <a:t>РИСК</a:t>
            </a:r>
            <a:br>
              <a:rPr lang="en-US" dirty="0"/>
            </a:br>
            <a:r>
              <a:rPr lang="ru-RU" dirty="0"/>
              <a:t>СЕРДЕЧНО-СОСУДИСТЫХ ОСЛОЖНЕНИЙ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026F1-4E7C-0D40-B77C-CBA79038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628776"/>
            <a:ext cx="5022368" cy="1218286"/>
          </a:xfrm>
        </p:spPr>
        <p:txBody>
          <a:bodyPr/>
          <a:lstStyle/>
          <a:p>
            <a:r>
              <a:rPr lang="ru-RU" sz="18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«</a:t>
            </a:r>
            <a:r>
              <a:rPr lang="ru-RU" sz="24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ГБ </a:t>
            </a:r>
            <a:r>
              <a:rPr lang="en-US" sz="24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I </a:t>
            </a:r>
            <a:r>
              <a:rPr lang="ru-RU" sz="24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стадии. II степень повышения АД.</a:t>
            </a:r>
            <a:br>
              <a:rPr lang="ru-RU" sz="2400" b="1" dirty="0">
                <a:solidFill>
                  <a:schemeClr val="accent2"/>
                </a:solidFill>
                <a:latin typeface="Segoe Script" panose="030B0504020000000003" pitchFamily="66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Гиперлипидемия.           Риск 2 (средний)…»</a:t>
            </a:r>
            <a:endParaRPr lang="ru-RU" sz="1800" b="1" dirty="0">
              <a:solidFill>
                <a:schemeClr val="accent2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FE7E5-17DA-F543-ADE0-F8AD082B7D5F}"/>
              </a:ext>
            </a:extLst>
          </p:cNvPr>
          <p:cNvSpPr txBox="1"/>
          <p:nvPr/>
        </p:nvSpPr>
        <p:spPr>
          <a:xfrm>
            <a:off x="363391" y="2988380"/>
            <a:ext cx="412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ea typeface="+mn-ea"/>
                <a:cs typeface="+mn-cs"/>
              </a:rPr>
              <a:t>Всем пациентам с АГ рекомендуется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ea typeface="+mn-ea"/>
                <a:cs typeface="+mn-cs"/>
              </a:rPr>
              <a:t>Оценка общего сердечно-сосудистого риска – это выявление наличия: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E305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8FA364-4F79-204F-A737-26C7714736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3915820"/>
            <a:ext cx="216000" cy="205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AEDC1A-CCCC-BE43-BC55-019EF17C6FA4}"/>
              </a:ext>
            </a:extLst>
          </p:cNvPr>
          <p:cNvSpPr txBox="1"/>
          <p:nvPr/>
        </p:nvSpPr>
        <p:spPr>
          <a:xfrm>
            <a:off x="697830" y="3825007"/>
            <a:ext cx="3454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поражения органов-мишеней,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A21E5-AB85-B24B-BA87-69F0E65A6ED9}"/>
              </a:ext>
            </a:extLst>
          </p:cNvPr>
          <p:cNvSpPr txBox="1"/>
          <p:nvPr/>
        </p:nvSpPr>
        <p:spPr>
          <a:xfrm>
            <a:off x="750443" y="4125547"/>
            <a:ext cx="3352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ассоциированных клинических состояний,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CBE5FD-3C4B-BF4C-9601-FD4F3AB05E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237335"/>
            <a:ext cx="216000" cy="205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78F80B-2C45-7F48-AE3D-22C38CF52DF8}"/>
              </a:ext>
            </a:extLst>
          </p:cNvPr>
          <p:cNvSpPr txBox="1"/>
          <p:nvPr/>
        </p:nvSpPr>
        <p:spPr>
          <a:xfrm>
            <a:off x="711406" y="4718237"/>
            <a:ext cx="33528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сахарного диабета,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4D040A-BF0B-5C47-A0DF-9D6B3281D9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815171"/>
            <a:ext cx="216000" cy="205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027A5C-A8FE-A745-A56E-BEE92294289E}"/>
              </a:ext>
            </a:extLst>
          </p:cNvPr>
          <p:cNvSpPr txBox="1"/>
          <p:nvPr/>
        </p:nvSpPr>
        <p:spPr>
          <a:xfrm>
            <a:off x="711406" y="5075365"/>
            <a:ext cx="378342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хронической болезни почек,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997070-CD86-FB41-8DF6-DE06384B06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148248"/>
            <a:ext cx="216000" cy="2053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EB8174-0D26-D54C-92A9-FE8BD1216140}"/>
              </a:ext>
            </a:extLst>
          </p:cNvPr>
          <p:cNvSpPr txBox="1"/>
          <p:nvPr/>
        </p:nvSpPr>
        <p:spPr>
          <a:xfrm>
            <a:off x="711406" y="5411411"/>
            <a:ext cx="4090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все указанные заболевания и состояния  могут влиять на прогноз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7260C9C-B4B7-1240-BFC7-6D30AA6EF188}"/>
              </a:ext>
            </a:extLst>
          </p:cNvPr>
          <p:cNvSpPr txBox="1">
            <a:spLocks/>
          </p:cNvSpPr>
          <p:nvPr/>
        </p:nvSpPr>
        <p:spPr>
          <a:xfrm>
            <a:off x="479425" y="7350496"/>
            <a:ext cx="11233150" cy="4762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2E30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438E63-6EDA-4A44-84F7-3531586BE7C4}"/>
              </a:ext>
            </a:extLst>
          </p:cNvPr>
          <p:cNvSpPr txBox="1"/>
          <p:nvPr/>
        </p:nvSpPr>
        <p:spPr>
          <a:xfrm>
            <a:off x="5095308" y="5352945"/>
            <a:ext cx="4893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7D1C87"/>
                </a:solidFill>
              </a:rPr>
              <a:t>Глобальную оценку 10-летнего</a:t>
            </a:r>
            <a:br>
              <a:rPr lang="ru-RU" sz="1600" b="1" dirty="0">
                <a:solidFill>
                  <a:srgbClr val="7D1C87"/>
                </a:solidFill>
              </a:rPr>
            </a:br>
            <a:r>
              <a:rPr lang="ru-RU" sz="1600" b="1" dirty="0">
                <a:solidFill>
                  <a:srgbClr val="7D1C87"/>
                </a:solidFill>
              </a:rPr>
              <a:t>сердечно-сосудистого риска проводят по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D1C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специальным шкалам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7D1C8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9B2B38-4626-E046-BDCC-6BED2BB41668}"/>
              </a:ext>
            </a:extLst>
          </p:cNvPr>
          <p:cNvSpPr txBox="1"/>
          <p:nvPr/>
        </p:nvSpPr>
        <p:spPr>
          <a:xfrm>
            <a:off x="4668687" y="321349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6AEECA-BB28-4145-B7C4-AD74E9EB36AE}"/>
              </a:ext>
            </a:extLst>
          </p:cNvPr>
          <p:cNvSpPr txBox="1"/>
          <p:nvPr/>
        </p:nvSpPr>
        <p:spPr>
          <a:xfrm>
            <a:off x="4441061" y="3835646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низкий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5221C7-D456-654B-91BD-6097513A8883}"/>
              </a:ext>
            </a:extLst>
          </p:cNvPr>
          <p:cNvSpPr txBox="1"/>
          <p:nvPr/>
        </p:nvSpPr>
        <p:spPr>
          <a:xfrm>
            <a:off x="6162499" y="296816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5820C1-4AB6-1443-B960-4AA9D8171328}"/>
              </a:ext>
            </a:extLst>
          </p:cNvPr>
          <p:cNvSpPr txBox="1"/>
          <p:nvPr/>
        </p:nvSpPr>
        <p:spPr>
          <a:xfrm>
            <a:off x="5849914" y="3590319"/>
            <a:ext cx="115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средний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44863F-60FE-3146-9990-5948B8039D9F}"/>
              </a:ext>
            </a:extLst>
          </p:cNvPr>
          <p:cNvSpPr txBox="1"/>
          <p:nvPr/>
        </p:nvSpPr>
        <p:spPr>
          <a:xfrm>
            <a:off x="7669775" y="269330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179E11-EFC3-AB45-A431-08C8B72831A2}"/>
              </a:ext>
            </a:extLst>
          </p:cNvPr>
          <p:cNvSpPr txBox="1"/>
          <p:nvPr/>
        </p:nvSpPr>
        <p:spPr>
          <a:xfrm>
            <a:off x="7336352" y="3315461"/>
            <a:ext cx="119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высокий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B690F-7020-314D-8A53-E6821383513B}"/>
              </a:ext>
            </a:extLst>
          </p:cNvPr>
          <p:cNvSpPr txBox="1"/>
          <p:nvPr/>
        </p:nvSpPr>
        <p:spPr>
          <a:xfrm>
            <a:off x="9431667" y="221781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DBEF84-6EED-9243-9071-58DCB1F81B23}"/>
              </a:ext>
            </a:extLst>
          </p:cNvPr>
          <p:cNvSpPr txBox="1"/>
          <p:nvPr/>
        </p:nvSpPr>
        <p:spPr>
          <a:xfrm>
            <a:off x="9098246" y="2839970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Очень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высокий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8D3C50D-203E-4030-94C7-1398104993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0" y="5371966"/>
            <a:ext cx="623216" cy="708981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761712A-51CE-DC47-AA56-6FDD310C2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77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61015" y="63140"/>
            <a:ext cx="5828354" cy="560326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99711" y="2818663"/>
            <a:ext cx="2642378" cy="2668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Заголовок 3"/>
          <p:cNvSpPr>
            <a:spLocks noGrp="1"/>
          </p:cNvSpPr>
          <p:nvPr>
            <p:ph type="ctrTitle"/>
          </p:nvPr>
        </p:nvSpPr>
        <p:spPr>
          <a:xfrm>
            <a:off x="-228955" y="2623652"/>
            <a:ext cx="4535840" cy="3042754"/>
          </a:xfrm>
        </p:spPr>
        <p:txBody>
          <a:bodyPr>
            <a:normAutofit/>
          </a:bodyPr>
          <a:lstStyle/>
          <a:p>
            <a:pPr lvl="0" algn="ctr" defTabSz="1219170">
              <a:defRPr/>
            </a:pPr>
            <a:r>
              <a:rPr lang="ru-RU" sz="2800" dirty="0">
                <a:solidFill>
                  <a:schemeClr val="accent2"/>
                </a:solidFill>
              </a:rPr>
              <a:t>Найдите 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себя на этой 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ТАБЛИЦЕ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8632" flipV="1">
            <a:off x="2690639" y="4283908"/>
            <a:ext cx="2749222" cy="18512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089" y="804191"/>
            <a:ext cx="2514452" cy="4023123"/>
          </a:xfrm>
          <a:prstGeom prst="rect">
            <a:avLst/>
          </a:prstGeom>
        </p:spPr>
      </p:pic>
      <p:sp>
        <p:nvSpPr>
          <p:cNvPr id="19" name="Объект 2">
            <a:extLst>
              <a:ext uri="{FF2B5EF4-FFF2-40B4-BE49-F238E27FC236}">
                <a16:creationId xmlns:a16="http://schemas.microsoft.com/office/drawing/2014/main" id="{43F6B6A1-144C-43B6-B52E-79DEAFBAEB65}"/>
              </a:ext>
            </a:extLst>
          </p:cNvPr>
          <p:cNvSpPr txBox="1">
            <a:spLocks/>
          </p:cNvSpPr>
          <p:nvPr/>
        </p:nvSpPr>
        <p:spPr>
          <a:xfrm>
            <a:off x="249313" y="542357"/>
            <a:ext cx="3600016" cy="12182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2"/>
                </a:solidFill>
                <a:latin typeface="Segoe Script" panose="030B0504020000000003" pitchFamily="66" charset="0"/>
              </a:rPr>
              <a:t>«</a:t>
            </a:r>
            <a:r>
              <a:rPr lang="ru-RU" b="1" dirty="0">
                <a:solidFill>
                  <a:schemeClr val="accent2"/>
                </a:solidFill>
                <a:latin typeface="Segoe Script" panose="030B0504020000000003" pitchFamily="66" charset="0"/>
              </a:rPr>
              <a:t>ГБ </a:t>
            </a:r>
            <a:r>
              <a:rPr lang="en-US" b="1" dirty="0">
                <a:solidFill>
                  <a:schemeClr val="accent2"/>
                </a:solidFill>
                <a:latin typeface="Segoe Script" panose="030B0504020000000003" pitchFamily="66" charset="0"/>
              </a:rPr>
              <a:t>I </a:t>
            </a:r>
            <a:r>
              <a:rPr lang="ru-RU" b="1" dirty="0">
                <a:solidFill>
                  <a:schemeClr val="accent2"/>
                </a:solidFill>
                <a:latin typeface="Segoe Script" panose="030B0504020000000003" pitchFamily="66" charset="0"/>
              </a:rPr>
              <a:t>стадии. </a:t>
            </a:r>
          </a:p>
          <a:p>
            <a:r>
              <a:rPr lang="ru-RU" b="1" dirty="0">
                <a:solidFill>
                  <a:schemeClr val="accent2"/>
                </a:solidFill>
                <a:latin typeface="Segoe Script" panose="030B0504020000000003" pitchFamily="66" charset="0"/>
              </a:rPr>
              <a:t>АГ </a:t>
            </a:r>
            <a:r>
              <a:rPr lang="en-US" b="1" dirty="0">
                <a:solidFill>
                  <a:schemeClr val="accent2"/>
                </a:solidFill>
                <a:latin typeface="Segoe Script" panose="030B0504020000000003" pitchFamily="66" charset="0"/>
              </a:rPr>
              <a:t>I </a:t>
            </a:r>
            <a:r>
              <a:rPr lang="ru-RU" b="1" dirty="0">
                <a:solidFill>
                  <a:schemeClr val="accent2"/>
                </a:solidFill>
                <a:latin typeface="Segoe Script" panose="030B0504020000000003" pitchFamily="66" charset="0"/>
              </a:rPr>
              <a:t>степени повышения АД.</a:t>
            </a:r>
            <a:br>
              <a:rPr lang="ru-RU" b="1" dirty="0">
                <a:solidFill>
                  <a:schemeClr val="accent2"/>
                </a:solidFill>
                <a:latin typeface="Segoe Script" panose="030B0504020000000003" pitchFamily="66" charset="0"/>
              </a:rPr>
            </a:br>
            <a:r>
              <a:rPr lang="ru-RU" b="1" dirty="0">
                <a:solidFill>
                  <a:schemeClr val="accent2"/>
                </a:solidFill>
                <a:latin typeface="Segoe Script" panose="030B0504020000000003" pitchFamily="66" charset="0"/>
              </a:rPr>
              <a:t>Гиперлипидемия.           Риск 2 (средний)…»</a:t>
            </a:r>
            <a:endParaRPr lang="ru-RU" sz="1800" b="1" dirty="0">
              <a:solidFill>
                <a:schemeClr val="accent2"/>
              </a:solidFill>
              <a:latin typeface="Segoe Script" panose="030B0504020000000003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51AFCF-01C5-4AAF-A45D-58B45A3406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224" y="1053723"/>
            <a:ext cx="5137484" cy="43536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319411-A9B9-4B0A-A33A-7929010A01EF}"/>
              </a:ext>
            </a:extLst>
          </p:cNvPr>
          <p:cNvSpPr txBox="1"/>
          <p:nvPr/>
        </p:nvSpPr>
        <p:spPr>
          <a:xfrm>
            <a:off x="6745039" y="74282"/>
            <a:ext cx="4893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EF131C"/>
                </a:solidFill>
              </a:rPr>
              <a:t>10-летний риск </a:t>
            </a:r>
            <a:endParaRPr lang="en-US" sz="1600" b="1" dirty="0">
              <a:solidFill>
                <a:srgbClr val="EF131C"/>
              </a:solidFill>
            </a:endParaRPr>
          </a:p>
          <a:p>
            <a:pPr lvl="0" algn="ctr">
              <a:defRPr/>
            </a:pPr>
            <a:r>
              <a:rPr lang="ru-RU" sz="1600" b="1" dirty="0">
                <a:solidFill>
                  <a:srgbClr val="EF131C"/>
                </a:solidFill>
              </a:rPr>
              <a:t>смертельных и несмертельных</a:t>
            </a:r>
            <a:br>
              <a:rPr lang="ru-RU" sz="1600" b="1" dirty="0">
                <a:solidFill>
                  <a:srgbClr val="EF131C"/>
                </a:solidFill>
              </a:rPr>
            </a:br>
            <a:r>
              <a:rPr lang="ru-RU" sz="1600" b="1" dirty="0">
                <a:solidFill>
                  <a:srgbClr val="EF131C"/>
                </a:solidFill>
              </a:rPr>
              <a:t>сердечно-сосудистых осложнений </a:t>
            </a:r>
            <a:endParaRPr lang="en-US" sz="1600" b="1" dirty="0">
              <a:solidFill>
                <a:srgbClr val="EF131C"/>
              </a:solidFill>
            </a:endParaRPr>
          </a:p>
          <a:p>
            <a:pPr lvl="0" algn="ctr">
              <a:defRPr/>
            </a:pPr>
            <a:r>
              <a:rPr lang="ru-RU" sz="1600" b="1" dirty="0">
                <a:solidFill>
                  <a:srgbClr val="EF131C"/>
                </a:solidFill>
              </a:rPr>
              <a:t>(таблица </a:t>
            </a:r>
            <a:r>
              <a:rPr lang="en-US" sz="1600" b="1" dirty="0">
                <a:solidFill>
                  <a:srgbClr val="EF131C"/>
                </a:solidFill>
              </a:rPr>
              <a:t>SCORE 2)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F13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4A3EDA-2BF1-4D55-A8E4-927ED0C1AB20}"/>
              </a:ext>
            </a:extLst>
          </p:cNvPr>
          <p:cNvSpPr/>
          <p:nvPr/>
        </p:nvSpPr>
        <p:spPr>
          <a:xfrm>
            <a:off x="7566513" y="6034493"/>
            <a:ext cx="224497" cy="19827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0A9D5FC-1944-4314-883C-769291F9FFBD}"/>
              </a:ext>
            </a:extLst>
          </p:cNvPr>
          <p:cNvSpPr/>
          <p:nvPr/>
        </p:nvSpPr>
        <p:spPr>
          <a:xfrm>
            <a:off x="7566513" y="6304806"/>
            <a:ext cx="224497" cy="19827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5EBCD18-480D-4D5B-9C92-4AAE274157E2}"/>
              </a:ext>
            </a:extLst>
          </p:cNvPr>
          <p:cNvSpPr/>
          <p:nvPr/>
        </p:nvSpPr>
        <p:spPr>
          <a:xfrm>
            <a:off x="7566513" y="6575118"/>
            <a:ext cx="224497" cy="1982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DAEFF0-5098-4700-9265-4E6A126905BA}"/>
              </a:ext>
            </a:extLst>
          </p:cNvPr>
          <p:cNvSpPr txBox="1"/>
          <p:nvPr/>
        </p:nvSpPr>
        <p:spPr>
          <a:xfrm>
            <a:off x="7791010" y="5613139"/>
            <a:ext cx="3520052" cy="1212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&lt;50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лет	    50-69 лет           </a:t>
            </a:r>
            <a:r>
              <a:rPr lang="en-US" sz="1400" b="1" u="sng" dirty="0">
                <a:solidFill>
                  <a:schemeClr val="accent4">
                    <a:lumMod val="75000"/>
                  </a:schemeClr>
                </a:solidFill>
              </a:rPr>
              <a:t>&gt;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70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лет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&lt; </a:t>
            </a:r>
            <a:r>
              <a:rPr lang="en-US" sz="1200" b="1" dirty="0">
                <a:solidFill>
                  <a:srgbClr val="2E305F"/>
                </a:solidFill>
              </a:rPr>
              <a:t>2</a:t>
            </a:r>
            <a:r>
              <a:rPr lang="ru-RU" sz="1200" b="1" dirty="0">
                <a:solidFill>
                  <a:srgbClr val="2E305F"/>
                </a:solidFill>
              </a:rPr>
              <a:t>,5%	     </a:t>
            </a:r>
            <a:r>
              <a:rPr lang="en-US" sz="1200" b="1" dirty="0">
                <a:solidFill>
                  <a:srgbClr val="2E305F"/>
                </a:solidFill>
              </a:rPr>
              <a:t>&lt;5%	</a:t>
            </a:r>
            <a:r>
              <a:rPr lang="ru-RU" sz="1200" b="1" dirty="0">
                <a:solidFill>
                  <a:srgbClr val="2E305F"/>
                </a:solidFill>
              </a:rPr>
              <a:t>               </a:t>
            </a:r>
            <a:r>
              <a:rPr lang="en-US" sz="1200" b="1" dirty="0">
                <a:solidFill>
                  <a:srgbClr val="2E305F"/>
                </a:solidFill>
              </a:rPr>
              <a:t>&lt;7,5%</a:t>
            </a:r>
            <a:endParaRPr lang="ru-RU" sz="1200" b="1" dirty="0">
              <a:solidFill>
                <a:srgbClr val="2E305F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2E305F"/>
                </a:solidFill>
              </a:rPr>
              <a:t>2,5 - </a:t>
            </a:r>
            <a:r>
              <a:rPr lang="en-US" sz="1200" b="1" dirty="0">
                <a:solidFill>
                  <a:srgbClr val="2E305F"/>
                </a:solidFill>
              </a:rPr>
              <a:t>&lt;</a:t>
            </a:r>
            <a:r>
              <a:rPr lang="ru-RU" sz="1200" b="1" dirty="0">
                <a:solidFill>
                  <a:srgbClr val="2E305F"/>
                </a:solidFill>
              </a:rPr>
              <a:t>7,5%</a:t>
            </a:r>
            <a:r>
              <a:rPr lang="en-US" sz="1200" b="1" dirty="0">
                <a:solidFill>
                  <a:srgbClr val="2E305F"/>
                </a:solidFill>
              </a:rPr>
              <a:t>	</a:t>
            </a:r>
            <a:r>
              <a:rPr lang="ru-RU" sz="1200" b="1" dirty="0">
                <a:solidFill>
                  <a:srgbClr val="2E305F"/>
                </a:solidFill>
              </a:rPr>
              <a:t>     </a:t>
            </a:r>
            <a:r>
              <a:rPr lang="en-US" sz="1200" b="1" dirty="0">
                <a:solidFill>
                  <a:srgbClr val="2E305F"/>
                </a:solidFill>
              </a:rPr>
              <a:t>5-&lt;10%	</a:t>
            </a:r>
            <a:r>
              <a:rPr lang="ru-RU" sz="1200" b="1" dirty="0">
                <a:solidFill>
                  <a:srgbClr val="2E305F"/>
                </a:solidFill>
              </a:rPr>
              <a:t>               </a:t>
            </a:r>
            <a:r>
              <a:rPr lang="en-US" sz="1200" b="1" dirty="0">
                <a:solidFill>
                  <a:srgbClr val="2E305F"/>
                </a:solidFill>
              </a:rPr>
              <a:t>7,5 - &lt;15%</a:t>
            </a:r>
            <a:endParaRPr lang="ru-RU" sz="1200" b="1" dirty="0">
              <a:solidFill>
                <a:srgbClr val="2E305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2E305F"/>
                </a:solidFill>
              </a:rPr>
              <a:t>&lt;</a:t>
            </a:r>
            <a:r>
              <a:rPr lang="ru-RU" sz="1200" b="1" dirty="0">
                <a:solidFill>
                  <a:srgbClr val="2E305F"/>
                </a:solidFill>
              </a:rPr>
              <a:t>7,5%</a:t>
            </a:r>
            <a:r>
              <a:rPr lang="en-US" sz="1200" b="1" dirty="0">
                <a:solidFill>
                  <a:srgbClr val="2E305F"/>
                </a:solidFill>
              </a:rPr>
              <a:t>	</a:t>
            </a:r>
            <a:r>
              <a:rPr lang="ru-RU" sz="1200" b="1" dirty="0">
                <a:solidFill>
                  <a:srgbClr val="2E305F"/>
                </a:solidFill>
              </a:rPr>
              <a:t>     </a:t>
            </a:r>
            <a:r>
              <a:rPr lang="en-US" sz="1200" b="1" u="sng" dirty="0">
                <a:solidFill>
                  <a:srgbClr val="2E305F"/>
                </a:solidFill>
              </a:rPr>
              <a:t>&gt;</a:t>
            </a:r>
            <a:r>
              <a:rPr lang="en-US" sz="1200" b="1" dirty="0">
                <a:solidFill>
                  <a:srgbClr val="2E305F"/>
                </a:solidFill>
              </a:rPr>
              <a:t>10%	</a:t>
            </a:r>
            <a:r>
              <a:rPr lang="ru-RU" sz="1200" b="1" dirty="0">
                <a:solidFill>
                  <a:srgbClr val="2E305F"/>
                </a:solidFill>
              </a:rPr>
              <a:t>               </a:t>
            </a:r>
            <a:r>
              <a:rPr lang="en-US" sz="1200" b="1" u="sng" dirty="0">
                <a:solidFill>
                  <a:srgbClr val="2E305F"/>
                </a:solidFill>
              </a:rPr>
              <a:t>&gt;</a:t>
            </a:r>
            <a:r>
              <a:rPr lang="en-US" sz="1200" b="1" dirty="0">
                <a:solidFill>
                  <a:srgbClr val="2E305F"/>
                </a:solidFill>
              </a:rPr>
              <a:t>15%</a:t>
            </a:r>
            <a:endParaRPr lang="ru-RU" sz="1200" b="1" dirty="0">
              <a:solidFill>
                <a:srgbClr val="2E305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3602B-D28D-4800-9C45-F8CD1D89D695}"/>
              </a:ext>
            </a:extLst>
          </p:cNvPr>
          <p:cNvSpPr txBox="1"/>
          <p:nvPr/>
        </p:nvSpPr>
        <p:spPr>
          <a:xfrm>
            <a:off x="6051470" y="5937129"/>
            <a:ext cx="1868080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Низкий риск</a:t>
            </a:r>
            <a:endParaRPr lang="ru-RU" sz="1200" b="1" dirty="0">
              <a:solidFill>
                <a:srgbClr val="2E305F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2E305F"/>
                </a:solidFill>
              </a:rPr>
              <a:t>Умеренный риск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2E305F"/>
                </a:solidFill>
              </a:rPr>
              <a:t>Высокий риск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403BB-1D10-FAD2-A148-8E2206382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5743991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59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312279" y="304801"/>
            <a:ext cx="6536284" cy="61655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04536" y="2123038"/>
            <a:ext cx="2642378" cy="2668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Заголовок 3"/>
          <p:cNvSpPr>
            <a:spLocks noGrp="1"/>
          </p:cNvSpPr>
          <p:nvPr>
            <p:ph type="ctrTitle"/>
          </p:nvPr>
        </p:nvSpPr>
        <p:spPr>
          <a:xfrm>
            <a:off x="-455074" y="1919020"/>
            <a:ext cx="4535840" cy="3042754"/>
          </a:xfrm>
        </p:spPr>
        <p:txBody>
          <a:bodyPr>
            <a:normAutofit/>
          </a:bodyPr>
          <a:lstStyle/>
          <a:p>
            <a:pPr lvl="0" algn="ctr" defTabSz="1219170">
              <a:defRPr/>
            </a:pPr>
            <a:r>
              <a:rPr lang="ru-RU" sz="2800" dirty="0">
                <a:solidFill>
                  <a:schemeClr val="accent2"/>
                </a:solidFill>
              </a:rPr>
              <a:t>Найдите 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себя на этой 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ТАБЛИЦЕ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9484">
            <a:off x="1709602" y="733066"/>
            <a:ext cx="3500392" cy="1981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264" y="2711968"/>
            <a:ext cx="2514452" cy="402312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5CBD112-1A7E-435E-8E06-D309B9D2BF48}"/>
              </a:ext>
            </a:extLst>
          </p:cNvPr>
          <p:cNvSpPr txBox="1">
            <a:spLocks/>
          </p:cNvSpPr>
          <p:nvPr/>
        </p:nvSpPr>
        <p:spPr>
          <a:xfrm>
            <a:off x="5615409" y="1291013"/>
            <a:ext cx="5641500" cy="4719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7D1C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ЕСЛИ ВЫ </a:t>
            </a: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НЕ</a:t>
            </a: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7D1C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 ЗЕЛЕНОЙ </a:t>
            </a: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7D1C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ЗОНЕ –</a:t>
            </a:r>
            <a:b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7D1C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7D1C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D1C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эта презентация для вас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87106-E172-DF7E-EF97-B0BFEB41C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335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A77A5E-C647-F045-A1FA-39EB6F24A6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552" y="1664727"/>
            <a:ext cx="10066525" cy="49102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AC119-20A5-C448-A91B-3F0D5CE1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ЧЕГО ВРАЧУ НУЖНО ОПРЕДЕЛЯТЬ СТАДИЮ, СТЕПЕНЬ И РИСК?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CE1A2-4317-604C-9F42-DF967EE7FA7D}"/>
              </a:ext>
            </a:extLst>
          </p:cNvPr>
          <p:cNvSpPr txBox="1"/>
          <p:nvPr/>
        </p:nvSpPr>
        <p:spPr>
          <a:xfrm>
            <a:off x="4402667" y="2332899"/>
            <a:ext cx="502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D1C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Дает врачу ответы на вопросы: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D1C8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61CE69-DBF8-4247-8BBC-4A928B0C46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05" y="2994314"/>
            <a:ext cx="322659" cy="306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C9F446-40BA-1148-8CC1-DAE82F52D6D3}"/>
              </a:ext>
            </a:extLst>
          </p:cNvPr>
          <p:cNvSpPr txBox="1"/>
          <p:nvPr/>
        </p:nvSpPr>
        <p:spPr>
          <a:xfrm>
            <a:off x="5197066" y="2994314"/>
            <a:ext cx="392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Как быстро начинать терапию?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E4947D-8B5A-F14A-B4C1-A0EDE9B112F4}"/>
              </a:ext>
            </a:extLst>
          </p:cNvPr>
          <p:cNvSpPr txBox="1"/>
          <p:nvPr/>
        </p:nvSpPr>
        <p:spPr>
          <a:xfrm>
            <a:off x="5197066" y="3504415"/>
            <a:ext cx="392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Насколько интенсивной она должна быть – 1/2/3 препарата?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0D3654-ACAC-9F43-B46F-55DBF9E87D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05" y="3523595"/>
            <a:ext cx="322659" cy="3066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2EDCF1-7465-7E48-ACE6-A820D7FAFD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05" y="4293616"/>
            <a:ext cx="322659" cy="3066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EE1C9D-7CF0-0045-887B-9131ABE49C05}"/>
              </a:ext>
            </a:extLst>
          </p:cNvPr>
          <p:cNvSpPr txBox="1"/>
          <p:nvPr/>
        </p:nvSpPr>
        <p:spPr>
          <a:xfrm>
            <a:off x="5197066" y="4277107"/>
            <a:ext cx="392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Следует ли менять терапию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807E964-5494-4031-4917-45470915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89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34ED5-FE89-4505-9677-475EBBDC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ЕСЛИ ВАМ ПОСТАВИЛИ</a:t>
            </a:r>
            <a:r>
              <a:rPr lang="en-US" dirty="0">
                <a:solidFill>
                  <a:srgbClr val="2E305F"/>
                </a:solidFill>
              </a:rPr>
              <a:t> </a:t>
            </a:r>
            <a:r>
              <a:rPr lang="ru-RU" dirty="0">
                <a:solidFill>
                  <a:srgbClr val="2E305F"/>
                </a:solidFill>
              </a:rPr>
              <a:t>ДИАГНОЗ</a:t>
            </a:r>
            <a:br>
              <a:rPr lang="ru-RU" dirty="0">
                <a:solidFill>
                  <a:srgbClr val="5B6877"/>
                </a:solidFill>
              </a:rPr>
            </a:br>
            <a:r>
              <a:rPr lang="ru-RU" dirty="0">
                <a:solidFill>
                  <a:srgbClr val="7D1C87"/>
                </a:solidFill>
              </a:rPr>
              <a:t>АРТЕРИАЛЬНАЯ ГИПЕРТЕНЗИЯ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956FE-2D3D-4BB3-90E6-0C770A2D6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83" y="1872196"/>
            <a:ext cx="10669838" cy="47377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2E305F"/>
                </a:solidFill>
              </a:rPr>
              <a:t>ЧАСТЬ ПЕРВАЯ: </a:t>
            </a:r>
            <a:r>
              <a:rPr lang="ru-RU" b="1" dirty="0">
                <a:solidFill>
                  <a:srgbClr val="2E305F"/>
                </a:solidFill>
              </a:rPr>
              <a:t>«Врага надо знать в лицо»</a:t>
            </a:r>
            <a:endParaRPr lang="en-US" b="1" dirty="0">
              <a:solidFill>
                <a:srgbClr val="2E305F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2E305F"/>
                </a:solidFill>
              </a:rPr>
              <a:t>ЧАСТЬ ВТОРАЯ: </a:t>
            </a:r>
            <a:r>
              <a:rPr lang="ru-RU" b="1" dirty="0">
                <a:solidFill>
                  <a:srgbClr val="2E305F"/>
                </a:solidFill>
              </a:rPr>
              <a:t>Мифы и заблуждения</a:t>
            </a:r>
            <a:endParaRPr lang="en-US" b="1" dirty="0">
              <a:solidFill>
                <a:srgbClr val="2E305F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2E305F"/>
                </a:solidFill>
              </a:rPr>
              <a:t>ЧАСТЬ ТРЕТЬЯ: </a:t>
            </a:r>
            <a:r>
              <a:rPr lang="ru-RU" b="1" dirty="0">
                <a:solidFill>
                  <a:srgbClr val="2E305F"/>
                </a:solidFill>
              </a:rPr>
              <a:t>Наследственность и образ жизни</a:t>
            </a:r>
            <a:endParaRPr lang="en-US" b="1" dirty="0">
              <a:solidFill>
                <a:srgbClr val="2E305F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2E305F"/>
                </a:solidFill>
              </a:rPr>
              <a:t>ЧАСТЬ ЧЕТВЕРТАЯ: </a:t>
            </a:r>
            <a:r>
              <a:rPr lang="ru-RU" b="1" dirty="0">
                <a:solidFill>
                  <a:srgbClr val="2E305F"/>
                </a:solidFill>
              </a:rPr>
              <a:t>Медикаментозное лечение артериальной гипертензии</a:t>
            </a:r>
          </a:p>
        </p:txBody>
      </p:sp>
      <p:pic>
        <p:nvPicPr>
          <p:cNvPr id="4" name="Объект 12">
            <a:extLst>
              <a:ext uri="{FF2B5EF4-FFF2-40B4-BE49-F238E27FC236}">
                <a16:creationId xmlns:a16="http://schemas.microsoft.com/office/drawing/2014/main" id="{5B68D5DC-8CEB-49FB-BE64-7B407A87CD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79" y="1941101"/>
            <a:ext cx="486422" cy="553109"/>
          </a:xfrm>
          <a:prstGeom prst="rect">
            <a:avLst/>
          </a:prstGeom>
        </p:spPr>
      </p:pic>
      <p:pic>
        <p:nvPicPr>
          <p:cNvPr id="5" name="Объект 12">
            <a:extLst>
              <a:ext uri="{FF2B5EF4-FFF2-40B4-BE49-F238E27FC236}">
                <a16:creationId xmlns:a16="http://schemas.microsoft.com/office/drawing/2014/main" id="{912E783E-26F8-414C-92AF-BD8D3EE056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20" y="2705208"/>
            <a:ext cx="486422" cy="553109"/>
          </a:xfrm>
          <a:prstGeom prst="rect">
            <a:avLst/>
          </a:prstGeom>
        </p:spPr>
      </p:pic>
      <p:pic>
        <p:nvPicPr>
          <p:cNvPr id="6" name="Объект 12">
            <a:extLst>
              <a:ext uri="{FF2B5EF4-FFF2-40B4-BE49-F238E27FC236}">
                <a16:creationId xmlns:a16="http://schemas.microsoft.com/office/drawing/2014/main" id="{D9EA6468-EE90-40B5-AC80-BE14025492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20" y="3469315"/>
            <a:ext cx="486422" cy="553109"/>
          </a:xfrm>
          <a:prstGeom prst="rect">
            <a:avLst/>
          </a:prstGeom>
        </p:spPr>
      </p:pic>
      <p:pic>
        <p:nvPicPr>
          <p:cNvPr id="7" name="Объект 12">
            <a:extLst>
              <a:ext uri="{FF2B5EF4-FFF2-40B4-BE49-F238E27FC236}">
                <a16:creationId xmlns:a16="http://schemas.microsoft.com/office/drawing/2014/main" id="{E04ADADD-959F-41E0-8FC3-45C3535910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18" y="4241064"/>
            <a:ext cx="486422" cy="5531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ADE402-F5D7-4474-93EB-AB7A2E1651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332" y="1648057"/>
            <a:ext cx="2155808" cy="3894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7642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B417486-66B0-41A0-86CE-F6E951534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ПАНДЕМИЯ COVID-19 ПОВЫШАЕТ ПОКАЗАТЕЛИ СЕРДЕЧНО-СОСУДИСТОЙ СМЕРТНОСТИ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5BC9FC0-4368-48F8-9B11-73AEAA6A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538" y="2022997"/>
            <a:ext cx="9218922" cy="3619881"/>
          </a:xfrm>
        </p:spPr>
        <p:txBody>
          <a:bodyPr/>
          <a:lstStyle/>
          <a:p>
            <a:r>
              <a:rPr lang="ru-RU" sz="1800" b="1" dirty="0">
                <a:solidFill>
                  <a:srgbClr val="7D1C87"/>
                </a:solidFill>
              </a:rPr>
              <a:t>Есть четкие данные, что смертность больных с сердечно-сосудистыми заболеваниями (ССЗ) при заболевании COVID-19 существенно выше, чем у больных без ССЗ</a:t>
            </a:r>
            <a:r>
              <a:rPr lang="en-US" sz="1800" b="1" dirty="0">
                <a:solidFill>
                  <a:srgbClr val="7D1C87"/>
                </a:solidFill>
              </a:rPr>
              <a:t> </a:t>
            </a:r>
            <a:r>
              <a:rPr lang="en-US" sz="1800" b="1" baseline="30000" dirty="0">
                <a:solidFill>
                  <a:srgbClr val="7D1C87"/>
                </a:solidFill>
              </a:rPr>
              <a:t>1</a:t>
            </a:r>
            <a:endParaRPr lang="ru-RU" sz="1800" b="1" baseline="30000" dirty="0">
              <a:solidFill>
                <a:srgbClr val="7D1C87"/>
              </a:solidFill>
            </a:endParaRPr>
          </a:p>
          <a:p>
            <a:r>
              <a:rPr lang="ru-RU" sz="1800" b="1" dirty="0">
                <a:solidFill>
                  <a:srgbClr val="7D1C87"/>
                </a:solidFill>
              </a:rPr>
              <a:t>Даже у  лиц без ССЗ при заболевании COVID-19 могут развиваться осложнения со стороны сердца, которые могут стать непосредственной причиной смерти</a:t>
            </a:r>
            <a:r>
              <a:rPr lang="en-US" sz="1800" b="1" baseline="30000" dirty="0">
                <a:solidFill>
                  <a:srgbClr val="7D1C87"/>
                </a:solidFill>
              </a:rPr>
              <a:t> 1</a:t>
            </a:r>
            <a:r>
              <a:rPr lang="ru-RU" sz="1800" b="1" dirty="0">
                <a:solidFill>
                  <a:srgbClr val="7D1C87"/>
                </a:solidFill>
              </a:rPr>
              <a:t> </a:t>
            </a:r>
          </a:p>
          <a:p>
            <a:r>
              <a:rPr lang="ru-RU" sz="1800" b="1" dirty="0">
                <a:solidFill>
                  <a:srgbClr val="2E305F"/>
                </a:solidFill>
              </a:rPr>
              <a:t>Многие лекарственные препараты, использующиеся для лечения и  профилактики COVID-19, обладают побочными действиями в отношении сердечно-сосудистой системы</a:t>
            </a:r>
            <a:r>
              <a:rPr lang="en-US" sz="1800" b="1" baseline="30000" dirty="0">
                <a:solidFill>
                  <a:srgbClr val="7D1C87"/>
                </a:solidFill>
              </a:rPr>
              <a:t> </a:t>
            </a:r>
            <a:r>
              <a:rPr lang="en-US" sz="1800" b="1" baseline="30000" dirty="0">
                <a:solidFill>
                  <a:srgbClr val="2E305F"/>
                </a:solidFill>
              </a:rPr>
              <a:t>1</a:t>
            </a:r>
            <a:endParaRPr lang="ru-RU" sz="1800" b="1" dirty="0">
              <a:solidFill>
                <a:srgbClr val="2E305F"/>
              </a:solidFill>
            </a:endParaRPr>
          </a:p>
          <a:p>
            <a:r>
              <a:rPr lang="ru-RU" sz="1800" b="1" dirty="0">
                <a:solidFill>
                  <a:srgbClr val="7D1C87"/>
                </a:solidFill>
              </a:rPr>
              <a:t>Больные ССЗ, не  заболевшие COVID-19, по целому ряду причин могут изменять обычно принимаемую ими терапию по поводу ССЗ или даже отменять её</a:t>
            </a:r>
            <a:r>
              <a:rPr lang="en-US" sz="1800" b="1" baseline="30000" dirty="0">
                <a:solidFill>
                  <a:srgbClr val="7D1C87"/>
                </a:solidFill>
              </a:rPr>
              <a:t> 1</a:t>
            </a:r>
            <a:endParaRPr lang="ru-RU" sz="1800" b="1" dirty="0">
              <a:solidFill>
                <a:srgbClr val="7D1C87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B1F1F5-8906-4990-B0EF-97ED654E97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412199" y="1994910"/>
            <a:ext cx="448407" cy="422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4089CB-A352-4B4B-B095-528F58DCC6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412198" y="2801550"/>
            <a:ext cx="448407" cy="4220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10EF19-1CC8-4DE8-A7A0-B1678AFF2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412198" y="3548919"/>
            <a:ext cx="448407" cy="42203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F440C1-E10E-474F-95C5-43078AB4A7D1}"/>
              </a:ext>
            </a:extLst>
          </p:cNvPr>
          <p:cNvSpPr/>
          <p:nvPr/>
        </p:nvSpPr>
        <p:spPr>
          <a:xfrm>
            <a:off x="479425" y="6448694"/>
            <a:ext cx="8036054" cy="230832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en-US" sz="800" dirty="0">
                <a:solidFill>
                  <a:schemeClr val="accent4"/>
                </a:solidFill>
              </a:rPr>
              <a:t>1. </a:t>
            </a:r>
            <a:r>
              <a:rPr lang="ru-RU" sz="800" dirty="0" err="1">
                <a:solidFill>
                  <a:schemeClr val="accent4"/>
                </a:solidFill>
              </a:rPr>
              <a:t>Марцевич</a:t>
            </a:r>
            <a:r>
              <a:rPr lang="ru-RU" sz="800" dirty="0">
                <a:solidFill>
                  <a:schemeClr val="accent4"/>
                </a:solidFill>
              </a:rPr>
              <a:t> С.Ю. и </a:t>
            </a:r>
            <a:r>
              <a:rPr lang="ru-RU" sz="800" dirty="0" err="1">
                <a:solidFill>
                  <a:schemeClr val="accent4"/>
                </a:solidFill>
              </a:rPr>
              <a:t>соавт</a:t>
            </a:r>
            <a:r>
              <a:rPr lang="ru-RU" sz="800" dirty="0">
                <a:solidFill>
                  <a:schemeClr val="accent4"/>
                </a:solidFill>
              </a:rPr>
              <a:t>. Кардиоваскулярная терапия и профилактика</a:t>
            </a:r>
            <a:r>
              <a:rPr lang="en-US" sz="800" dirty="0">
                <a:solidFill>
                  <a:schemeClr val="accent4"/>
                </a:solidFill>
              </a:rPr>
              <a:t>,</a:t>
            </a:r>
            <a:r>
              <a:rPr lang="ru-RU" sz="800" dirty="0">
                <a:solidFill>
                  <a:schemeClr val="accent4"/>
                </a:solidFill>
              </a:rPr>
              <a:t> 2020;</a:t>
            </a:r>
            <a:r>
              <a:rPr lang="en-US" sz="800" dirty="0">
                <a:solidFill>
                  <a:schemeClr val="accent4"/>
                </a:solidFill>
              </a:rPr>
              <a:t> </a:t>
            </a:r>
            <a:r>
              <a:rPr lang="ru-RU" sz="800" dirty="0">
                <a:solidFill>
                  <a:schemeClr val="accent4"/>
                </a:solidFill>
              </a:rPr>
              <a:t>19(3)</a:t>
            </a:r>
            <a:r>
              <a:rPr lang="en-US" sz="800" dirty="0">
                <a:solidFill>
                  <a:schemeClr val="accent4"/>
                </a:solidFill>
              </a:rPr>
              <a:t>:2567</a:t>
            </a:r>
            <a:r>
              <a:rPr lang="ru-RU" sz="8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1" name="Объект 6">
            <a:extLst>
              <a:ext uri="{FF2B5EF4-FFF2-40B4-BE49-F238E27FC236}">
                <a16:creationId xmlns:a16="http://schemas.microsoft.com/office/drawing/2014/main" id="{286F1F54-38DC-4D81-833C-A4B1589347AA}"/>
              </a:ext>
            </a:extLst>
          </p:cNvPr>
          <p:cNvSpPr txBox="1">
            <a:spLocks/>
          </p:cNvSpPr>
          <p:nvPr/>
        </p:nvSpPr>
        <p:spPr>
          <a:xfrm>
            <a:off x="594510" y="5667076"/>
            <a:ext cx="11233150" cy="970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>
                <a:solidFill>
                  <a:srgbClr val="2E305F"/>
                </a:solidFill>
              </a:rPr>
              <a:t>ВАЖНО</a:t>
            </a:r>
            <a:r>
              <a:rPr lang="ru-RU" b="1" dirty="0">
                <a:solidFill>
                  <a:srgbClr val="2E305F"/>
                </a:solidFill>
              </a:rPr>
              <a:t>:  не откладывать и  не прекращать лечение АГ!</a:t>
            </a:r>
            <a:endParaRPr lang="ru-RU" dirty="0">
              <a:solidFill>
                <a:srgbClr val="2E305F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E300AC-46AB-42C4-A940-8256B4F2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412198" y="4296288"/>
            <a:ext cx="448407" cy="4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6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B9212-3D3C-462A-B56D-34374379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476250"/>
            <a:ext cx="11190060" cy="970280"/>
          </a:xfrm>
        </p:spPr>
        <p:txBody>
          <a:bodyPr/>
          <a:lstStyle/>
          <a:p>
            <a:r>
              <a:rPr lang="ru-RU" dirty="0">
                <a:solidFill>
                  <a:srgbClr val="7D1C87"/>
                </a:solidFill>
              </a:rPr>
              <a:t>ЧАСТЬ ВТОРАЯ:</a:t>
            </a:r>
            <a:r>
              <a:rPr lang="ru-RU" dirty="0">
                <a:solidFill>
                  <a:srgbClr val="5B6877"/>
                </a:solidFill>
              </a:rPr>
              <a:t> </a:t>
            </a:r>
            <a:r>
              <a:rPr lang="ru-RU" dirty="0">
                <a:solidFill>
                  <a:srgbClr val="2E305F"/>
                </a:solidFill>
              </a:rPr>
              <a:t>МИФЫ И ЗАБЛУЖДЕНИЯ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640728-0D5D-4B9A-8B87-D9E4213D2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500" y="1834494"/>
            <a:ext cx="8708820" cy="47377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2E305F"/>
                </a:solidFill>
              </a:rPr>
              <a:t>Артериальная гипертензия </a:t>
            </a:r>
            <a:r>
              <a:rPr lang="ru-RU" sz="2000" b="1" dirty="0">
                <a:solidFill>
                  <a:srgbClr val="7D1C87"/>
                </a:solidFill>
              </a:rPr>
              <a:t>- несерьезное заболевание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2E305F"/>
                </a:solidFill>
              </a:rPr>
              <a:t>Сердечно-сосудистые заболевания </a:t>
            </a:r>
            <a:r>
              <a:rPr lang="ru-RU" sz="2000" b="1" dirty="0">
                <a:solidFill>
                  <a:srgbClr val="7D1C87"/>
                </a:solidFill>
              </a:rPr>
              <a:t>– это болезни пожилых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2E305F"/>
                </a:solidFill>
              </a:rPr>
              <a:t>Снижать артериальное давление </a:t>
            </a:r>
            <a:r>
              <a:rPr lang="ru-RU" sz="2000" b="1" dirty="0">
                <a:solidFill>
                  <a:srgbClr val="7D1C87"/>
                </a:solidFill>
              </a:rPr>
              <a:t>нужно только при  его очень сильном  повышении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2E305F"/>
                </a:solidFill>
              </a:rPr>
              <a:t>«Главное – не нервничать»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2E305F"/>
                </a:solidFill>
              </a:rPr>
              <a:t>Артериальная гипертензия  </a:t>
            </a:r>
            <a:r>
              <a:rPr lang="ru-RU" sz="2000" b="1" dirty="0">
                <a:solidFill>
                  <a:srgbClr val="7D1C87"/>
                </a:solidFill>
              </a:rPr>
              <a:t>- это мужское заболевание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2E305F"/>
                </a:solidFill>
              </a:rPr>
              <a:t>Артериальное давление нужно измерять</a:t>
            </a:r>
            <a:r>
              <a:rPr lang="ru-RU" sz="2000" b="1" dirty="0">
                <a:solidFill>
                  <a:srgbClr val="5B6877"/>
                </a:solidFill>
              </a:rPr>
              <a:t> </a:t>
            </a:r>
            <a:r>
              <a:rPr lang="ru-RU" sz="2000" b="1" dirty="0">
                <a:solidFill>
                  <a:srgbClr val="7D1C87"/>
                </a:solidFill>
              </a:rPr>
              <a:t>только механическим тонометром</a:t>
            </a:r>
          </a:p>
          <a:p>
            <a:endParaRPr lang="ru-RU" b="1" dirty="0">
              <a:solidFill>
                <a:srgbClr val="7D1C87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619128-6239-4C0A-99D9-E2E65A38A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473522" y="1834494"/>
            <a:ext cx="448407" cy="4220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1256FC-A2EC-4758-A418-45F8B18C85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478075" y="2246210"/>
            <a:ext cx="448407" cy="422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91C26B-7A5A-4D30-8FA9-4D439371AD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473522" y="2681749"/>
            <a:ext cx="448407" cy="422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A92DB6-FB56-4272-B67E-2A35DA7588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473522" y="3388046"/>
            <a:ext cx="448406" cy="4220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A73E2E-0DAC-4AB9-94A6-6F39CFEB16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473522" y="3823585"/>
            <a:ext cx="448407" cy="4220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91825-AE49-42F7-8570-99B4DF560D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473522" y="4318866"/>
            <a:ext cx="448407" cy="4220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803058-D16F-42D5-BAD4-C95D681F7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755" y="1583082"/>
            <a:ext cx="2465336" cy="44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78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7AC9A3-879E-014C-8A91-ACBFF2E7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ПОГОВОРИМ</a:t>
            </a:r>
            <a:br>
              <a:rPr lang="ru-RU" dirty="0"/>
            </a:br>
            <a:r>
              <a:rPr lang="ru-RU" dirty="0"/>
              <a:t>О МИФАХ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4BF32C-A6F5-3F4E-9119-EF5A4AA184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921" y="1289263"/>
            <a:ext cx="5459079" cy="37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23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7400" y="2924034"/>
            <a:ext cx="4959047" cy="34841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04" y="476250"/>
            <a:ext cx="4740216" cy="3069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636034"/>
            <a:ext cx="4315925" cy="2306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6490851" y="1135317"/>
            <a:ext cx="5020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Сердечно-сосудистые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заболевания являются основной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причиной смерти в России.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артериальная гипертензия –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причина половины их них</a:t>
            </a:r>
            <a:r>
              <a:rPr lang="ru-RU" b="1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111075" y="1387378"/>
            <a:ext cx="502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Артериальная гипертензия </a:t>
            </a:r>
            <a:r>
              <a:rPr lang="en-US" b="1" dirty="0">
                <a:solidFill>
                  <a:schemeClr val="bg1"/>
                </a:solidFill>
              </a:rPr>
              <a:t>–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несерьезное заболевание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738A48-03B6-44EE-A50E-3B19FA5D46BD}"/>
              </a:ext>
            </a:extLst>
          </p:cNvPr>
          <p:cNvSpPr/>
          <p:nvPr/>
        </p:nvSpPr>
        <p:spPr>
          <a:xfrm>
            <a:off x="463399" y="6522769"/>
            <a:ext cx="7723022" cy="230832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ru-RU" sz="800" dirty="0">
                <a:solidFill>
                  <a:schemeClr val="accent4"/>
                </a:solidFill>
              </a:rPr>
              <a:t>1. Данные ВОЗ </a:t>
            </a:r>
            <a:r>
              <a:rPr lang="en-US" sz="800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https://www.who.int/cardiovascular_diseases/ru/</a:t>
            </a:r>
            <a:r>
              <a:rPr lang="ru-RU" sz="800" dirty="0">
                <a:solidFill>
                  <a:schemeClr val="accent4"/>
                </a:solidFill>
              </a:rPr>
              <a:t> Дата обращения 22.10.2020</a:t>
            </a:r>
            <a:endParaRPr lang="en-US" sz="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71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25" y="1813346"/>
            <a:ext cx="11937738" cy="2856037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24638" y="345941"/>
            <a:ext cx="11233149" cy="158410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АРТЕРИАЛЬНАЯ ГИПЕРТЕНЗИЯ </a:t>
            </a:r>
            <a:br>
              <a:rPr lang="en-US" dirty="0">
                <a:solidFill>
                  <a:srgbClr val="5B6877"/>
                </a:solidFill>
              </a:rPr>
            </a:br>
            <a:r>
              <a:rPr lang="ru-RU" dirty="0">
                <a:solidFill>
                  <a:srgbClr val="990099"/>
                </a:solidFill>
              </a:rPr>
              <a:t>ПОВРЕЖДАЕТ СОСУДЫ НАВСЕГДА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83542" y="4387702"/>
            <a:ext cx="26934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accent4"/>
                </a:solidFill>
              </a:rPr>
              <a:t>при повышении давления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повреждаются </a:t>
            </a:r>
            <a:br>
              <a:rPr lang="ru-RU" sz="1700" b="1" dirty="0">
                <a:solidFill>
                  <a:schemeClr val="accent2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стенки сосудов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0642" y="4387702"/>
            <a:ext cx="6096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00" dirty="0">
                <a:solidFill>
                  <a:schemeClr val="accent4"/>
                </a:solidFill>
              </a:rPr>
              <a:t>к поврежденным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 местам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«прикрепляются»</a:t>
            </a:r>
            <a:br>
              <a:rPr lang="ru-RU" sz="1700" b="1" dirty="0">
                <a:solidFill>
                  <a:schemeClr val="accent2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 жировые клетки</a:t>
            </a:r>
            <a:br>
              <a:rPr lang="ru-RU" sz="1700" b="1" dirty="0">
                <a:solidFill>
                  <a:schemeClr val="accent2"/>
                </a:solidFill>
              </a:rPr>
            </a:br>
            <a:endParaRPr lang="ru-RU" sz="1700" b="1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7886" y="4387702"/>
            <a:ext cx="36633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accent4"/>
                </a:solidFill>
              </a:rPr>
              <a:t>со временем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сосуд становится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жестким и в нем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формируется</a:t>
            </a:r>
            <a:br>
              <a:rPr lang="ru-RU" sz="1700" b="1" dirty="0">
                <a:solidFill>
                  <a:schemeClr val="accent2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 атеросклеротическая</a:t>
            </a:r>
            <a:br>
              <a:rPr lang="ru-RU" sz="1700" b="1" dirty="0">
                <a:solidFill>
                  <a:schemeClr val="accent2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 бляшка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77658" y="4387702"/>
            <a:ext cx="31094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2"/>
                </a:solidFill>
              </a:rPr>
              <a:t>жесткий сосуд </a:t>
            </a:r>
            <a:br>
              <a:rPr lang="ru-RU" sz="1700" b="1" dirty="0">
                <a:solidFill>
                  <a:schemeClr val="accent2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и отрыв бляшки</a:t>
            </a:r>
            <a:br>
              <a:rPr lang="ru-RU" sz="1700" dirty="0">
                <a:solidFill>
                  <a:schemeClr val="accent2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 приводят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 к осложнениям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(инсультам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и инфарктам миокарда)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650" y="4387702"/>
            <a:ext cx="1749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accent4"/>
                </a:solidFill>
              </a:rPr>
              <a:t>сосуд </a:t>
            </a:r>
            <a:r>
              <a:rPr lang="ru-RU" sz="1700" b="1" dirty="0">
                <a:solidFill>
                  <a:schemeClr val="accent2"/>
                </a:solidFill>
              </a:rPr>
              <a:t>в норме</a:t>
            </a:r>
            <a:br>
              <a:rPr lang="ru-RU" sz="1700" b="1" dirty="0">
                <a:solidFill>
                  <a:schemeClr val="accent2"/>
                </a:solidFill>
              </a:rPr>
            </a:br>
            <a:endParaRPr lang="ru-RU" sz="1700" b="1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4"/>
              </a:solidFill>
            </a:endParaRPr>
          </a:p>
          <a:p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45E22-E9FB-49AF-986D-24F7947668F7}"/>
              </a:ext>
            </a:extLst>
          </p:cNvPr>
          <p:cNvSpPr txBox="1"/>
          <p:nvPr/>
        </p:nvSpPr>
        <p:spPr>
          <a:xfrm>
            <a:off x="636249" y="6373559"/>
            <a:ext cx="7867671" cy="246221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err="1"/>
              <a:t>О.А.Назарова</a:t>
            </a:r>
            <a:r>
              <a:rPr lang="ru-RU" dirty="0"/>
              <a:t> и </a:t>
            </a:r>
            <a:r>
              <a:rPr lang="ru-RU" dirty="0" err="1"/>
              <a:t>соавт</a:t>
            </a:r>
            <a:r>
              <a:rPr lang="ru-RU" dirty="0"/>
              <a:t>. Вестник Ивановской медицинской академии</a:t>
            </a:r>
            <a:r>
              <a:rPr lang="en-US" dirty="0"/>
              <a:t>, 2012; 2(17):</a:t>
            </a:r>
            <a:r>
              <a:rPr lang="ru-RU" dirty="0"/>
              <a:t> 60-65</a:t>
            </a:r>
          </a:p>
        </p:txBody>
      </p:sp>
    </p:spTree>
    <p:extLst>
      <p:ext uri="{BB962C8B-B14F-4D97-AF65-F5344CB8AC3E}">
        <p14:creationId xmlns:p14="http://schemas.microsoft.com/office/powerpoint/2010/main" val="1865605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79425" y="563335"/>
            <a:ext cx="11233149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ЧЕМ ОПАСНА </a:t>
            </a:r>
            <a:r>
              <a:rPr lang="ru-RU" dirty="0">
                <a:solidFill>
                  <a:srgbClr val="990099"/>
                </a:solidFill>
              </a:rPr>
              <a:t>АРТЕРИАЛЬНАЯ </a:t>
            </a:r>
            <a:br>
              <a:rPr lang="en-US" dirty="0">
                <a:solidFill>
                  <a:srgbClr val="990099"/>
                </a:solidFill>
              </a:rPr>
            </a:br>
            <a:r>
              <a:rPr lang="ru-RU" dirty="0">
                <a:solidFill>
                  <a:srgbClr val="990099"/>
                </a:solidFill>
              </a:rPr>
              <a:t>ГИПЕРТЕНЗИЯ</a:t>
            </a:r>
            <a:r>
              <a:rPr lang="en-US" dirty="0">
                <a:solidFill>
                  <a:srgbClr val="990099"/>
                </a:solidFill>
              </a:rPr>
              <a:t>?</a:t>
            </a:r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196" y="1313645"/>
            <a:ext cx="6137895" cy="5420948"/>
          </a:xfrm>
          <a:prstGeom prst="rect">
            <a:avLst/>
          </a:prstGeom>
        </p:spPr>
      </p:pic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1540018" y="2951238"/>
            <a:ext cx="5215599" cy="2348140"/>
          </a:xfrm>
        </p:spPr>
        <p:txBody>
          <a:bodyPr>
            <a:noAutofit/>
          </a:bodyPr>
          <a:lstStyle/>
          <a:p>
            <a:r>
              <a:rPr lang="ru-RU" sz="2200" dirty="0"/>
              <a:t> Артериальная гипертензия может «повреждать» сосуды </a:t>
            </a:r>
            <a:br>
              <a:rPr lang="en-US" sz="2200" dirty="0"/>
            </a:br>
            <a:r>
              <a:rPr lang="ru-RU" sz="2200" dirty="0"/>
              <a:t>в разных органах и приводить к  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ru-RU" sz="2900" b="1" dirty="0">
                <a:solidFill>
                  <a:schemeClr val="accent2"/>
                </a:solidFill>
              </a:rPr>
              <a:t>нарушению </a:t>
            </a:r>
            <a:br>
              <a:rPr lang="en-US" sz="2900" b="1" dirty="0">
                <a:solidFill>
                  <a:schemeClr val="accent2"/>
                </a:solidFill>
              </a:rPr>
            </a:br>
            <a:r>
              <a:rPr lang="ru-RU" sz="2900" b="1" dirty="0">
                <a:solidFill>
                  <a:schemeClr val="accent2"/>
                </a:solidFill>
              </a:rPr>
              <a:t>их работы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73" y="3047134"/>
            <a:ext cx="983138" cy="1118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302E9-8E37-476E-B382-EF529333C51A}"/>
              </a:ext>
            </a:extLst>
          </p:cNvPr>
          <p:cNvSpPr txBox="1"/>
          <p:nvPr/>
        </p:nvSpPr>
        <p:spPr>
          <a:xfrm>
            <a:off x="636249" y="6373559"/>
            <a:ext cx="7867671" cy="246221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err="1"/>
              <a:t>О.А.Назарова</a:t>
            </a:r>
            <a:r>
              <a:rPr lang="ru-RU" dirty="0"/>
              <a:t> и </a:t>
            </a:r>
            <a:r>
              <a:rPr lang="ru-RU" dirty="0" err="1"/>
              <a:t>соавт</a:t>
            </a:r>
            <a:r>
              <a:rPr lang="ru-RU" dirty="0"/>
              <a:t>. Вестник Ивановской медицинской академии</a:t>
            </a:r>
            <a:r>
              <a:rPr lang="en-US" dirty="0"/>
              <a:t>, 2012; 2(17):</a:t>
            </a:r>
            <a:r>
              <a:rPr lang="ru-RU" dirty="0"/>
              <a:t> 60-65</a:t>
            </a:r>
          </a:p>
        </p:txBody>
      </p:sp>
    </p:spTree>
    <p:extLst>
      <p:ext uri="{BB962C8B-B14F-4D97-AF65-F5344CB8AC3E}">
        <p14:creationId xmlns:p14="http://schemas.microsoft.com/office/powerpoint/2010/main" val="4085514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79425" y="514887"/>
            <a:ext cx="11233149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ЧЕМ ОПАСНА </a:t>
            </a:r>
            <a:r>
              <a:rPr lang="ru-RU" dirty="0">
                <a:solidFill>
                  <a:srgbClr val="990099"/>
                </a:solidFill>
              </a:rPr>
              <a:t>АРТЕРИАЛЬНАЯ </a:t>
            </a:r>
            <a:br>
              <a:rPr lang="en-US" dirty="0">
                <a:solidFill>
                  <a:srgbClr val="990099"/>
                </a:solidFill>
              </a:rPr>
            </a:br>
            <a:r>
              <a:rPr lang="ru-RU" dirty="0">
                <a:solidFill>
                  <a:srgbClr val="990099"/>
                </a:solidFill>
              </a:rPr>
              <a:t>ГИПЕРТЕНЗИЯ</a:t>
            </a:r>
            <a:r>
              <a:rPr lang="en-US" dirty="0">
                <a:solidFill>
                  <a:srgbClr val="990099"/>
                </a:solidFill>
              </a:rPr>
              <a:t>?</a:t>
            </a:r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7228115" y="2458290"/>
            <a:ext cx="4626428" cy="3182655"/>
          </a:xfrm>
        </p:spPr>
        <p:txBody>
          <a:bodyPr>
            <a:noAutofit/>
          </a:bodyPr>
          <a:lstStyle/>
          <a:p>
            <a:r>
              <a:rPr lang="ru-RU" sz="2200" dirty="0"/>
              <a:t>Повреждение сосудов и самого сердца приводит к  развитию: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accent2"/>
                </a:solidFill>
              </a:rPr>
              <a:t>ишемической болезни сердца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accent2"/>
                </a:solidFill>
              </a:rPr>
              <a:t>инфаркта миокарда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accent2"/>
                </a:solidFill>
              </a:rPr>
              <a:t>сердечной недостаточности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6682"/>
            <a:ext cx="6970210" cy="45913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120" y="2754507"/>
            <a:ext cx="983138" cy="1118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B4370D-152E-4BDC-B79F-C50F52753F40}"/>
              </a:ext>
            </a:extLst>
          </p:cNvPr>
          <p:cNvSpPr txBox="1"/>
          <p:nvPr/>
        </p:nvSpPr>
        <p:spPr>
          <a:xfrm>
            <a:off x="636249" y="6373559"/>
            <a:ext cx="7867671" cy="23083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err="1"/>
              <a:t>О.А.Назарова</a:t>
            </a:r>
            <a:r>
              <a:rPr lang="ru-RU" dirty="0"/>
              <a:t> и </a:t>
            </a:r>
            <a:r>
              <a:rPr lang="ru-RU" dirty="0" err="1"/>
              <a:t>соавт</a:t>
            </a:r>
            <a:r>
              <a:rPr lang="ru-RU" dirty="0"/>
              <a:t>. Вестник Ивановской медицинской академии</a:t>
            </a:r>
            <a:r>
              <a:rPr lang="en-US" dirty="0"/>
              <a:t>, 2012; 2(17):</a:t>
            </a:r>
            <a:r>
              <a:rPr lang="ru-RU" dirty="0"/>
              <a:t> 60-65</a:t>
            </a:r>
          </a:p>
        </p:txBody>
      </p:sp>
    </p:spTree>
    <p:extLst>
      <p:ext uri="{BB962C8B-B14F-4D97-AF65-F5344CB8AC3E}">
        <p14:creationId xmlns:p14="http://schemas.microsoft.com/office/powerpoint/2010/main" val="3427448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6" y="920659"/>
            <a:ext cx="11699696" cy="6022092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79425" y="424734"/>
            <a:ext cx="11233149" cy="970280"/>
          </a:xfrm>
        </p:spPr>
        <p:txBody>
          <a:bodyPr/>
          <a:lstStyle/>
          <a:p>
            <a:pPr eaLnBrk="0" hangingPunct="0"/>
            <a:r>
              <a:rPr lang="ru-RU" dirty="0">
                <a:solidFill>
                  <a:srgbClr val="2E305F"/>
                </a:solidFill>
              </a:rPr>
              <a:t>ЧЕМ ОПАСНА </a:t>
            </a:r>
            <a:r>
              <a:rPr lang="ru-RU" dirty="0">
                <a:solidFill>
                  <a:srgbClr val="990099"/>
                </a:solidFill>
              </a:rPr>
              <a:t>АРТЕРИАЛЬНАЯ </a:t>
            </a:r>
            <a:br>
              <a:rPr lang="en-US" dirty="0">
                <a:solidFill>
                  <a:srgbClr val="990099"/>
                </a:solidFill>
              </a:rPr>
            </a:br>
            <a:r>
              <a:rPr lang="ru-RU" dirty="0">
                <a:solidFill>
                  <a:srgbClr val="990099"/>
                </a:solidFill>
              </a:rPr>
              <a:t>ГИПЕРТЕНЗИЯ</a:t>
            </a:r>
            <a:r>
              <a:rPr lang="en-US" dirty="0">
                <a:solidFill>
                  <a:srgbClr val="990099"/>
                </a:solidFill>
              </a:rPr>
              <a:t>?</a:t>
            </a:r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0177" y="2171005"/>
            <a:ext cx="257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МОЗГ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10175" y="2781333"/>
            <a:ext cx="4345193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4"/>
                </a:solidFill>
              </a:rPr>
              <a:t>Повреждение  и закупорка сосудов мозга может привести</a:t>
            </a:r>
            <a:r>
              <a:rPr lang="ru-RU" sz="2000" dirty="0">
                <a:solidFill>
                  <a:schemeClr val="accent4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7D1C87"/>
                </a:solidFill>
              </a:rPr>
              <a:t>к инсульту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7D1C87"/>
                </a:solidFill>
              </a:rPr>
              <a:t>повреждению ткани мозга</a:t>
            </a:r>
            <a:r>
              <a:rPr lang="en-US" sz="2000" b="1" dirty="0">
                <a:solidFill>
                  <a:srgbClr val="7D1C87"/>
                </a:solidFill>
              </a:rPr>
              <a:t>,</a:t>
            </a:r>
            <a:r>
              <a:rPr lang="ru-RU" sz="2000" b="1" dirty="0">
                <a:solidFill>
                  <a:srgbClr val="7D1C87"/>
                </a:solidFill>
              </a:rPr>
              <a:t> слабоумию,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7D1C87"/>
                </a:solidFill>
              </a:rPr>
              <a:t>нарушению внимания и запоминания,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7D1C87"/>
                </a:solidFill>
              </a:rPr>
              <a:t>двигательным расстройствам</a:t>
            </a:r>
          </a:p>
          <a:p>
            <a:r>
              <a:rPr lang="ru-RU" sz="17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C689FA-B78E-4AA2-80DA-4A199F098A99}"/>
              </a:ext>
            </a:extLst>
          </p:cNvPr>
          <p:cNvSpPr txBox="1"/>
          <p:nvPr/>
        </p:nvSpPr>
        <p:spPr>
          <a:xfrm>
            <a:off x="636249" y="6405771"/>
            <a:ext cx="7867671" cy="215444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Н.В. Вахнина. Медицинский совет</a:t>
            </a:r>
            <a:r>
              <a:rPr lang="en-US" dirty="0"/>
              <a:t>, 2015; </a:t>
            </a:r>
            <a:r>
              <a:rPr lang="ru-RU" dirty="0"/>
              <a:t>№5</a:t>
            </a:r>
            <a:r>
              <a:rPr lang="en-US" dirty="0"/>
              <a:t>: 34-39</a:t>
            </a:r>
            <a:endParaRPr lang="ru-RU" dirty="0"/>
          </a:p>
        </p:txBody>
      </p:sp>
      <p:sp>
        <p:nvSpPr>
          <p:cNvPr id="2" name="Молния 1">
            <a:extLst>
              <a:ext uri="{FF2B5EF4-FFF2-40B4-BE49-F238E27FC236}">
                <a16:creationId xmlns:a16="http://schemas.microsoft.com/office/drawing/2014/main" id="{40FBBC72-00CC-4C36-90E8-10982CCC9BD4}"/>
              </a:ext>
            </a:extLst>
          </p:cNvPr>
          <p:cNvSpPr/>
          <p:nvPr/>
        </p:nvSpPr>
        <p:spPr>
          <a:xfrm rot="3021078">
            <a:off x="9756151" y="2278080"/>
            <a:ext cx="886078" cy="2631342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8E2F6B-4E54-4C17-AD28-7AEDD9A566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97" y="2629313"/>
            <a:ext cx="983138" cy="11184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F75531-A213-458D-AF1A-05EF0C27E175}"/>
              </a:ext>
            </a:extLst>
          </p:cNvPr>
          <p:cNvSpPr txBox="1"/>
          <p:nvPr/>
        </p:nvSpPr>
        <p:spPr>
          <a:xfrm>
            <a:off x="8981597" y="1863228"/>
            <a:ext cx="3210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</a:rPr>
              <a:t>инсульт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08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9FCD4-B2D1-AC47-AAEB-F583F8A36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ОПАСНА </a:t>
            </a:r>
            <a:r>
              <a:rPr lang="ru-RU" dirty="0">
                <a:solidFill>
                  <a:srgbClr val="7D1C87"/>
                </a:solidFill>
              </a:rPr>
              <a:t>АРТЕРИАЛЬНАЯ </a:t>
            </a:r>
            <a:br>
              <a:rPr lang="en-US" dirty="0">
                <a:solidFill>
                  <a:srgbClr val="7D1C87"/>
                </a:solidFill>
              </a:rPr>
            </a:br>
            <a:r>
              <a:rPr lang="ru-RU" dirty="0">
                <a:solidFill>
                  <a:srgbClr val="7D1C87"/>
                </a:solidFill>
              </a:rPr>
              <a:t>ГИПЕРТЕНЗИЯ</a:t>
            </a:r>
            <a:r>
              <a:rPr lang="en-US" dirty="0">
                <a:solidFill>
                  <a:srgbClr val="7D1C87"/>
                </a:solidFill>
              </a:rPr>
              <a:t>?</a:t>
            </a:r>
            <a:endParaRPr lang="ru-RU" dirty="0">
              <a:solidFill>
                <a:srgbClr val="7D1C87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C3CD78-2D35-A640-80D8-CE70A7D8CA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574" y="1821056"/>
            <a:ext cx="3093631" cy="33430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97FE59-5C75-934B-8518-32A62AB008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455" y="1821056"/>
            <a:ext cx="3328835" cy="3493066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09C59781-57EE-104E-BD56-F5BE2D433635}"/>
              </a:ext>
            </a:extLst>
          </p:cNvPr>
          <p:cNvSpPr txBox="1">
            <a:spLocks/>
          </p:cNvSpPr>
          <p:nvPr/>
        </p:nvSpPr>
        <p:spPr>
          <a:xfrm>
            <a:off x="4779" y="5345409"/>
            <a:ext cx="6091222" cy="12201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2"/>
                </a:solidFill>
              </a:rPr>
              <a:t>Почки: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развивается хроническая</a:t>
            </a:r>
            <a:r>
              <a:rPr lang="en-US" sz="2200" dirty="0"/>
              <a:t> </a:t>
            </a:r>
            <a:r>
              <a:rPr lang="ru-RU" sz="2200" dirty="0"/>
              <a:t>болезнь почек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D2BBB37A-A5FE-684B-BD18-FDE5EC88AA8A}"/>
              </a:ext>
            </a:extLst>
          </p:cNvPr>
          <p:cNvSpPr txBox="1">
            <a:spLocks/>
          </p:cNvSpPr>
          <p:nvPr/>
        </p:nvSpPr>
        <p:spPr>
          <a:xfrm>
            <a:off x="6096000" y="5345409"/>
            <a:ext cx="6096000" cy="1220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2"/>
                </a:solidFill>
              </a:rPr>
              <a:t>Глаза: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accent4"/>
                </a:solidFill>
              </a:rPr>
              <a:t>потеря зрения,</a:t>
            </a:r>
            <a:r>
              <a:rPr lang="en-US" sz="2200" dirty="0">
                <a:solidFill>
                  <a:schemeClr val="accent4"/>
                </a:solidFill>
              </a:rPr>
              <a:t> </a:t>
            </a:r>
            <a:r>
              <a:rPr lang="ru-RU" sz="2200" dirty="0">
                <a:solidFill>
                  <a:schemeClr val="accent4"/>
                </a:solidFill>
              </a:rPr>
              <a:t>вплоть до слепоты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1547EA0D-80CD-7F47-8054-87547BE0C318}"/>
              </a:ext>
            </a:extLst>
          </p:cNvPr>
          <p:cNvSpPr txBox="1">
            <a:spLocks/>
          </p:cNvSpPr>
          <p:nvPr/>
        </p:nvSpPr>
        <p:spPr>
          <a:xfrm>
            <a:off x="479425" y="6310482"/>
            <a:ext cx="11233150" cy="547518"/>
          </a:xfrm>
          <a:prstGeom prst="rect">
            <a:avLst/>
          </a:prstGeom>
        </p:spPr>
        <p:txBody>
          <a:bodyPr l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800" dirty="0" err="1"/>
              <a:t>О.А.Назарова</a:t>
            </a:r>
            <a:r>
              <a:rPr lang="ru-RU" sz="800" dirty="0"/>
              <a:t> и </a:t>
            </a:r>
            <a:r>
              <a:rPr lang="ru-RU" sz="800" dirty="0" err="1"/>
              <a:t>соавт</a:t>
            </a:r>
            <a:r>
              <a:rPr lang="ru-RU" sz="800" dirty="0"/>
              <a:t>. Вестник Ивановской медицинской академии</a:t>
            </a:r>
            <a:r>
              <a:rPr lang="en-US" sz="800" dirty="0"/>
              <a:t>, 2012; 2(17):</a:t>
            </a:r>
            <a:r>
              <a:rPr lang="ru-RU" sz="800" dirty="0"/>
              <a:t> 60-65</a:t>
            </a:r>
          </a:p>
        </p:txBody>
      </p:sp>
    </p:spTree>
    <p:extLst>
      <p:ext uri="{BB962C8B-B14F-4D97-AF65-F5344CB8AC3E}">
        <p14:creationId xmlns:p14="http://schemas.microsoft.com/office/powerpoint/2010/main" val="2514676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4614" y="2896956"/>
            <a:ext cx="4101366" cy="34847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04" y="476250"/>
            <a:ext cx="4740216" cy="3069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636034"/>
            <a:ext cx="4315925" cy="2306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6566526" y="1050399"/>
            <a:ext cx="5020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Артериальная гипертензия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все чаще диагностируется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 молодых людей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у каждого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пятого человека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от 25 до 32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лет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артериальное давление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выше нормы</a:t>
            </a:r>
            <a:r>
              <a:rPr lang="ru-RU" b="1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111075" y="1304830"/>
            <a:ext cx="502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Сердечно-сосудистые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заболевания 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это болезни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пожилых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160B0870-D340-D04A-AF80-822C83A28415}"/>
              </a:ext>
            </a:extLst>
          </p:cNvPr>
          <p:cNvSpPr txBox="1">
            <a:spLocks/>
          </p:cNvSpPr>
          <p:nvPr/>
        </p:nvSpPr>
        <p:spPr>
          <a:xfrm>
            <a:off x="479425" y="6310482"/>
            <a:ext cx="11233150" cy="54751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1. </a:t>
            </a:r>
            <a:r>
              <a:rPr lang="en-US" dirty="0"/>
              <a:t>Allegra B. et al. High Blood Press Cardiovasc </a:t>
            </a:r>
            <a:r>
              <a:rPr lang="en-US" dirty="0" err="1"/>
              <a:t>Prev</a:t>
            </a:r>
            <a:r>
              <a:rPr lang="en-US" dirty="0"/>
              <a:t> (2015) 22:381–388</a:t>
            </a:r>
          </a:p>
        </p:txBody>
      </p:sp>
    </p:spTree>
    <p:extLst>
      <p:ext uri="{BB962C8B-B14F-4D97-AF65-F5344CB8AC3E}">
        <p14:creationId xmlns:p14="http://schemas.microsoft.com/office/powerpoint/2010/main" val="131160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2092E-1985-4FDE-A849-0C85FBB5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28" y="188626"/>
            <a:ext cx="11233149" cy="1016000"/>
          </a:xfrm>
        </p:spPr>
        <p:txBody>
          <a:bodyPr/>
          <a:lstStyle/>
          <a:p>
            <a:r>
              <a:rPr lang="ru-RU" sz="3600" u="sng" dirty="0">
                <a:solidFill>
                  <a:srgbClr val="7D1C87"/>
                </a:solidFill>
              </a:rPr>
              <a:t>ЧАСТЬ ПЕРВАЯ</a:t>
            </a:r>
            <a:r>
              <a:rPr lang="ru-RU" sz="3600" dirty="0">
                <a:solidFill>
                  <a:srgbClr val="7D1C87"/>
                </a:solidFill>
              </a:rPr>
              <a:t>: </a:t>
            </a:r>
            <a:r>
              <a:rPr lang="ru-RU" sz="3600" dirty="0">
                <a:solidFill>
                  <a:srgbClr val="2E305F"/>
                </a:solidFill>
              </a:rPr>
              <a:t>«Врага надо знать в лицо»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AD2FC-8192-4510-BF18-D0593748F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888" y="1759857"/>
            <a:ext cx="9747112" cy="4737735"/>
          </a:xfrm>
        </p:spPr>
        <p:txBody>
          <a:bodyPr/>
          <a:lstStyle/>
          <a:p>
            <a:r>
              <a:rPr lang="ru-RU" b="1" dirty="0">
                <a:solidFill>
                  <a:srgbClr val="7D1C87"/>
                </a:solidFill>
              </a:rPr>
              <a:t>    ЧТО ТАКОЕ АРТЕРИАЛЬНАЯ ГИПЕРТЕНЗИЯ</a:t>
            </a:r>
          </a:p>
          <a:p>
            <a:r>
              <a:rPr lang="ru-RU" b="1" dirty="0">
                <a:solidFill>
                  <a:srgbClr val="7D1C87"/>
                </a:solidFill>
              </a:rPr>
              <a:t> </a:t>
            </a:r>
          </a:p>
          <a:p>
            <a:r>
              <a:rPr lang="ru-RU" b="1" dirty="0">
                <a:solidFill>
                  <a:srgbClr val="7D1C87"/>
                </a:solidFill>
              </a:rPr>
              <a:t>     ПОЧЕМУ НЕОБХОДИМО ЕЕ ЛЕЧИТЬ</a:t>
            </a:r>
          </a:p>
          <a:p>
            <a:r>
              <a:rPr lang="ru-RU" b="1" dirty="0">
                <a:solidFill>
                  <a:srgbClr val="7D1C87"/>
                </a:solidFill>
              </a:rPr>
              <a:t>  </a:t>
            </a:r>
          </a:p>
          <a:p>
            <a:r>
              <a:rPr lang="ru-RU" b="1" dirty="0">
                <a:solidFill>
                  <a:srgbClr val="7D1C87"/>
                </a:solidFill>
              </a:rPr>
              <a:t>     ЧТО ОЗНАЧАЮТ СЛОВА И СОКРАЩЕНИЯ В </a:t>
            </a:r>
          </a:p>
          <a:p>
            <a:r>
              <a:rPr lang="ru-RU" b="1" dirty="0">
                <a:solidFill>
                  <a:srgbClr val="7D1C87"/>
                </a:solidFill>
              </a:rPr>
              <a:t>     ВАШЕМ ДИАГНОЗЕ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84A604-F030-4F21-9C2A-50C76D4B7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54" y="2181888"/>
            <a:ext cx="2487180" cy="397948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3AC313-C7CC-4807-AB32-31320D2177BD}"/>
              </a:ext>
            </a:extLst>
          </p:cNvPr>
          <p:cNvSpPr/>
          <p:nvPr/>
        </p:nvSpPr>
        <p:spPr>
          <a:xfrm>
            <a:off x="1997016" y="1310030"/>
            <a:ext cx="76994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22D0DC-2E62-4066-A94C-30E46572FA66}"/>
              </a:ext>
            </a:extLst>
          </p:cNvPr>
          <p:cNvSpPr/>
          <p:nvPr/>
        </p:nvSpPr>
        <p:spPr>
          <a:xfrm>
            <a:off x="1997015" y="2287292"/>
            <a:ext cx="76994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2AB7AD-B12D-4CFA-8B95-41FA24F771D5}"/>
              </a:ext>
            </a:extLst>
          </p:cNvPr>
          <p:cNvSpPr/>
          <p:nvPr/>
        </p:nvSpPr>
        <p:spPr>
          <a:xfrm>
            <a:off x="2032754" y="3348912"/>
            <a:ext cx="76994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2585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79425" y="566403"/>
            <a:ext cx="11233149" cy="970280"/>
          </a:xfrm>
        </p:spPr>
        <p:txBody>
          <a:bodyPr/>
          <a:lstStyle/>
          <a:p>
            <a:pPr eaLnBrk="0" hangingPunct="0"/>
            <a:r>
              <a:rPr lang="ru-RU" dirty="0">
                <a:solidFill>
                  <a:srgbClr val="2E305F"/>
                </a:solidFill>
              </a:rPr>
              <a:t>АРТЕРИАЛЬНАЯ ГИПЕРТЕНЗИЯ </a:t>
            </a:r>
            <a:r>
              <a:rPr lang="ru-RU" dirty="0">
                <a:solidFill>
                  <a:srgbClr val="5B6877"/>
                </a:solidFill>
              </a:rPr>
              <a:t>- </a:t>
            </a:r>
            <a:br>
              <a:rPr lang="ru-RU" dirty="0">
                <a:solidFill>
                  <a:srgbClr val="5B6877"/>
                </a:solidFill>
              </a:rPr>
            </a:br>
            <a:r>
              <a:rPr lang="ru-RU" dirty="0">
                <a:solidFill>
                  <a:srgbClr val="7D1C87"/>
                </a:solidFill>
              </a:rPr>
              <a:t>МОЛОДЫЕ В ЗОНЕ РИСКА!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308" y="1136535"/>
            <a:ext cx="5622988" cy="5273307"/>
          </a:xfrm>
          <a:prstGeom prst="rect">
            <a:avLst/>
          </a:prstGeom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598661" y="2651472"/>
            <a:ext cx="5071961" cy="3182655"/>
          </a:xfrm>
        </p:spPr>
        <p:txBody>
          <a:bodyPr>
            <a:noAutofit/>
          </a:bodyPr>
          <a:lstStyle/>
          <a:p>
            <a:r>
              <a:rPr lang="ru-RU" sz="2200" dirty="0"/>
              <a:t>В настоящее время в зоне </a:t>
            </a:r>
            <a:br>
              <a:rPr lang="ru-RU" sz="2200" dirty="0"/>
            </a:br>
            <a:r>
              <a:rPr lang="ru-RU" sz="2200" dirty="0"/>
              <a:t>риска артериальной гипертензии находятся молодые пациенты:  </a:t>
            </a:r>
            <a:r>
              <a:rPr lang="ru-RU" sz="2900" b="1" dirty="0">
                <a:solidFill>
                  <a:schemeClr val="accent2"/>
                </a:solidFill>
              </a:rPr>
              <a:t>почти у каждого пятого человека  в возрасте от 25 до 32 лет артериальное давление выше нормы</a:t>
            </a:r>
            <a:r>
              <a:rPr lang="ru-RU" sz="2900" b="1" baseline="30000" dirty="0">
                <a:solidFill>
                  <a:schemeClr val="accent2"/>
                </a:solidFill>
              </a:rPr>
              <a:t>1</a:t>
            </a:r>
            <a:endParaRPr lang="ru-RU" sz="2900" b="1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88" y="3063600"/>
            <a:ext cx="983138" cy="1118433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CC4602B7-057A-4CFB-A304-FFA11B731877}"/>
              </a:ext>
            </a:extLst>
          </p:cNvPr>
          <p:cNvSpPr txBox="1">
            <a:spLocks/>
          </p:cNvSpPr>
          <p:nvPr/>
        </p:nvSpPr>
        <p:spPr>
          <a:xfrm>
            <a:off x="839449" y="6409842"/>
            <a:ext cx="3908643" cy="23083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1. Allegra B. et al. High Blood Press Cardiovasc Prev, 2015; 22:381–388 </a:t>
            </a:r>
          </a:p>
        </p:txBody>
      </p:sp>
    </p:spTree>
    <p:extLst>
      <p:ext uri="{BB962C8B-B14F-4D97-AF65-F5344CB8AC3E}">
        <p14:creationId xmlns:p14="http://schemas.microsoft.com/office/powerpoint/2010/main" val="1810539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B091D1-ED44-4048-9117-8FE83B88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ru-RU" dirty="0">
                <a:solidFill>
                  <a:srgbClr val="2E305F"/>
                </a:solidFill>
              </a:rPr>
              <a:t>МИФ: АРТЕРИАЛЬНОЙ ГИПЕРТЕНЗИЕЙ СТРАДАЮТ </a:t>
            </a:r>
            <a:r>
              <a:rPr lang="ru-RU" dirty="0">
                <a:solidFill>
                  <a:srgbClr val="7D1C87"/>
                </a:solidFill>
              </a:rPr>
              <a:t>ТОЛЬКО ПОЖИЛЫЕ ЛЮДИ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4681CA8-F3EE-45E8-B183-EFD961552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931772"/>
              </p:ext>
            </p:extLst>
          </p:nvPr>
        </p:nvGraphicFramePr>
        <p:xfrm>
          <a:off x="838200" y="1709114"/>
          <a:ext cx="10515600" cy="45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63834-2201-4F06-ABEE-743955EE142B}"/>
              </a:ext>
            </a:extLst>
          </p:cNvPr>
          <p:cNvSpPr/>
          <p:nvPr/>
        </p:nvSpPr>
        <p:spPr>
          <a:xfrm>
            <a:off x="1227519" y="6487291"/>
            <a:ext cx="7813040" cy="215444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ru-RU" sz="800" dirty="0">
                <a:solidFill>
                  <a:schemeClr val="accent4"/>
                </a:solidFill>
              </a:rPr>
              <a:t>Бойцов С.А. и соавторы. Кардиоваскулярная терапия и профилактика, 2014; 14 (4): 4–14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AA46-EB19-486C-B9DC-BA2C101C0E4F}"/>
              </a:ext>
            </a:extLst>
          </p:cNvPr>
          <p:cNvSpPr txBox="1"/>
          <p:nvPr/>
        </p:nvSpPr>
        <p:spPr>
          <a:xfrm>
            <a:off x="7835900" y="6487291"/>
            <a:ext cx="447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B6877"/>
                </a:solidFill>
              </a:rPr>
              <a:t>АГТП – антигипертензивные таблетированные препараты</a:t>
            </a:r>
          </a:p>
        </p:txBody>
      </p:sp>
    </p:spTree>
    <p:extLst>
      <p:ext uri="{BB962C8B-B14F-4D97-AF65-F5344CB8AC3E}">
        <p14:creationId xmlns:p14="http://schemas.microsoft.com/office/powerpoint/2010/main" val="2191964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1968" y="454686"/>
            <a:ext cx="11233149" cy="970280"/>
          </a:xfrm>
        </p:spPr>
        <p:txBody>
          <a:bodyPr/>
          <a:lstStyle/>
          <a:p>
            <a:pPr eaLnBrk="0" hangingPunct="0"/>
            <a:r>
              <a:rPr lang="ru-RU" dirty="0">
                <a:solidFill>
                  <a:srgbClr val="2E305F"/>
                </a:solidFill>
              </a:rPr>
              <a:t>ПОЧЕМУ ЭТОТ МИФ </a:t>
            </a:r>
            <a:br>
              <a:rPr lang="en-US" dirty="0">
                <a:solidFill>
                  <a:srgbClr val="5B6877"/>
                </a:solidFill>
              </a:rPr>
            </a:br>
            <a:r>
              <a:rPr lang="ru-RU" dirty="0">
                <a:solidFill>
                  <a:srgbClr val="7D1C87"/>
                </a:solidFill>
              </a:rPr>
              <a:t>ТАК РАСПРОСТРАНЕН</a:t>
            </a:r>
            <a:r>
              <a:rPr lang="en-US" dirty="0">
                <a:solidFill>
                  <a:srgbClr val="7D1C87"/>
                </a:solidFill>
              </a:rPr>
              <a:t>?</a:t>
            </a:r>
            <a:endParaRPr lang="ru-RU" dirty="0">
              <a:solidFill>
                <a:srgbClr val="7D1C8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62" y="3135554"/>
            <a:ext cx="4420845" cy="37648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30820" y="2290660"/>
            <a:ext cx="3442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4"/>
                </a:solidFill>
              </a:rPr>
              <a:t>Артериальная </a:t>
            </a:r>
            <a:br>
              <a:rPr lang="ru-RU" sz="2000" dirty="0">
                <a:solidFill>
                  <a:schemeClr val="accent4"/>
                </a:solidFill>
              </a:rPr>
            </a:br>
            <a:r>
              <a:rPr lang="ru-RU" sz="2000" dirty="0">
                <a:solidFill>
                  <a:schemeClr val="accent4"/>
                </a:solidFill>
              </a:rPr>
              <a:t>гипертензия</a:t>
            </a:r>
            <a:endParaRPr lang="en-US" sz="2000" dirty="0">
              <a:solidFill>
                <a:schemeClr val="accent4"/>
              </a:solidFill>
            </a:endParaRPr>
          </a:p>
          <a:p>
            <a:r>
              <a:rPr lang="ru-RU" sz="2000" b="1" dirty="0">
                <a:solidFill>
                  <a:schemeClr val="accent2"/>
                </a:solidFill>
              </a:rPr>
              <a:t>часто протекает 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бессимптомно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257" y="2332013"/>
            <a:ext cx="422289" cy="4003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90429" y="2330881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468" y="1227111"/>
            <a:ext cx="5633650" cy="357309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606857" y="4772098"/>
            <a:ext cx="55465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Первые признаки повышения АД – </a:t>
            </a:r>
            <a:r>
              <a:rPr lang="ru-RU" sz="2000" dirty="0">
                <a:solidFill>
                  <a:schemeClr val="accent4"/>
                </a:solidFill>
              </a:rPr>
              <a:t>периодическую головную боль, шум в ушах, тошноту или ощущение пульсации в висках </a:t>
            </a:r>
            <a:r>
              <a:rPr lang="ru-RU" sz="2000" b="1" dirty="0">
                <a:solidFill>
                  <a:schemeClr val="accent4"/>
                </a:solidFill>
              </a:rPr>
              <a:t>–</a:t>
            </a:r>
            <a:r>
              <a:rPr lang="ru-RU" sz="2000" dirty="0">
                <a:solidFill>
                  <a:schemeClr val="accent4"/>
                </a:solidFill>
              </a:rPr>
              <a:t> списывают на погоду, эмоциональное состояние или усталость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543" y="4800736"/>
            <a:ext cx="422289" cy="4003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07715" y="4799604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86491F-4C4A-4422-AAAB-A05A939B90EB}"/>
              </a:ext>
            </a:extLst>
          </p:cNvPr>
          <p:cNvSpPr txBox="1"/>
          <p:nvPr/>
        </p:nvSpPr>
        <p:spPr>
          <a:xfrm>
            <a:off x="262145" y="6435808"/>
            <a:ext cx="7853080" cy="507831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Ipsos, маркетинговое исследование "Путь пациента с артериальной гипертонией и стабильной стенокардией", октябрь 2019 - февраль 2020 </a:t>
            </a:r>
          </a:p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servier</a:t>
            </a:r>
            <a:r>
              <a:rPr lang="ru-RU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pochemu</a:t>
            </a:r>
            <a:r>
              <a:rPr lang="ru-RU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rossiyskie</a:t>
            </a:r>
            <a:r>
              <a:rPr lang="ru-RU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patsientyi</a:t>
            </a:r>
            <a:r>
              <a:rPr lang="ru-RU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prenebregayut</a:t>
            </a:r>
            <a:r>
              <a:rPr lang="ru-RU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svoim</a:t>
            </a:r>
            <a:r>
              <a:rPr lang="ru-RU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zdorovem</a:t>
            </a:r>
            <a:r>
              <a:rPr lang="ru-RU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237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id="{3E00132B-26B2-46DF-A7EC-A4D836DBBB71}"/>
              </a:ext>
            </a:extLst>
          </p:cNvPr>
          <p:cNvSpPr txBox="1">
            <a:spLocks/>
          </p:cNvSpPr>
          <p:nvPr/>
        </p:nvSpPr>
        <p:spPr>
          <a:xfrm>
            <a:off x="6683538" y="4806434"/>
            <a:ext cx="4884291" cy="109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dirty="0">
                <a:solidFill>
                  <a:schemeClr val="accent4"/>
                </a:solidFill>
                <a:latin typeface="+mj-lt"/>
              </a:rPr>
              <a:t>Самый простой способ выявить артериальную гипертензию – </a:t>
            </a:r>
            <a:br>
              <a:rPr lang="ru-RU" sz="1700" dirty="0">
                <a:solidFill>
                  <a:schemeClr val="accent2"/>
                </a:solidFill>
                <a:latin typeface="+mj-lt"/>
              </a:rPr>
            </a:br>
            <a:r>
              <a:rPr lang="ru-RU" sz="1700" b="1" dirty="0">
                <a:solidFill>
                  <a:schemeClr val="accent2"/>
                </a:solidFill>
                <a:latin typeface="+mj-lt"/>
              </a:rPr>
              <a:t>регулярно измерять артериальное давление и не откладывать визит к врачу</a:t>
            </a:r>
          </a:p>
          <a:p>
            <a:endParaRPr lang="ru-RU" sz="1700" dirty="0">
              <a:latin typeface="+mj-lt"/>
            </a:endParaRPr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479425" y="486075"/>
            <a:ext cx="11233149" cy="970280"/>
          </a:xfrm>
        </p:spPr>
        <p:txBody>
          <a:bodyPr/>
          <a:lstStyle/>
          <a:p>
            <a:pPr eaLnBrk="0" hangingPunct="0"/>
            <a:r>
              <a:rPr lang="ru-RU" dirty="0">
                <a:solidFill>
                  <a:srgbClr val="2E305F"/>
                </a:solidFill>
              </a:rPr>
              <a:t>ПОЧЕМУ ЭТОТ МИФ </a:t>
            </a:r>
            <a:r>
              <a:rPr lang="ru-RU" dirty="0">
                <a:solidFill>
                  <a:srgbClr val="7D1C87"/>
                </a:solidFill>
              </a:rPr>
              <a:t>ТАК РАСПРОСТРАНЕН</a:t>
            </a:r>
            <a:r>
              <a:rPr lang="en-US" dirty="0">
                <a:solidFill>
                  <a:srgbClr val="7D1C87"/>
                </a:solidFill>
              </a:rPr>
              <a:t>?</a:t>
            </a:r>
            <a:endParaRPr lang="ru-RU" dirty="0">
              <a:solidFill>
                <a:srgbClr val="7D1C87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E31B0A9-5278-40C7-ACC5-AA699880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951" y="4871898"/>
            <a:ext cx="4643663" cy="1176304"/>
          </a:xfrm>
        </p:spPr>
        <p:txBody>
          <a:bodyPr/>
          <a:lstStyle/>
          <a:p>
            <a:r>
              <a:rPr lang="ru-RU" sz="1700" dirty="0">
                <a:latin typeface="+mj-lt"/>
              </a:rPr>
              <a:t>Такая ситуация может продолжаться </a:t>
            </a:r>
            <a:br>
              <a:rPr lang="en-US" sz="1700" dirty="0">
                <a:latin typeface="+mj-lt"/>
              </a:rPr>
            </a:br>
            <a:r>
              <a:rPr lang="ru-RU" sz="1700" dirty="0">
                <a:latin typeface="+mj-lt"/>
              </a:rPr>
              <a:t>много лет, пока заболевание не проявит </a:t>
            </a:r>
            <a:br>
              <a:rPr lang="en-US" sz="1700" dirty="0">
                <a:latin typeface="+mj-lt"/>
              </a:rPr>
            </a:br>
            <a:r>
              <a:rPr lang="ru-RU" sz="1700" dirty="0">
                <a:latin typeface="+mj-lt"/>
              </a:rPr>
              <a:t>себя </a:t>
            </a:r>
            <a:r>
              <a:rPr lang="ru-RU" sz="1700" b="1" dirty="0">
                <a:latin typeface="+mj-lt"/>
              </a:rPr>
              <a:t>гипертоническим кризом, </a:t>
            </a:r>
            <a:br>
              <a:rPr lang="ru-RU" sz="1700" b="1" dirty="0">
                <a:latin typeface="+mj-lt"/>
              </a:rPr>
            </a:br>
            <a:r>
              <a:rPr lang="ru-RU" sz="1700" b="1" dirty="0">
                <a:latin typeface="+mj-lt"/>
              </a:rPr>
              <a:t>инфарктом миокарда или инсультом</a:t>
            </a:r>
          </a:p>
          <a:p>
            <a:endParaRPr lang="ru-RU" sz="1700" dirty="0">
              <a:latin typeface="+mj-lt"/>
            </a:endParaRPr>
          </a:p>
          <a:p>
            <a:endParaRPr lang="ru-RU" sz="1700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5003"/>
            <a:ext cx="12217613" cy="533684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AAB920-D991-4A6A-9D62-F21314A0C0C3}"/>
              </a:ext>
            </a:extLst>
          </p:cNvPr>
          <p:cNvSpPr/>
          <p:nvPr/>
        </p:nvSpPr>
        <p:spPr>
          <a:xfrm>
            <a:off x="676927" y="6362995"/>
            <a:ext cx="11035647" cy="553998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ru-RU" sz="800" dirty="0">
                <a:solidFill>
                  <a:schemeClr val="accent4"/>
                </a:solidFill>
              </a:rPr>
              <a:t>Ipsos, маркетинговое исследование "Путь пациента с артериальной гипертонией и стабильной стенокардией", октябрь 2019 - февраль 2020 </a:t>
            </a:r>
          </a:p>
          <a:p>
            <a:r>
              <a:rPr lang="en-US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800" dirty="0" err="1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servier</a:t>
            </a:r>
            <a:r>
              <a:rPr lang="ru-RU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800" dirty="0" err="1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800" dirty="0" err="1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pochemu</a:t>
            </a:r>
            <a:r>
              <a:rPr lang="ru-RU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800" dirty="0" err="1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rossiyskie</a:t>
            </a:r>
            <a:r>
              <a:rPr lang="ru-RU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800" dirty="0" err="1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patsientyi</a:t>
            </a:r>
            <a:r>
              <a:rPr lang="ru-RU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800" dirty="0" err="1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prenebregayut</a:t>
            </a:r>
            <a:r>
              <a:rPr lang="ru-RU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800" dirty="0" err="1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svoim</a:t>
            </a:r>
            <a:r>
              <a:rPr lang="ru-RU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zdorovem</a:t>
            </a:r>
            <a:r>
              <a:rPr lang="ru-RU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800" dirty="0">
              <a:solidFill>
                <a:schemeClr val="accent4"/>
              </a:solidFill>
            </a:endParaRPr>
          </a:p>
          <a:p>
            <a:r>
              <a:rPr lang="en-US" sz="800" dirty="0">
                <a:solidFill>
                  <a:schemeClr val="accent4"/>
                </a:solidFill>
              </a:rPr>
              <a:t> </a:t>
            </a:r>
            <a:endParaRPr lang="ru-RU" sz="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6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810" y="3045748"/>
            <a:ext cx="4198865" cy="31762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04" y="476250"/>
            <a:ext cx="4740216" cy="3069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636034"/>
            <a:ext cx="4315925" cy="2306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6762018" y="1069318"/>
            <a:ext cx="4315925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dirty="0">
                <a:solidFill>
                  <a:schemeClr val="bg1"/>
                </a:solidFill>
              </a:rPr>
              <a:t>Даже небольшое стойкое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повышение артериального</a:t>
            </a:r>
          </a:p>
          <a:p>
            <a:pPr algn="ctr">
              <a:lnSpc>
                <a:spcPts val="1700"/>
              </a:lnSpc>
            </a:pPr>
            <a:r>
              <a:rPr lang="ru-RU" sz="1600" b="1" dirty="0">
                <a:solidFill>
                  <a:schemeClr val="bg1"/>
                </a:solidFill>
              </a:rPr>
              <a:t> давления может приводить к серьезным осложнениям. </a:t>
            </a:r>
          </a:p>
          <a:p>
            <a:pPr algn="ctr">
              <a:lnSpc>
                <a:spcPts val="1700"/>
              </a:lnSpc>
            </a:pPr>
            <a:r>
              <a:rPr lang="ru-RU" sz="1600" b="1" dirty="0">
                <a:solidFill>
                  <a:schemeClr val="bg1"/>
                </a:solidFill>
              </a:rPr>
              <a:t>Артериальное давление нужно </a:t>
            </a:r>
          </a:p>
          <a:p>
            <a:pPr algn="ctr">
              <a:lnSpc>
                <a:spcPts val="1700"/>
              </a:lnSpc>
            </a:pPr>
            <a:r>
              <a:rPr lang="ru-RU" sz="1600" b="1" dirty="0">
                <a:solidFill>
                  <a:schemeClr val="bg1"/>
                </a:solidFill>
              </a:rPr>
              <a:t>не снижать, а контролировать – </a:t>
            </a:r>
          </a:p>
          <a:p>
            <a:pPr algn="ctr">
              <a:lnSpc>
                <a:spcPts val="1700"/>
              </a:lnSpc>
            </a:pPr>
            <a:r>
              <a:rPr lang="ru-RU" sz="1600" b="1" dirty="0">
                <a:solidFill>
                  <a:schemeClr val="bg1"/>
                </a:solidFill>
              </a:rPr>
              <a:t>то есть предупреждать его </a:t>
            </a:r>
          </a:p>
          <a:p>
            <a:pPr algn="ctr">
              <a:lnSpc>
                <a:spcPts val="1700"/>
              </a:lnSpc>
            </a:pPr>
            <a:r>
              <a:rPr lang="ru-RU" sz="1600" b="1" dirty="0">
                <a:solidFill>
                  <a:schemeClr val="bg1"/>
                </a:solidFill>
              </a:rPr>
              <a:t>повышение</a:t>
            </a:r>
            <a:r>
              <a:rPr lang="ru-RU" sz="1600" b="1" baseline="30000" dirty="0">
                <a:solidFill>
                  <a:schemeClr val="bg1"/>
                </a:solidFill>
              </a:rPr>
              <a:t>1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baseline="30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111075" y="974652"/>
            <a:ext cx="5020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Снижать артериальное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давление нужно только при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его очень сильном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повышении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19481DD-7406-4ACD-AD18-F5A42E9BF367}"/>
              </a:ext>
            </a:extLst>
          </p:cNvPr>
          <p:cNvSpPr/>
          <p:nvPr/>
        </p:nvSpPr>
        <p:spPr>
          <a:xfrm>
            <a:off x="725333" y="6503478"/>
            <a:ext cx="3339376" cy="230832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ru-RU" sz="800" dirty="0">
                <a:solidFill>
                  <a:schemeClr val="accent4"/>
                </a:solidFill>
              </a:rPr>
              <a:t>1. </a:t>
            </a:r>
            <a:r>
              <a:rPr lang="en-US" sz="800" dirty="0">
                <a:solidFill>
                  <a:schemeClr val="accent4"/>
                </a:solidFill>
              </a:rPr>
              <a:t>RM Carey et al. J Am Coll Cardiol. 2018; 72(11):1278-1293</a:t>
            </a:r>
            <a:endParaRPr lang="ru-RU" sz="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45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1CA6B-48AD-E54C-BEC0-42AAB91B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ИСТОРИЧЕСКИЕ КОРНИ </a:t>
            </a:r>
            <a:br>
              <a:rPr lang="ru-RU" dirty="0"/>
            </a:br>
            <a:r>
              <a:rPr lang="ru-RU" dirty="0">
                <a:solidFill>
                  <a:srgbClr val="7D1C87"/>
                </a:solidFill>
              </a:rPr>
              <a:t>И НОВАЯ РЕАЛЬНОСТЬ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EAC8E4CE-E685-3D44-824B-0AA11E61625E}"/>
              </a:ext>
            </a:extLst>
          </p:cNvPr>
          <p:cNvSpPr txBox="1">
            <a:spLocks/>
          </p:cNvSpPr>
          <p:nvPr/>
        </p:nvSpPr>
        <p:spPr>
          <a:xfrm>
            <a:off x="576646" y="1967250"/>
            <a:ext cx="6557479" cy="6815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В Советском Союзе было</a:t>
            </a:r>
            <a:br>
              <a:rPr lang="en-US" sz="2000" b="1" dirty="0"/>
            </a:br>
            <a:r>
              <a:rPr lang="ru-RU" sz="2000" b="1" dirty="0"/>
              <a:t>понятие «рабочее давление»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7B5559-5F3A-874A-BBAD-6AE1A5C72E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741" y="1052512"/>
            <a:ext cx="2877407" cy="9048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0BD25C-E60A-E146-B336-E0C1F93EDB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665" y="2900269"/>
            <a:ext cx="3261238" cy="20238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512083-ED05-E245-B265-A6E46502DB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097" y="3318716"/>
            <a:ext cx="2772579" cy="16021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9FC088-EB81-0C4D-960D-C274941121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98" y="4721702"/>
            <a:ext cx="11233150" cy="6179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7EA2C9-B5D8-3B48-8384-9F17055D93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644" y="1921813"/>
            <a:ext cx="95563" cy="43095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43C633-5889-994A-8CBB-32699FACE7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96" y="2987929"/>
            <a:ext cx="1490401" cy="20096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E499A5-16DF-F247-BA34-0D706DFBEA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167" y="2940602"/>
            <a:ext cx="2500686" cy="2056964"/>
          </a:xfrm>
          <a:prstGeom prst="rect">
            <a:avLst/>
          </a:prstGeom>
        </p:spPr>
      </p:pic>
      <p:sp>
        <p:nvSpPr>
          <p:cNvPr id="14" name="Текст 5">
            <a:extLst>
              <a:ext uri="{FF2B5EF4-FFF2-40B4-BE49-F238E27FC236}">
                <a16:creationId xmlns:a16="http://schemas.microsoft.com/office/drawing/2014/main" id="{92D51F73-15E8-7B42-ABDD-64A8BE9B7256}"/>
              </a:ext>
            </a:extLst>
          </p:cNvPr>
          <p:cNvSpPr txBox="1">
            <a:spLocks/>
          </p:cNvSpPr>
          <p:nvPr/>
        </p:nvSpPr>
        <p:spPr>
          <a:xfrm>
            <a:off x="735531" y="5527049"/>
            <a:ext cx="5072981" cy="7207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4"/>
                </a:solidFill>
              </a:rPr>
              <a:t>Это артериальное давление, при котором человек мог работать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C28D4E6E-CEF3-7949-916C-86272CDAC813}"/>
              </a:ext>
            </a:extLst>
          </p:cNvPr>
          <p:cNvSpPr txBox="1">
            <a:spLocks/>
          </p:cNvSpPr>
          <p:nvPr/>
        </p:nvSpPr>
        <p:spPr>
          <a:xfrm>
            <a:off x="6318032" y="1979749"/>
            <a:ext cx="5786882" cy="8125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/>
                </a:solidFill>
              </a:rPr>
              <a:t>В 21-м веке используется понятие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>«целевой уровень артериального давления» 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3786A25A-9711-024E-9FE4-0CF17742E463}"/>
              </a:ext>
            </a:extLst>
          </p:cNvPr>
          <p:cNvSpPr txBox="1">
            <a:spLocks/>
          </p:cNvSpPr>
          <p:nvPr/>
        </p:nvSpPr>
        <p:spPr>
          <a:xfrm>
            <a:off x="6318033" y="5553178"/>
            <a:ext cx="5873968" cy="6840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/>
                </a:solidFill>
              </a:rPr>
              <a:t>Артериальное давление, при котором минимизирован риск для сосудов и органов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6B42CCF-3C7D-C13C-2BFD-EF4CE4A6E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430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93AABA6E-7940-E246-A2AD-8C114FC965B8}"/>
              </a:ext>
            </a:extLst>
          </p:cNvPr>
          <p:cNvSpPr txBox="1">
            <a:spLocks/>
          </p:cNvSpPr>
          <p:nvPr/>
        </p:nvSpPr>
        <p:spPr>
          <a:xfrm>
            <a:off x="479425" y="477144"/>
            <a:ext cx="6789476" cy="17104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Снимите розовые очки!</a:t>
            </a:r>
            <a:br>
              <a:rPr lang="ru-RU" sz="2400" dirty="0"/>
            </a:br>
            <a:r>
              <a:rPr lang="ru-RU" sz="2400" dirty="0">
                <a:solidFill>
                  <a:srgbClr val="990099"/>
                </a:solidFill>
              </a:rPr>
              <a:t>Забудьте о словах рабочее давление!</a:t>
            </a:r>
            <a:br>
              <a:rPr lang="ru-RU" sz="2400" dirty="0">
                <a:solidFill>
                  <a:srgbClr val="990099"/>
                </a:solidFill>
              </a:rPr>
            </a:br>
            <a:r>
              <a:rPr lang="ru-RU" sz="2400" dirty="0"/>
              <a:t>Ваше целевое «верхнее» давление</a:t>
            </a:r>
            <a:br>
              <a:rPr lang="en-US" sz="2400" dirty="0"/>
            </a:br>
            <a:r>
              <a:rPr lang="ru-RU" sz="2400" dirty="0"/>
              <a:t>должно быть не выше 130-139,</a:t>
            </a:r>
            <a:br>
              <a:rPr lang="en-US" sz="2400" dirty="0"/>
            </a:br>
            <a:r>
              <a:rPr lang="ru-RU" sz="2400" dirty="0"/>
              <a:t>а «нижнее» -</a:t>
            </a:r>
            <a:r>
              <a:rPr lang="en-US" sz="2400" dirty="0"/>
              <a:t> </a:t>
            </a:r>
            <a:r>
              <a:rPr lang="ru-RU" sz="2400" dirty="0"/>
              <a:t>не выше 79 мм. рт. ст.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1DF33F-C9E4-C44B-81AE-101D96221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06"/>
          <a:stretch/>
        </p:blipFill>
        <p:spPr>
          <a:xfrm>
            <a:off x="1138660" y="3379304"/>
            <a:ext cx="5137366" cy="3478696"/>
          </a:xfrm>
          <a:prstGeom prst="rect">
            <a:avLst/>
          </a:prstGeom>
        </p:spPr>
      </p:pic>
      <p:sp>
        <p:nvSpPr>
          <p:cNvPr id="8" name="Текст 5">
            <a:extLst>
              <a:ext uri="{FF2B5EF4-FFF2-40B4-BE49-F238E27FC236}">
                <a16:creationId xmlns:a16="http://schemas.microsoft.com/office/drawing/2014/main" id="{386BD479-14AF-014B-87AA-F9CF4A8FCA4D}"/>
              </a:ext>
            </a:extLst>
          </p:cNvPr>
          <p:cNvSpPr txBox="1">
            <a:spLocks/>
          </p:cNvSpPr>
          <p:nvPr/>
        </p:nvSpPr>
        <p:spPr>
          <a:xfrm>
            <a:off x="1266504" y="2552856"/>
            <a:ext cx="5018549" cy="5715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/>
              <a:t>Образ жизни + постоянная терапия = </a:t>
            </a:r>
            <a:br>
              <a:rPr lang="en-US" sz="2000" b="1"/>
            </a:br>
            <a:r>
              <a:rPr lang="ru-RU" sz="2000" b="1"/>
              <a:t>ПУТЬ К ЗДОРОВОМУ ДОЛГОЛЕТИЮ</a:t>
            </a:r>
            <a:endParaRPr lang="ru-RU" sz="20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D350FD-04F7-734E-8EF3-B30F096783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278" y="2027582"/>
            <a:ext cx="4783013" cy="34853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66E720-980A-1F49-A579-EAEF663993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2529928"/>
            <a:ext cx="571581" cy="571581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id="{8CB8F074-B9B1-8541-AEC3-491873C58F86}"/>
              </a:ext>
            </a:extLst>
          </p:cNvPr>
          <p:cNvSpPr txBox="1">
            <a:spLocks/>
          </p:cNvSpPr>
          <p:nvPr/>
        </p:nvSpPr>
        <p:spPr>
          <a:xfrm>
            <a:off x="479425" y="6478229"/>
            <a:ext cx="11233150" cy="40658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НЕ ЯВЛЯЕТСЯ ПРИЗЫВОМ К САМОЛЕЧЕНИЮ. НЕОБХОДИМО ПРОКОНСУЛЬТИРОВАТЬСЯ СО СПЕЦИАЛИСТОМ.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9D5E50-BD63-49FB-388D-41013EF01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223362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582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4614" y="2896956"/>
            <a:ext cx="4101366" cy="34847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04" y="476250"/>
            <a:ext cx="4740216" cy="3069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636034"/>
            <a:ext cx="4315925" cy="2306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6113104" y="631871"/>
            <a:ext cx="5625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Стресс – лишь один из </a:t>
            </a:r>
            <a:br>
              <a:rPr lang="ru-RU" sz="1500" b="1" dirty="0">
                <a:solidFill>
                  <a:schemeClr val="bg1"/>
                </a:solidFill>
              </a:rPr>
            </a:br>
            <a:r>
              <a:rPr lang="ru-RU" sz="1500" b="1" dirty="0">
                <a:solidFill>
                  <a:schemeClr val="bg1"/>
                </a:solidFill>
              </a:rPr>
              <a:t>провоцирующих факторов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повышения артериального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давления. При наличии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артериальной гипертензии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необходим ежедневный прием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назначенных врачом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 препаратов для предупреждения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 сердечно- сосудистых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 осложнений.</a:t>
            </a:r>
            <a:r>
              <a:rPr lang="ru-RU" sz="1500" b="1" baseline="30000" dirty="0">
                <a:solidFill>
                  <a:schemeClr val="bg1"/>
                </a:solidFill>
              </a:rPr>
              <a:t>1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111075" y="1304830"/>
            <a:ext cx="4668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Главное – не нервничать, артериальное давление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не будет подниматься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6FA55C-361F-494B-82D7-3C5C41EE6486}"/>
              </a:ext>
            </a:extLst>
          </p:cNvPr>
          <p:cNvSpPr/>
          <p:nvPr/>
        </p:nvSpPr>
        <p:spPr>
          <a:xfrm>
            <a:off x="638246" y="6494334"/>
            <a:ext cx="3563796" cy="230832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ru-RU" sz="800" dirty="0">
                <a:solidFill>
                  <a:schemeClr val="accent4"/>
                </a:solidFill>
              </a:rPr>
              <a:t>1. </a:t>
            </a:r>
            <a:r>
              <a:rPr lang="en-US" sz="800" dirty="0">
                <a:solidFill>
                  <a:schemeClr val="accent4"/>
                </a:solidFill>
              </a:rPr>
              <a:t>RM Carey et al. J Am Coll Cardiol.</a:t>
            </a:r>
            <a:r>
              <a:rPr lang="ru-RU" sz="800" dirty="0">
                <a:solidFill>
                  <a:schemeClr val="accent4"/>
                </a:solidFill>
              </a:rPr>
              <a:t>,</a:t>
            </a:r>
            <a:r>
              <a:rPr lang="en-US" sz="800" dirty="0">
                <a:solidFill>
                  <a:schemeClr val="accent4"/>
                </a:solidFill>
              </a:rPr>
              <a:t> 2018</a:t>
            </a:r>
            <a:r>
              <a:rPr lang="ru-RU" sz="800" dirty="0">
                <a:solidFill>
                  <a:schemeClr val="accent4"/>
                </a:solidFill>
              </a:rPr>
              <a:t>;</a:t>
            </a:r>
            <a:r>
              <a:rPr lang="en-US" sz="800" dirty="0">
                <a:solidFill>
                  <a:schemeClr val="accent4"/>
                </a:solidFill>
              </a:rPr>
              <a:t> 11: 72(11):1278-1293</a:t>
            </a:r>
            <a:endParaRPr lang="ru-RU" sz="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91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id="{3E00132B-26B2-46DF-A7EC-A4D836DBBB71}"/>
              </a:ext>
            </a:extLst>
          </p:cNvPr>
          <p:cNvSpPr txBox="1">
            <a:spLocks/>
          </p:cNvSpPr>
          <p:nvPr/>
        </p:nvSpPr>
        <p:spPr>
          <a:xfrm>
            <a:off x="6179851" y="-567201"/>
            <a:ext cx="6787277" cy="1928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700" dirty="0">
              <a:latin typeface="+mj-lt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ru-RU" dirty="0">
                <a:solidFill>
                  <a:srgbClr val="2E305F"/>
                </a:solidFill>
              </a:rPr>
              <a:t>ПРИЧИН ПОВЫШЕНИЯ АРТЕРИАЛЬНОГО ДАВЛЕНИЯ МНОГО И </a:t>
            </a:r>
            <a:r>
              <a:rPr lang="ru-RU" dirty="0">
                <a:solidFill>
                  <a:srgbClr val="990099"/>
                </a:solidFill>
              </a:rPr>
              <a:t>ЭТО МОЖЕТ БЫТЬ НЕ ТОЛЬКО СТРЕСС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E31B0A9-5278-40C7-ACC5-AA699880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93" y="5217468"/>
            <a:ext cx="4211320" cy="1276323"/>
          </a:xfrm>
        </p:spPr>
        <p:txBody>
          <a:bodyPr/>
          <a:lstStyle/>
          <a:p>
            <a:r>
              <a:rPr lang="ru-RU" sz="1600" b="1" dirty="0"/>
              <a:t>Когда вы выходите из дома в пасмурную погоду, вы берете зонтик. </a:t>
            </a:r>
            <a:r>
              <a:rPr lang="ru-RU" sz="1600" dirty="0"/>
              <a:t>Вы не знаете будет дождь или нет, </a:t>
            </a:r>
            <a:r>
              <a:rPr lang="ru-RU" sz="1600" b="1" dirty="0"/>
              <a:t>но вы готовы себя защитить </a:t>
            </a:r>
          </a:p>
          <a:p>
            <a:endParaRPr lang="ru-RU" sz="1700" dirty="0">
              <a:latin typeface="+mj-lt"/>
            </a:endParaRPr>
          </a:p>
          <a:p>
            <a:endParaRPr lang="ru-RU" sz="17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1575982"/>
            <a:ext cx="4211319" cy="37685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135" y="1771592"/>
            <a:ext cx="642083" cy="4584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883" y="1594469"/>
            <a:ext cx="3419457" cy="3343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420" y="2307089"/>
            <a:ext cx="2803529" cy="2226803"/>
          </a:xfrm>
          <a:prstGeom prst="rect">
            <a:avLst/>
          </a:prstGeom>
        </p:spPr>
      </p:pic>
      <p:sp>
        <p:nvSpPr>
          <p:cNvPr id="9" name="Rectangle 22">
            <a:extLst>
              <a:ext uri="{FF2B5EF4-FFF2-40B4-BE49-F238E27FC236}">
                <a16:creationId xmlns:a16="http://schemas.microsoft.com/office/drawing/2014/main" id="{5A3F9A05-408C-4CB4-B573-F868419A3EB3}"/>
              </a:ext>
            </a:extLst>
          </p:cNvPr>
          <p:cNvSpPr/>
          <p:nvPr/>
        </p:nvSpPr>
        <p:spPr>
          <a:xfrm>
            <a:off x="602678" y="6356292"/>
            <a:ext cx="9737668" cy="507831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ru-RU" sz="800" dirty="0">
                <a:solidFill>
                  <a:schemeClr val="accent4"/>
                </a:solidFill>
              </a:rPr>
              <a:t>А.А. </a:t>
            </a:r>
            <a:r>
              <a:rPr lang="ru-RU" sz="800" dirty="0" err="1">
                <a:solidFill>
                  <a:schemeClr val="accent4"/>
                </a:solidFill>
              </a:rPr>
              <a:t>Феськова</a:t>
            </a:r>
            <a:r>
              <a:rPr lang="ru-RU" sz="800" dirty="0">
                <a:solidFill>
                  <a:schemeClr val="accent4"/>
                </a:solidFill>
              </a:rPr>
              <a:t>. Молодой ученый,  2017; 5 (39): 92-94</a:t>
            </a:r>
          </a:p>
          <a:p>
            <a:r>
              <a:rPr lang="ru-RU" sz="800" dirty="0">
                <a:solidFill>
                  <a:schemeClr val="accent4"/>
                </a:solidFill>
              </a:rPr>
              <a:t>ВОЗ. Вопросы и ответы о гипертонии. </a:t>
            </a:r>
            <a:r>
              <a:rPr lang="ru-RU" sz="800" dirty="0">
                <a:solidFill>
                  <a:schemeClr val="accent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https://www.who.int/features/qa/82/ru/</a:t>
            </a:r>
            <a:r>
              <a:rPr lang="ru-RU" sz="800" dirty="0">
                <a:solidFill>
                  <a:schemeClr val="accent4"/>
                </a:solidFill>
              </a:rPr>
              <a:t> </a:t>
            </a:r>
          </a:p>
          <a:p>
            <a:r>
              <a:rPr lang="ru-RU" sz="800" dirty="0">
                <a:solidFill>
                  <a:schemeClr val="accent4"/>
                </a:solidFill>
              </a:rPr>
              <a:t>T. </a:t>
            </a:r>
            <a:r>
              <a:rPr lang="ru-RU" sz="800" dirty="0" err="1">
                <a:solidFill>
                  <a:schemeClr val="accent4"/>
                </a:solidFill>
              </a:rPr>
              <a:t>Unger</a:t>
            </a:r>
            <a:r>
              <a:rPr lang="ru-RU" sz="800" dirty="0">
                <a:solidFill>
                  <a:schemeClr val="accent4"/>
                </a:solidFill>
              </a:rPr>
              <a:t> </a:t>
            </a:r>
            <a:r>
              <a:rPr lang="ru-RU" sz="800" dirty="0" err="1">
                <a:solidFill>
                  <a:schemeClr val="accent4"/>
                </a:solidFill>
              </a:rPr>
              <a:t>et</a:t>
            </a:r>
            <a:r>
              <a:rPr lang="ru-RU" sz="800" dirty="0">
                <a:solidFill>
                  <a:schemeClr val="accent4"/>
                </a:solidFill>
              </a:rPr>
              <a:t> </a:t>
            </a:r>
            <a:r>
              <a:rPr lang="ru-RU" sz="800" dirty="0" err="1">
                <a:solidFill>
                  <a:schemeClr val="accent4"/>
                </a:solidFill>
              </a:rPr>
              <a:t>al</a:t>
            </a:r>
            <a:r>
              <a:rPr lang="ru-RU" sz="800" dirty="0">
                <a:solidFill>
                  <a:schemeClr val="accent4"/>
                </a:solidFill>
              </a:rPr>
              <a:t>. </a:t>
            </a:r>
            <a:r>
              <a:rPr lang="ru-RU" sz="800" dirty="0" err="1">
                <a:solidFill>
                  <a:schemeClr val="accent4"/>
                </a:solidFill>
              </a:rPr>
              <a:t>Hypertension</a:t>
            </a:r>
            <a:r>
              <a:rPr lang="ru-RU" sz="800" dirty="0">
                <a:solidFill>
                  <a:schemeClr val="accent4"/>
                </a:solidFill>
              </a:rPr>
              <a:t>. 2020;75:1334-1357. DOI: 10.1161/HYPERTENSIONAHA.120.15026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7E165077-74B9-4E84-B391-6A8A970AD4EC}"/>
              </a:ext>
            </a:extLst>
          </p:cNvPr>
          <p:cNvSpPr txBox="1">
            <a:spLocks/>
          </p:cNvSpPr>
          <p:nvPr/>
        </p:nvSpPr>
        <p:spPr>
          <a:xfrm>
            <a:off x="5471512" y="5086234"/>
            <a:ext cx="6510417" cy="20391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 Стресс – лишь один из провоцирующих факторов повышения артериального давления. </a:t>
            </a:r>
            <a:r>
              <a:rPr lang="ru-RU" sz="1600" b="1" dirty="0"/>
              <a:t>При наличии артериальной гипертензии для предупреждения появления симптомов и развития сердечно-сосудистых осложнений необходим ежедневный прием назначенных врачом препаратов</a:t>
            </a:r>
          </a:p>
          <a:p>
            <a:endParaRPr lang="ru-RU" sz="1700" dirty="0">
              <a:latin typeface="+mj-lt"/>
            </a:endParaRPr>
          </a:p>
          <a:p>
            <a:endParaRPr lang="ru-RU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883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2FB6D11-FFBA-42D6-BC97-FB235C71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435207" cy="970280"/>
          </a:xfrm>
        </p:spPr>
        <p:txBody>
          <a:bodyPr/>
          <a:lstStyle/>
          <a:p>
            <a:pPr eaLnBrk="0" hangingPunct="0"/>
            <a:r>
              <a:rPr lang="ru-RU" dirty="0">
                <a:solidFill>
                  <a:srgbClr val="2E305F"/>
                </a:solidFill>
              </a:rPr>
              <a:t>ВАРИАБЕЛЬНОСТЬ</a:t>
            </a:r>
            <a:r>
              <a:rPr lang="ru-RU" dirty="0">
                <a:solidFill>
                  <a:srgbClr val="5B6877"/>
                </a:solidFill>
              </a:rPr>
              <a:t> </a:t>
            </a:r>
            <a:r>
              <a:rPr lang="ru-RU" dirty="0">
                <a:solidFill>
                  <a:srgbClr val="990099"/>
                </a:solidFill>
              </a:rPr>
              <a:t>АРТЕРИАЛЬНОГО ДАВЛЕНИЯ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81E59D0-5019-40D1-B422-AB0C60352413}"/>
              </a:ext>
            </a:extLst>
          </p:cNvPr>
          <p:cNvSpPr txBox="1"/>
          <p:nvPr/>
        </p:nvSpPr>
        <p:spPr>
          <a:xfrm>
            <a:off x="713485" y="1570354"/>
            <a:ext cx="10967085" cy="941393"/>
          </a:xfrm>
          <a:prstGeom prst="rect">
            <a:avLst/>
          </a:prstGeom>
        </p:spPr>
        <p:txBody>
          <a:bodyPr vert="horz" wrap="square" lIns="0" tIns="48369" rIns="0" bIns="0" rtlCol="0">
            <a:spAutoFit/>
          </a:bodyPr>
          <a:lstStyle/>
          <a:p>
            <a:pPr marL="11516" marR="4607" algn="ctr" defTabSz="829178"/>
            <a:r>
              <a:rPr sz="2900" b="1" dirty="0">
                <a:solidFill>
                  <a:schemeClr val="accent4"/>
                </a:solidFill>
              </a:rPr>
              <a:t>Вариабельность АД – это </a:t>
            </a:r>
            <a:r>
              <a:rPr lang="ru-RU" sz="2900" b="1" dirty="0">
                <a:solidFill>
                  <a:schemeClr val="accent4"/>
                </a:solidFill>
              </a:rPr>
              <a:t>изменения</a:t>
            </a:r>
            <a:r>
              <a:rPr sz="2900" b="1" dirty="0">
                <a:solidFill>
                  <a:schemeClr val="accent4"/>
                </a:solidFill>
              </a:rPr>
              <a:t> АД, превышающие  физиологическую норму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A962D2A-0F6A-48FE-AF29-B75DB39BFB7B}"/>
              </a:ext>
            </a:extLst>
          </p:cNvPr>
          <p:cNvSpPr txBox="1"/>
          <p:nvPr/>
        </p:nvSpPr>
        <p:spPr>
          <a:xfrm>
            <a:off x="2125151" y="2719406"/>
            <a:ext cx="7941697" cy="495117"/>
          </a:xfrm>
          <a:prstGeom prst="rect">
            <a:avLst/>
          </a:prstGeom>
        </p:spPr>
        <p:txBody>
          <a:bodyPr vert="horz" wrap="square" lIns="0" tIns="48369" rIns="0" bIns="0" rtlCol="0">
            <a:spAutoFit/>
          </a:bodyPr>
          <a:lstStyle/>
          <a:p>
            <a:pPr marL="1107298" defTabSz="829178">
              <a:spcBef>
                <a:spcPts val="1868"/>
              </a:spcBef>
            </a:pPr>
            <a:r>
              <a:rPr sz="2900" b="1" dirty="0">
                <a:solidFill>
                  <a:schemeClr val="accent2"/>
                </a:solidFill>
              </a:rPr>
              <a:t>АД меняется под воздействием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4E4A63C0-31A5-4E94-AE7F-42C70DBF8DD4}"/>
              </a:ext>
            </a:extLst>
          </p:cNvPr>
          <p:cNvSpPr/>
          <p:nvPr/>
        </p:nvSpPr>
        <p:spPr>
          <a:xfrm>
            <a:off x="3290675" y="3402012"/>
            <a:ext cx="1322080" cy="1327262"/>
          </a:xfrm>
          <a:custGeom>
            <a:avLst/>
            <a:gdLst/>
            <a:ahLst/>
            <a:cxnLst/>
            <a:rect l="l" t="t" r="r" b="b"/>
            <a:pathLst>
              <a:path w="1457960" h="1463675">
                <a:moveTo>
                  <a:pt x="728903" y="0"/>
                </a:moveTo>
                <a:lnTo>
                  <a:pt x="680977" y="1556"/>
                </a:lnTo>
                <a:lnTo>
                  <a:pt x="633879" y="6160"/>
                </a:lnTo>
                <a:lnTo>
                  <a:pt x="587705" y="13716"/>
                </a:lnTo>
                <a:lnTo>
                  <a:pt x="542551" y="24127"/>
                </a:lnTo>
                <a:lnTo>
                  <a:pt x="498512" y="37297"/>
                </a:lnTo>
                <a:lnTo>
                  <a:pt x="455686" y="53129"/>
                </a:lnTo>
                <a:lnTo>
                  <a:pt x="414168" y="71528"/>
                </a:lnTo>
                <a:lnTo>
                  <a:pt x="374053" y="92396"/>
                </a:lnTo>
                <a:lnTo>
                  <a:pt x="335439" y="115637"/>
                </a:lnTo>
                <a:lnTo>
                  <a:pt x="298421" y="141156"/>
                </a:lnTo>
                <a:lnTo>
                  <a:pt x="263095" y="168854"/>
                </a:lnTo>
                <a:lnTo>
                  <a:pt x="229558" y="198637"/>
                </a:lnTo>
                <a:lnTo>
                  <a:pt x="197905" y="230408"/>
                </a:lnTo>
                <a:lnTo>
                  <a:pt x="168232" y="264070"/>
                </a:lnTo>
                <a:lnTo>
                  <a:pt x="140635" y="299527"/>
                </a:lnTo>
                <a:lnTo>
                  <a:pt x="115211" y="336682"/>
                </a:lnTo>
                <a:lnTo>
                  <a:pt x="92055" y="375440"/>
                </a:lnTo>
                <a:lnTo>
                  <a:pt x="71264" y="415703"/>
                </a:lnTo>
                <a:lnTo>
                  <a:pt x="52933" y="457375"/>
                </a:lnTo>
                <a:lnTo>
                  <a:pt x="37159" y="500361"/>
                </a:lnTo>
                <a:lnTo>
                  <a:pt x="24038" y="544563"/>
                </a:lnTo>
                <a:lnTo>
                  <a:pt x="13665" y="589885"/>
                </a:lnTo>
                <a:lnTo>
                  <a:pt x="6137" y="636231"/>
                </a:lnTo>
                <a:lnTo>
                  <a:pt x="1550" y="683504"/>
                </a:lnTo>
                <a:lnTo>
                  <a:pt x="0" y="731608"/>
                </a:lnTo>
                <a:lnTo>
                  <a:pt x="1550" y="779711"/>
                </a:lnTo>
                <a:lnTo>
                  <a:pt x="6137" y="826983"/>
                </a:lnTo>
                <a:lnTo>
                  <a:pt x="13665" y="873328"/>
                </a:lnTo>
                <a:lnTo>
                  <a:pt x="24038" y="918649"/>
                </a:lnTo>
                <a:lnTo>
                  <a:pt x="37159" y="962850"/>
                </a:lnTo>
                <a:lnTo>
                  <a:pt x="52933" y="1005834"/>
                </a:lnTo>
                <a:lnTo>
                  <a:pt x="71264" y="1047506"/>
                </a:lnTo>
                <a:lnTo>
                  <a:pt x="92055" y="1087768"/>
                </a:lnTo>
                <a:lnTo>
                  <a:pt x="115211" y="1126525"/>
                </a:lnTo>
                <a:lnTo>
                  <a:pt x="140635" y="1163680"/>
                </a:lnTo>
                <a:lnTo>
                  <a:pt x="168232" y="1199136"/>
                </a:lnTo>
                <a:lnTo>
                  <a:pt x="197905" y="1232798"/>
                </a:lnTo>
                <a:lnTo>
                  <a:pt x="229558" y="1264568"/>
                </a:lnTo>
                <a:lnTo>
                  <a:pt x="263095" y="1294351"/>
                </a:lnTo>
                <a:lnTo>
                  <a:pt x="298421" y="1322049"/>
                </a:lnTo>
                <a:lnTo>
                  <a:pt x="335439" y="1347567"/>
                </a:lnTo>
                <a:lnTo>
                  <a:pt x="374053" y="1370809"/>
                </a:lnTo>
                <a:lnTo>
                  <a:pt x="414168" y="1391677"/>
                </a:lnTo>
                <a:lnTo>
                  <a:pt x="455686" y="1410075"/>
                </a:lnTo>
                <a:lnTo>
                  <a:pt x="498512" y="1425907"/>
                </a:lnTo>
                <a:lnTo>
                  <a:pt x="542551" y="1439077"/>
                </a:lnTo>
                <a:lnTo>
                  <a:pt x="587705" y="1449488"/>
                </a:lnTo>
                <a:lnTo>
                  <a:pt x="633879" y="1457044"/>
                </a:lnTo>
                <a:lnTo>
                  <a:pt x="680977" y="1461648"/>
                </a:lnTo>
                <a:lnTo>
                  <a:pt x="728903" y="1463205"/>
                </a:lnTo>
                <a:lnTo>
                  <a:pt x="776829" y="1461648"/>
                </a:lnTo>
                <a:lnTo>
                  <a:pt x="823927" y="1457044"/>
                </a:lnTo>
                <a:lnTo>
                  <a:pt x="870101" y="1449488"/>
                </a:lnTo>
                <a:lnTo>
                  <a:pt x="915256" y="1439077"/>
                </a:lnTo>
                <a:lnTo>
                  <a:pt x="959294" y="1425907"/>
                </a:lnTo>
                <a:lnTo>
                  <a:pt x="1002120" y="1410075"/>
                </a:lnTo>
                <a:lnTo>
                  <a:pt x="1043639" y="1391677"/>
                </a:lnTo>
                <a:lnTo>
                  <a:pt x="1083753" y="1370809"/>
                </a:lnTo>
                <a:lnTo>
                  <a:pt x="1122367" y="1347567"/>
                </a:lnTo>
                <a:lnTo>
                  <a:pt x="1159385" y="1322049"/>
                </a:lnTo>
                <a:lnTo>
                  <a:pt x="1194711" y="1294351"/>
                </a:lnTo>
                <a:lnTo>
                  <a:pt x="1228249" y="1264568"/>
                </a:lnTo>
                <a:lnTo>
                  <a:pt x="1259902" y="1232798"/>
                </a:lnTo>
                <a:lnTo>
                  <a:pt x="1289575" y="1199136"/>
                </a:lnTo>
                <a:lnTo>
                  <a:pt x="1317172" y="1163680"/>
                </a:lnTo>
                <a:lnTo>
                  <a:pt x="1342596" y="1126525"/>
                </a:lnTo>
                <a:lnTo>
                  <a:pt x="1365751" y="1087768"/>
                </a:lnTo>
                <a:lnTo>
                  <a:pt x="1386543" y="1047506"/>
                </a:lnTo>
                <a:lnTo>
                  <a:pt x="1404873" y="1005834"/>
                </a:lnTo>
                <a:lnTo>
                  <a:pt x="1420647" y="962850"/>
                </a:lnTo>
                <a:lnTo>
                  <a:pt x="1433769" y="918649"/>
                </a:lnTo>
                <a:lnTo>
                  <a:pt x="1444141" y="873328"/>
                </a:lnTo>
                <a:lnTo>
                  <a:pt x="1451669" y="826983"/>
                </a:lnTo>
                <a:lnTo>
                  <a:pt x="1456257" y="779711"/>
                </a:lnTo>
                <a:lnTo>
                  <a:pt x="1457807" y="731608"/>
                </a:lnTo>
                <a:lnTo>
                  <a:pt x="1456257" y="683504"/>
                </a:lnTo>
                <a:lnTo>
                  <a:pt x="1451669" y="636231"/>
                </a:lnTo>
                <a:lnTo>
                  <a:pt x="1444141" y="589885"/>
                </a:lnTo>
                <a:lnTo>
                  <a:pt x="1433769" y="544563"/>
                </a:lnTo>
                <a:lnTo>
                  <a:pt x="1420647" y="500361"/>
                </a:lnTo>
                <a:lnTo>
                  <a:pt x="1404873" y="457375"/>
                </a:lnTo>
                <a:lnTo>
                  <a:pt x="1386543" y="415703"/>
                </a:lnTo>
                <a:lnTo>
                  <a:pt x="1365751" y="375440"/>
                </a:lnTo>
                <a:lnTo>
                  <a:pt x="1342596" y="336682"/>
                </a:lnTo>
                <a:lnTo>
                  <a:pt x="1317172" y="299527"/>
                </a:lnTo>
                <a:lnTo>
                  <a:pt x="1289575" y="264070"/>
                </a:lnTo>
                <a:lnTo>
                  <a:pt x="1259902" y="230408"/>
                </a:lnTo>
                <a:lnTo>
                  <a:pt x="1228249" y="198637"/>
                </a:lnTo>
                <a:lnTo>
                  <a:pt x="1194711" y="168854"/>
                </a:lnTo>
                <a:lnTo>
                  <a:pt x="1159385" y="141156"/>
                </a:lnTo>
                <a:lnTo>
                  <a:pt x="1122367" y="115637"/>
                </a:lnTo>
                <a:lnTo>
                  <a:pt x="1083753" y="92396"/>
                </a:lnTo>
                <a:lnTo>
                  <a:pt x="1043639" y="71528"/>
                </a:lnTo>
                <a:lnTo>
                  <a:pt x="1002120" y="53129"/>
                </a:lnTo>
                <a:lnTo>
                  <a:pt x="959294" y="37297"/>
                </a:lnTo>
                <a:lnTo>
                  <a:pt x="915256" y="24127"/>
                </a:lnTo>
                <a:lnTo>
                  <a:pt x="870101" y="13716"/>
                </a:lnTo>
                <a:lnTo>
                  <a:pt x="823927" y="6160"/>
                </a:lnTo>
                <a:lnTo>
                  <a:pt x="776829" y="1556"/>
                </a:lnTo>
                <a:lnTo>
                  <a:pt x="728903" y="0"/>
                </a:lnTo>
                <a:close/>
              </a:path>
            </a:pathLst>
          </a:custGeom>
          <a:solidFill>
            <a:srgbClr val="FE8AB6"/>
          </a:solid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F7755195-44DE-4723-B3AC-4DB4685417E1}"/>
              </a:ext>
            </a:extLst>
          </p:cNvPr>
          <p:cNvSpPr/>
          <p:nvPr/>
        </p:nvSpPr>
        <p:spPr>
          <a:xfrm>
            <a:off x="4091896" y="3739296"/>
            <a:ext cx="178691" cy="17416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B3BD9676-DF7B-4073-88FB-80666ADEC95D}"/>
              </a:ext>
            </a:extLst>
          </p:cNvPr>
          <p:cNvSpPr/>
          <p:nvPr/>
        </p:nvSpPr>
        <p:spPr>
          <a:xfrm>
            <a:off x="3703198" y="3826490"/>
            <a:ext cx="399042" cy="597124"/>
          </a:xfrm>
          <a:custGeom>
            <a:avLst/>
            <a:gdLst/>
            <a:ahLst/>
            <a:cxnLst/>
            <a:rect l="l" t="t" r="r" b="b"/>
            <a:pathLst>
              <a:path w="440055" h="658495">
                <a:moveTo>
                  <a:pt x="405918" y="371879"/>
                </a:moveTo>
                <a:lnTo>
                  <a:pt x="191762" y="371879"/>
                </a:lnTo>
                <a:lnTo>
                  <a:pt x="335678" y="432077"/>
                </a:lnTo>
                <a:lnTo>
                  <a:pt x="250740" y="597634"/>
                </a:lnTo>
                <a:lnTo>
                  <a:pt x="246208" y="613383"/>
                </a:lnTo>
                <a:lnTo>
                  <a:pt x="247845" y="629175"/>
                </a:lnTo>
                <a:lnTo>
                  <a:pt x="255244" y="643176"/>
                </a:lnTo>
                <a:lnTo>
                  <a:pt x="268000" y="653552"/>
                </a:lnTo>
                <a:lnTo>
                  <a:pt x="274362" y="656854"/>
                </a:lnTo>
                <a:lnTo>
                  <a:pt x="281170" y="658404"/>
                </a:lnTo>
                <a:lnTo>
                  <a:pt x="287862" y="658404"/>
                </a:lnTo>
                <a:lnTo>
                  <a:pt x="325670" y="635658"/>
                </a:lnTo>
                <a:lnTo>
                  <a:pt x="431233" y="429854"/>
                </a:lnTo>
                <a:lnTo>
                  <a:pt x="435633" y="409395"/>
                </a:lnTo>
                <a:lnTo>
                  <a:pt x="433705" y="399001"/>
                </a:lnTo>
                <a:lnTo>
                  <a:pt x="409046" y="373187"/>
                </a:lnTo>
                <a:lnTo>
                  <a:pt x="405918" y="371879"/>
                </a:lnTo>
                <a:close/>
              </a:path>
              <a:path w="440055" h="658495">
                <a:moveTo>
                  <a:pt x="433709" y="83297"/>
                </a:moveTo>
                <a:lnTo>
                  <a:pt x="193095" y="83297"/>
                </a:lnTo>
                <a:lnTo>
                  <a:pt x="299153" y="92581"/>
                </a:lnTo>
                <a:lnTo>
                  <a:pt x="110024" y="276934"/>
                </a:lnTo>
                <a:lnTo>
                  <a:pt x="104563" y="282471"/>
                </a:lnTo>
                <a:lnTo>
                  <a:pt x="100461" y="289545"/>
                </a:lnTo>
                <a:lnTo>
                  <a:pt x="98823" y="298117"/>
                </a:lnTo>
                <a:lnTo>
                  <a:pt x="98770" y="312266"/>
                </a:lnTo>
                <a:lnTo>
                  <a:pt x="103573" y="325297"/>
                </a:lnTo>
                <a:lnTo>
                  <a:pt x="112500" y="336177"/>
                </a:lnTo>
                <a:lnTo>
                  <a:pt x="124820" y="343875"/>
                </a:lnTo>
                <a:lnTo>
                  <a:pt x="188028" y="370317"/>
                </a:lnTo>
                <a:lnTo>
                  <a:pt x="190428" y="373187"/>
                </a:lnTo>
                <a:lnTo>
                  <a:pt x="191762" y="371879"/>
                </a:lnTo>
                <a:lnTo>
                  <a:pt x="405918" y="371879"/>
                </a:lnTo>
                <a:lnTo>
                  <a:pt x="256062" y="309204"/>
                </a:lnTo>
                <a:lnTo>
                  <a:pt x="423537" y="145971"/>
                </a:lnTo>
                <a:lnTo>
                  <a:pt x="435902" y="127815"/>
                </a:lnTo>
                <a:lnTo>
                  <a:pt x="440020" y="107144"/>
                </a:lnTo>
                <a:lnTo>
                  <a:pt x="435902" y="86517"/>
                </a:lnTo>
                <a:lnTo>
                  <a:pt x="433709" y="83297"/>
                </a:lnTo>
                <a:close/>
              </a:path>
              <a:path w="440055" h="658495">
                <a:moveTo>
                  <a:pt x="179064" y="0"/>
                </a:moveTo>
                <a:lnTo>
                  <a:pt x="18559" y="95705"/>
                </a:lnTo>
                <a:lnTo>
                  <a:pt x="0" y="137442"/>
                </a:lnTo>
                <a:lnTo>
                  <a:pt x="6176" y="152639"/>
                </a:lnTo>
                <a:lnTo>
                  <a:pt x="13185" y="160682"/>
                </a:lnTo>
                <a:lnTo>
                  <a:pt x="21751" y="166553"/>
                </a:lnTo>
                <a:lnTo>
                  <a:pt x="31392" y="170150"/>
                </a:lnTo>
                <a:lnTo>
                  <a:pt x="41622" y="171371"/>
                </a:lnTo>
                <a:lnTo>
                  <a:pt x="49509" y="171371"/>
                </a:lnTo>
                <a:lnTo>
                  <a:pt x="57484" y="169212"/>
                </a:lnTo>
                <a:lnTo>
                  <a:pt x="193095" y="83297"/>
                </a:lnTo>
                <a:lnTo>
                  <a:pt x="433709" y="83297"/>
                </a:lnTo>
                <a:lnTo>
                  <a:pt x="423537" y="68362"/>
                </a:lnTo>
                <a:lnTo>
                  <a:pt x="383773" y="29601"/>
                </a:lnTo>
                <a:lnTo>
                  <a:pt x="382084" y="27607"/>
                </a:lnTo>
                <a:lnTo>
                  <a:pt x="380204" y="25791"/>
                </a:lnTo>
                <a:lnTo>
                  <a:pt x="378159" y="24140"/>
                </a:lnTo>
                <a:lnTo>
                  <a:pt x="374532" y="20597"/>
                </a:lnTo>
                <a:lnTo>
                  <a:pt x="373003" y="20597"/>
                </a:lnTo>
                <a:lnTo>
                  <a:pt x="367695" y="17473"/>
                </a:lnTo>
                <a:lnTo>
                  <a:pt x="361611" y="15403"/>
                </a:lnTo>
                <a:lnTo>
                  <a:pt x="186110" y="48"/>
                </a:lnTo>
                <a:lnTo>
                  <a:pt x="179064" y="0"/>
                </a:lnTo>
                <a:close/>
              </a:path>
              <a:path w="440055" h="658495">
                <a:moveTo>
                  <a:pt x="373778" y="19860"/>
                </a:moveTo>
                <a:lnTo>
                  <a:pt x="373003" y="20597"/>
                </a:lnTo>
                <a:lnTo>
                  <a:pt x="374532" y="20597"/>
                </a:lnTo>
                <a:lnTo>
                  <a:pt x="373778" y="19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2A8FBB2-F21B-45DC-801B-3BEF7966F71E}"/>
              </a:ext>
            </a:extLst>
          </p:cNvPr>
          <p:cNvSpPr/>
          <p:nvPr/>
        </p:nvSpPr>
        <p:spPr>
          <a:xfrm>
            <a:off x="4087263" y="3876151"/>
            <a:ext cx="272938" cy="199233"/>
          </a:xfrm>
          <a:custGeom>
            <a:avLst/>
            <a:gdLst/>
            <a:ahLst/>
            <a:cxnLst/>
            <a:rect l="l" t="t" r="r" b="b"/>
            <a:pathLst>
              <a:path w="300989" h="219710">
                <a:moveTo>
                  <a:pt x="44500" y="56972"/>
                </a:moveTo>
                <a:lnTo>
                  <a:pt x="29848" y="98972"/>
                </a:lnTo>
                <a:lnTo>
                  <a:pt x="0" y="130009"/>
                </a:lnTo>
                <a:lnTo>
                  <a:pt x="79616" y="207606"/>
                </a:lnTo>
                <a:lnTo>
                  <a:pt x="86237" y="212878"/>
                </a:lnTo>
                <a:lnTo>
                  <a:pt x="93579" y="216649"/>
                </a:lnTo>
                <a:lnTo>
                  <a:pt x="101408" y="218915"/>
                </a:lnTo>
                <a:lnTo>
                  <a:pt x="109486" y="219671"/>
                </a:lnTo>
                <a:lnTo>
                  <a:pt x="117271" y="218969"/>
                </a:lnTo>
                <a:lnTo>
                  <a:pt x="124842" y="216858"/>
                </a:lnTo>
                <a:lnTo>
                  <a:pt x="131987" y="213338"/>
                </a:lnTo>
                <a:lnTo>
                  <a:pt x="138493" y="208407"/>
                </a:lnTo>
                <a:lnTo>
                  <a:pt x="233192" y="121094"/>
                </a:lnTo>
                <a:lnTo>
                  <a:pt x="110299" y="121094"/>
                </a:lnTo>
                <a:lnTo>
                  <a:pt x="44500" y="56972"/>
                </a:lnTo>
                <a:close/>
              </a:path>
              <a:path w="300989" h="219710">
                <a:moveTo>
                  <a:pt x="259638" y="0"/>
                </a:moveTo>
                <a:lnTo>
                  <a:pt x="243670" y="2585"/>
                </a:lnTo>
                <a:lnTo>
                  <a:pt x="229450" y="11252"/>
                </a:lnTo>
                <a:lnTo>
                  <a:pt x="110299" y="121094"/>
                </a:lnTo>
                <a:lnTo>
                  <a:pt x="233192" y="121094"/>
                </a:lnTo>
                <a:lnTo>
                  <a:pt x="287477" y="71043"/>
                </a:lnTo>
                <a:lnTo>
                  <a:pt x="297138" y="57684"/>
                </a:lnTo>
                <a:lnTo>
                  <a:pt x="300672" y="42287"/>
                </a:lnTo>
                <a:lnTo>
                  <a:pt x="298024" y="26723"/>
                </a:lnTo>
                <a:lnTo>
                  <a:pt x="289140" y="12865"/>
                </a:lnTo>
                <a:lnTo>
                  <a:pt x="275435" y="3444"/>
                </a:lnTo>
                <a:lnTo>
                  <a:pt x="259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3CBF608-F06B-47F1-B54A-86896CABECAF}"/>
              </a:ext>
            </a:extLst>
          </p:cNvPr>
          <p:cNvSpPr/>
          <p:nvPr/>
        </p:nvSpPr>
        <p:spPr>
          <a:xfrm>
            <a:off x="3543751" y="4143692"/>
            <a:ext cx="308063" cy="317276"/>
          </a:xfrm>
          <a:custGeom>
            <a:avLst/>
            <a:gdLst/>
            <a:ahLst/>
            <a:cxnLst/>
            <a:rect l="l" t="t" r="r" b="b"/>
            <a:pathLst>
              <a:path w="339725" h="349885">
                <a:moveTo>
                  <a:pt x="262929" y="0"/>
                </a:moveTo>
                <a:lnTo>
                  <a:pt x="223127" y="138938"/>
                </a:lnTo>
                <a:lnTo>
                  <a:pt x="17781" y="274523"/>
                </a:lnTo>
                <a:lnTo>
                  <a:pt x="6036" y="286187"/>
                </a:lnTo>
                <a:lnTo>
                  <a:pt x="0" y="300828"/>
                </a:lnTo>
                <a:lnTo>
                  <a:pt x="38" y="316607"/>
                </a:lnTo>
                <a:lnTo>
                  <a:pt x="6516" y="331685"/>
                </a:lnTo>
                <a:lnTo>
                  <a:pt x="13519" y="339465"/>
                </a:lnTo>
                <a:lnTo>
                  <a:pt x="21991" y="345127"/>
                </a:lnTo>
                <a:lnTo>
                  <a:pt x="31473" y="348586"/>
                </a:lnTo>
                <a:lnTo>
                  <a:pt x="41505" y="349758"/>
                </a:lnTo>
                <a:lnTo>
                  <a:pt x="49658" y="349758"/>
                </a:lnTo>
                <a:lnTo>
                  <a:pt x="283313" y="198628"/>
                </a:lnTo>
                <a:lnTo>
                  <a:pt x="339142" y="40030"/>
                </a:lnTo>
                <a:lnTo>
                  <a:pt x="289548" y="19291"/>
                </a:lnTo>
                <a:lnTo>
                  <a:pt x="281932" y="15559"/>
                </a:lnTo>
                <a:lnTo>
                  <a:pt x="274934" y="11045"/>
                </a:lnTo>
                <a:lnTo>
                  <a:pt x="268589" y="5832"/>
                </a:lnTo>
                <a:lnTo>
                  <a:pt x="262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2CC058BF-A844-4209-8076-FC5CFDCCB24F}"/>
              </a:ext>
            </a:extLst>
          </p:cNvPr>
          <p:cNvSpPr/>
          <p:nvPr/>
        </p:nvSpPr>
        <p:spPr>
          <a:xfrm>
            <a:off x="7237058" y="3402012"/>
            <a:ext cx="1322080" cy="1327262"/>
          </a:xfrm>
          <a:custGeom>
            <a:avLst/>
            <a:gdLst/>
            <a:ahLst/>
            <a:cxnLst/>
            <a:rect l="l" t="t" r="r" b="b"/>
            <a:pathLst>
              <a:path w="1457959" h="1463675">
                <a:moveTo>
                  <a:pt x="728903" y="0"/>
                </a:moveTo>
                <a:lnTo>
                  <a:pt x="680977" y="1556"/>
                </a:lnTo>
                <a:lnTo>
                  <a:pt x="633879" y="6160"/>
                </a:lnTo>
                <a:lnTo>
                  <a:pt x="587705" y="13716"/>
                </a:lnTo>
                <a:lnTo>
                  <a:pt x="542551" y="24127"/>
                </a:lnTo>
                <a:lnTo>
                  <a:pt x="498512" y="37297"/>
                </a:lnTo>
                <a:lnTo>
                  <a:pt x="455686" y="53129"/>
                </a:lnTo>
                <a:lnTo>
                  <a:pt x="414168" y="71528"/>
                </a:lnTo>
                <a:lnTo>
                  <a:pt x="374053" y="92396"/>
                </a:lnTo>
                <a:lnTo>
                  <a:pt x="335439" y="115637"/>
                </a:lnTo>
                <a:lnTo>
                  <a:pt x="298421" y="141156"/>
                </a:lnTo>
                <a:lnTo>
                  <a:pt x="263095" y="168854"/>
                </a:lnTo>
                <a:lnTo>
                  <a:pt x="229558" y="198637"/>
                </a:lnTo>
                <a:lnTo>
                  <a:pt x="197905" y="230408"/>
                </a:lnTo>
                <a:lnTo>
                  <a:pt x="168232" y="264070"/>
                </a:lnTo>
                <a:lnTo>
                  <a:pt x="140635" y="299527"/>
                </a:lnTo>
                <a:lnTo>
                  <a:pt x="115211" y="336682"/>
                </a:lnTo>
                <a:lnTo>
                  <a:pt x="92055" y="375440"/>
                </a:lnTo>
                <a:lnTo>
                  <a:pt x="71264" y="415703"/>
                </a:lnTo>
                <a:lnTo>
                  <a:pt x="52933" y="457375"/>
                </a:lnTo>
                <a:lnTo>
                  <a:pt x="37159" y="500361"/>
                </a:lnTo>
                <a:lnTo>
                  <a:pt x="24038" y="544563"/>
                </a:lnTo>
                <a:lnTo>
                  <a:pt x="13665" y="589885"/>
                </a:lnTo>
                <a:lnTo>
                  <a:pt x="6137" y="636231"/>
                </a:lnTo>
                <a:lnTo>
                  <a:pt x="1550" y="683504"/>
                </a:lnTo>
                <a:lnTo>
                  <a:pt x="0" y="731608"/>
                </a:lnTo>
                <a:lnTo>
                  <a:pt x="1550" y="779711"/>
                </a:lnTo>
                <a:lnTo>
                  <a:pt x="6137" y="826983"/>
                </a:lnTo>
                <a:lnTo>
                  <a:pt x="13665" y="873328"/>
                </a:lnTo>
                <a:lnTo>
                  <a:pt x="24038" y="918649"/>
                </a:lnTo>
                <a:lnTo>
                  <a:pt x="37159" y="962850"/>
                </a:lnTo>
                <a:lnTo>
                  <a:pt x="52933" y="1005834"/>
                </a:lnTo>
                <a:lnTo>
                  <a:pt x="71264" y="1047506"/>
                </a:lnTo>
                <a:lnTo>
                  <a:pt x="92055" y="1087768"/>
                </a:lnTo>
                <a:lnTo>
                  <a:pt x="115211" y="1126525"/>
                </a:lnTo>
                <a:lnTo>
                  <a:pt x="140635" y="1163680"/>
                </a:lnTo>
                <a:lnTo>
                  <a:pt x="168232" y="1199136"/>
                </a:lnTo>
                <a:lnTo>
                  <a:pt x="197905" y="1232798"/>
                </a:lnTo>
                <a:lnTo>
                  <a:pt x="229558" y="1264568"/>
                </a:lnTo>
                <a:lnTo>
                  <a:pt x="263095" y="1294351"/>
                </a:lnTo>
                <a:lnTo>
                  <a:pt x="298421" y="1322049"/>
                </a:lnTo>
                <a:lnTo>
                  <a:pt x="335439" y="1347567"/>
                </a:lnTo>
                <a:lnTo>
                  <a:pt x="374053" y="1370809"/>
                </a:lnTo>
                <a:lnTo>
                  <a:pt x="414168" y="1391677"/>
                </a:lnTo>
                <a:lnTo>
                  <a:pt x="455686" y="1410075"/>
                </a:lnTo>
                <a:lnTo>
                  <a:pt x="498512" y="1425907"/>
                </a:lnTo>
                <a:lnTo>
                  <a:pt x="542551" y="1439077"/>
                </a:lnTo>
                <a:lnTo>
                  <a:pt x="587705" y="1449488"/>
                </a:lnTo>
                <a:lnTo>
                  <a:pt x="633879" y="1457044"/>
                </a:lnTo>
                <a:lnTo>
                  <a:pt x="680977" y="1461648"/>
                </a:lnTo>
                <a:lnTo>
                  <a:pt x="728903" y="1463205"/>
                </a:lnTo>
                <a:lnTo>
                  <a:pt x="776829" y="1461648"/>
                </a:lnTo>
                <a:lnTo>
                  <a:pt x="823927" y="1457044"/>
                </a:lnTo>
                <a:lnTo>
                  <a:pt x="870101" y="1449488"/>
                </a:lnTo>
                <a:lnTo>
                  <a:pt x="915255" y="1439077"/>
                </a:lnTo>
                <a:lnTo>
                  <a:pt x="959293" y="1425907"/>
                </a:lnTo>
                <a:lnTo>
                  <a:pt x="1002119" y="1410075"/>
                </a:lnTo>
                <a:lnTo>
                  <a:pt x="1043636" y="1391677"/>
                </a:lnTo>
                <a:lnTo>
                  <a:pt x="1083750" y="1370809"/>
                </a:lnTo>
                <a:lnTo>
                  <a:pt x="1122364" y="1347567"/>
                </a:lnTo>
                <a:lnTo>
                  <a:pt x="1159381" y="1322049"/>
                </a:lnTo>
                <a:lnTo>
                  <a:pt x="1194706" y="1294351"/>
                </a:lnTo>
                <a:lnTo>
                  <a:pt x="1228243" y="1264568"/>
                </a:lnTo>
                <a:lnTo>
                  <a:pt x="1259895" y="1232798"/>
                </a:lnTo>
                <a:lnTo>
                  <a:pt x="1289567" y="1199136"/>
                </a:lnTo>
                <a:lnTo>
                  <a:pt x="1317163" y="1163680"/>
                </a:lnTo>
                <a:lnTo>
                  <a:pt x="1342587" y="1126525"/>
                </a:lnTo>
                <a:lnTo>
                  <a:pt x="1365742" y="1087768"/>
                </a:lnTo>
                <a:lnTo>
                  <a:pt x="1386532" y="1047506"/>
                </a:lnTo>
                <a:lnTo>
                  <a:pt x="1404862" y="1005834"/>
                </a:lnTo>
                <a:lnTo>
                  <a:pt x="1420636" y="962850"/>
                </a:lnTo>
                <a:lnTo>
                  <a:pt x="1433757" y="918649"/>
                </a:lnTo>
                <a:lnTo>
                  <a:pt x="1444129" y="873328"/>
                </a:lnTo>
                <a:lnTo>
                  <a:pt x="1451657" y="826983"/>
                </a:lnTo>
                <a:lnTo>
                  <a:pt x="1456244" y="779711"/>
                </a:lnTo>
                <a:lnTo>
                  <a:pt x="1457794" y="731608"/>
                </a:lnTo>
                <a:lnTo>
                  <a:pt x="1456244" y="683504"/>
                </a:lnTo>
                <a:lnTo>
                  <a:pt x="1451657" y="636231"/>
                </a:lnTo>
                <a:lnTo>
                  <a:pt x="1444129" y="589885"/>
                </a:lnTo>
                <a:lnTo>
                  <a:pt x="1433757" y="544563"/>
                </a:lnTo>
                <a:lnTo>
                  <a:pt x="1420636" y="500361"/>
                </a:lnTo>
                <a:lnTo>
                  <a:pt x="1404862" y="457375"/>
                </a:lnTo>
                <a:lnTo>
                  <a:pt x="1386532" y="415703"/>
                </a:lnTo>
                <a:lnTo>
                  <a:pt x="1365742" y="375440"/>
                </a:lnTo>
                <a:lnTo>
                  <a:pt x="1342587" y="336682"/>
                </a:lnTo>
                <a:lnTo>
                  <a:pt x="1317163" y="299527"/>
                </a:lnTo>
                <a:lnTo>
                  <a:pt x="1289567" y="264070"/>
                </a:lnTo>
                <a:lnTo>
                  <a:pt x="1259895" y="230408"/>
                </a:lnTo>
                <a:lnTo>
                  <a:pt x="1228243" y="198637"/>
                </a:lnTo>
                <a:lnTo>
                  <a:pt x="1194706" y="168854"/>
                </a:lnTo>
                <a:lnTo>
                  <a:pt x="1159381" y="141156"/>
                </a:lnTo>
                <a:lnTo>
                  <a:pt x="1122364" y="115637"/>
                </a:lnTo>
                <a:lnTo>
                  <a:pt x="1083750" y="92396"/>
                </a:lnTo>
                <a:lnTo>
                  <a:pt x="1043636" y="71528"/>
                </a:lnTo>
                <a:lnTo>
                  <a:pt x="1002119" y="53129"/>
                </a:lnTo>
                <a:lnTo>
                  <a:pt x="959293" y="37297"/>
                </a:lnTo>
                <a:lnTo>
                  <a:pt x="915255" y="24127"/>
                </a:lnTo>
                <a:lnTo>
                  <a:pt x="870101" y="13716"/>
                </a:lnTo>
                <a:lnTo>
                  <a:pt x="823927" y="6160"/>
                </a:lnTo>
                <a:lnTo>
                  <a:pt x="776829" y="1556"/>
                </a:lnTo>
                <a:lnTo>
                  <a:pt x="728903" y="0"/>
                </a:lnTo>
                <a:close/>
              </a:path>
            </a:pathLst>
          </a:custGeom>
          <a:solidFill>
            <a:srgbClr val="5B6877"/>
          </a:solid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E1E330D5-D2D5-49C9-B9E0-8B9B67AD626C}"/>
              </a:ext>
            </a:extLst>
          </p:cNvPr>
          <p:cNvSpPr/>
          <p:nvPr/>
        </p:nvSpPr>
        <p:spPr>
          <a:xfrm>
            <a:off x="7426432" y="3716073"/>
            <a:ext cx="657009" cy="450290"/>
          </a:xfrm>
          <a:custGeom>
            <a:avLst/>
            <a:gdLst/>
            <a:ahLst/>
            <a:cxnLst/>
            <a:rect l="l" t="t" r="r" b="b"/>
            <a:pathLst>
              <a:path w="724534" h="496570">
                <a:moveTo>
                  <a:pt x="650877" y="458063"/>
                </a:moveTo>
                <a:lnTo>
                  <a:pt x="227075" y="458063"/>
                </a:lnTo>
                <a:lnTo>
                  <a:pt x="256744" y="474734"/>
                </a:lnTo>
                <a:lnTo>
                  <a:pt x="287110" y="486571"/>
                </a:lnTo>
                <a:lnTo>
                  <a:pt x="318335" y="493632"/>
                </a:lnTo>
                <a:lnTo>
                  <a:pt x="350583" y="495973"/>
                </a:lnTo>
                <a:lnTo>
                  <a:pt x="379395" y="494647"/>
                </a:lnTo>
                <a:lnTo>
                  <a:pt x="404874" y="490369"/>
                </a:lnTo>
                <a:lnTo>
                  <a:pt x="428655" y="482685"/>
                </a:lnTo>
                <a:lnTo>
                  <a:pt x="452373" y="471144"/>
                </a:lnTo>
                <a:lnTo>
                  <a:pt x="633887" y="471144"/>
                </a:lnTo>
                <a:lnTo>
                  <a:pt x="634577" y="470848"/>
                </a:lnTo>
                <a:lnTo>
                  <a:pt x="650877" y="458063"/>
                </a:lnTo>
                <a:close/>
              </a:path>
              <a:path w="724534" h="496570">
                <a:moveTo>
                  <a:pt x="633887" y="471144"/>
                </a:moveTo>
                <a:lnTo>
                  <a:pt x="452373" y="471144"/>
                </a:lnTo>
                <a:lnTo>
                  <a:pt x="473655" y="481882"/>
                </a:lnTo>
                <a:lnTo>
                  <a:pt x="496046" y="489654"/>
                </a:lnTo>
                <a:lnTo>
                  <a:pt x="519318" y="494379"/>
                </a:lnTo>
                <a:lnTo>
                  <a:pt x="543242" y="495973"/>
                </a:lnTo>
                <a:lnTo>
                  <a:pt x="591331" y="489397"/>
                </a:lnTo>
                <a:lnTo>
                  <a:pt x="633887" y="471144"/>
                </a:lnTo>
                <a:close/>
              </a:path>
              <a:path w="724534" h="496570">
                <a:moveTo>
                  <a:pt x="350583" y="0"/>
                </a:moveTo>
                <a:lnTo>
                  <a:pt x="298963" y="5232"/>
                </a:lnTo>
                <a:lnTo>
                  <a:pt x="251286" y="20269"/>
                </a:lnTo>
                <a:lnTo>
                  <a:pt x="208616" y="44121"/>
                </a:lnTo>
                <a:lnTo>
                  <a:pt x="172018" y="75795"/>
                </a:lnTo>
                <a:lnTo>
                  <a:pt x="142555" y="114301"/>
                </a:lnTo>
                <a:lnTo>
                  <a:pt x="121293" y="158649"/>
                </a:lnTo>
                <a:lnTo>
                  <a:pt x="109296" y="207848"/>
                </a:lnTo>
                <a:lnTo>
                  <a:pt x="65863" y="226010"/>
                </a:lnTo>
                <a:lnTo>
                  <a:pt x="31221" y="257135"/>
                </a:lnTo>
                <a:lnTo>
                  <a:pt x="8292" y="298268"/>
                </a:lnTo>
                <a:lnTo>
                  <a:pt x="0" y="346455"/>
                </a:lnTo>
                <a:lnTo>
                  <a:pt x="7151" y="391322"/>
                </a:lnTo>
                <a:lnTo>
                  <a:pt x="27058" y="430321"/>
                </a:lnTo>
                <a:lnTo>
                  <a:pt x="57395" y="461096"/>
                </a:lnTo>
                <a:lnTo>
                  <a:pt x="95840" y="481288"/>
                </a:lnTo>
                <a:lnTo>
                  <a:pt x="140068" y="488543"/>
                </a:lnTo>
                <a:lnTo>
                  <a:pt x="163944" y="486561"/>
                </a:lnTo>
                <a:lnTo>
                  <a:pt x="186634" y="480718"/>
                </a:lnTo>
                <a:lnTo>
                  <a:pt x="207827" y="471144"/>
                </a:lnTo>
                <a:lnTo>
                  <a:pt x="227075" y="458063"/>
                </a:lnTo>
                <a:lnTo>
                  <a:pt x="650877" y="458063"/>
                </a:lnTo>
                <a:lnTo>
                  <a:pt x="665644" y="446481"/>
                </a:lnTo>
                <a:lnTo>
                  <a:pt x="350583" y="446481"/>
                </a:lnTo>
                <a:lnTo>
                  <a:pt x="321653" y="444094"/>
                </a:lnTo>
                <a:lnTo>
                  <a:pt x="302442" y="439064"/>
                </a:lnTo>
                <a:lnTo>
                  <a:pt x="140068" y="439064"/>
                </a:lnTo>
                <a:lnTo>
                  <a:pt x="104564" y="431773"/>
                </a:lnTo>
                <a:lnTo>
                  <a:pt x="75539" y="411905"/>
                </a:lnTo>
                <a:lnTo>
                  <a:pt x="55954" y="382464"/>
                </a:lnTo>
                <a:lnTo>
                  <a:pt x="48767" y="346455"/>
                </a:lnTo>
                <a:lnTo>
                  <a:pt x="55954" y="310440"/>
                </a:lnTo>
                <a:lnTo>
                  <a:pt x="75539" y="280995"/>
                </a:lnTo>
                <a:lnTo>
                  <a:pt x="104564" y="261125"/>
                </a:lnTo>
                <a:lnTo>
                  <a:pt x="140068" y="253834"/>
                </a:lnTo>
                <a:lnTo>
                  <a:pt x="225976" y="253834"/>
                </a:lnTo>
                <a:lnTo>
                  <a:pt x="226681" y="252009"/>
                </a:lnTo>
                <a:lnTo>
                  <a:pt x="202551" y="219256"/>
                </a:lnTo>
                <a:lnTo>
                  <a:pt x="159042" y="205689"/>
                </a:lnTo>
                <a:lnTo>
                  <a:pt x="172373" y="162689"/>
                </a:lnTo>
                <a:lnTo>
                  <a:pt x="194776" y="124962"/>
                </a:lnTo>
                <a:lnTo>
                  <a:pt x="225023" y="93641"/>
                </a:lnTo>
                <a:lnTo>
                  <a:pt x="261890" y="69864"/>
                </a:lnTo>
                <a:lnTo>
                  <a:pt x="304152" y="54764"/>
                </a:lnTo>
                <a:lnTo>
                  <a:pt x="350583" y="49479"/>
                </a:lnTo>
                <a:lnTo>
                  <a:pt x="496534" y="49479"/>
                </a:lnTo>
                <a:lnTo>
                  <a:pt x="452647" y="22894"/>
                </a:lnTo>
                <a:lnTo>
                  <a:pt x="403199" y="5899"/>
                </a:lnTo>
                <a:lnTo>
                  <a:pt x="350583" y="0"/>
                </a:lnTo>
                <a:close/>
              </a:path>
              <a:path w="724534" h="496570">
                <a:moveTo>
                  <a:pt x="455472" y="417791"/>
                </a:moveTo>
                <a:lnTo>
                  <a:pt x="438419" y="422147"/>
                </a:lnTo>
                <a:lnTo>
                  <a:pt x="417357" y="433809"/>
                </a:lnTo>
                <a:lnTo>
                  <a:pt x="397327" y="441304"/>
                </a:lnTo>
                <a:lnTo>
                  <a:pt x="375889" y="445300"/>
                </a:lnTo>
                <a:lnTo>
                  <a:pt x="350583" y="446481"/>
                </a:lnTo>
                <a:lnTo>
                  <a:pt x="543242" y="446481"/>
                </a:lnTo>
                <a:lnTo>
                  <a:pt x="522943" y="444920"/>
                </a:lnTo>
                <a:lnTo>
                  <a:pt x="503332" y="440291"/>
                </a:lnTo>
                <a:lnTo>
                  <a:pt x="484674" y="432674"/>
                </a:lnTo>
                <a:lnTo>
                  <a:pt x="467208" y="422135"/>
                </a:lnTo>
                <a:lnTo>
                  <a:pt x="461532" y="419141"/>
                </a:lnTo>
                <a:lnTo>
                  <a:pt x="455472" y="417791"/>
                </a:lnTo>
                <a:close/>
              </a:path>
              <a:path w="724534" h="496570">
                <a:moveTo>
                  <a:pt x="664905" y="177965"/>
                </a:moveTo>
                <a:lnTo>
                  <a:pt x="543242" y="177965"/>
                </a:lnTo>
                <a:lnTo>
                  <a:pt x="585026" y="184820"/>
                </a:lnTo>
                <a:lnTo>
                  <a:pt x="621344" y="203902"/>
                </a:lnTo>
                <a:lnTo>
                  <a:pt x="650003" y="232982"/>
                </a:lnTo>
                <a:lnTo>
                  <a:pt x="668807" y="269834"/>
                </a:lnTo>
                <a:lnTo>
                  <a:pt x="675563" y="312229"/>
                </a:lnTo>
                <a:lnTo>
                  <a:pt x="668807" y="354618"/>
                </a:lnTo>
                <a:lnTo>
                  <a:pt x="650003" y="391466"/>
                </a:lnTo>
                <a:lnTo>
                  <a:pt x="621344" y="420544"/>
                </a:lnTo>
                <a:lnTo>
                  <a:pt x="585026" y="439625"/>
                </a:lnTo>
                <a:lnTo>
                  <a:pt x="543242" y="446481"/>
                </a:lnTo>
                <a:lnTo>
                  <a:pt x="665644" y="446481"/>
                </a:lnTo>
                <a:lnTo>
                  <a:pt x="671241" y="442091"/>
                </a:lnTo>
                <a:lnTo>
                  <a:pt x="699583" y="404892"/>
                </a:lnTo>
                <a:lnTo>
                  <a:pt x="717864" y="361016"/>
                </a:lnTo>
                <a:lnTo>
                  <a:pt x="724344" y="312229"/>
                </a:lnTo>
                <a:lnTo>
                  <a:pt x="718786" y="266980"/>
                </a:lnTo>
                <a:lnTo>
                  <a:pt x="703030" y="225822"/>
                </a:lnTo>
                <a:lnTo>
                  <a:pt x="678451" y="190147"/>
                </a:lnTo>
                <a:lnTo>
                  <a:pt x="664905" y="177965"/>
                </a:lnTo>
                <a:close/>
              </a:path>
              <a:path w="724534" h="496570">
                <a:moveTo>
                  <a:pt x="218160" y="402056"/>
                </a:moveTo>
                <a:lnTo>
                  <a:pt x="211391" y="404634"/>
                </a:lnTo>
                <a:lnTo>
                  <a:pt x="206463" y="410070"/>
                </a:lnTo>
                <a:lnTo>
                  <a:pt x="192539" y="422605"/>
                </a:lnTo>
                <a:lnTo>
                  <a:pt x="176676" y="431682"/>
                </a:lnTo>
                <a:lnTo>
                  <a:pt x="159107" y="437202"/>
                </a:lnTo>
                <a:lnTo>
                  <a:pt x="140068" y="439064"/>
                </a:lnTo>
                <a:lnTo>
                  <a:pt x="302442" y="439064"/>
                </a:lnTo>
                <a:lnTo>
                  <a:pt x="293876" y="436821"/>
                </a:lnTo>
                <a:lnTo>
                  <a:pt x="266764" y="424487"/>
                </a:lnTo>
                <a:lnTo>
                  <a:pt x="239826" y="406920"/>
                </a:lnTo>
                <a:lnTo>
                  <a:pt x="235330" y="403555"/>
                </a:lnTo>
                <a:lnTo>
                  <a:pt x="230489" y="402183"/>
                </a:lnTo>
                <a:lnTo>
                  <a:pt x="224916" y="402183"/>
                </a:lnTo>
                <a:lnTo>
                  <a:pt x="218160" y="402056"/>
                </a:lnTo>
                <a:close/>
              </a:path>
              <a:path w="724534" h="496570">
                <a:moveTo>
                  <a:pt x="230085" y="402069"/>
                </a:moveTo>
                <a:lnTo>
                  <a:pt x="224916" y="402183"/>
                </a:lnTo>
                <a:lnTo>
                  <a:pt x="230489" y="402183"/>
                </a:lnTo>
                <a:lnTo>
                  <a:pt x="230085" y="402069"/>
                </a:lnTo>
                <a:close/>
              </a:path>
              <a:path w="724534" h="496570">
                <a:moveTo>
                  <a:pt x="225976" y="253834"/>
                </a:moveTo>
                <a:lnTo>
                  <a:pt x="140068" y="253834"/>
                </a:lnTo>
                <a:lnTo>
                  <a:pt x="153136" y="254779"/>
                </a:lnTo>
                <a:lnTo>
                  <a:pt x="165838" y="257578"/>
                </a:lnTo>
                <a:lnTo>
                  <a:pt x="177999" y="262182"/>
                </a:lnTo>
                <a:lnTo>
                  <a:pt x="189445" y="268541"/>
                </a:lnTo>
                <a:lnTo>
                  <a:pt x="198459" y="272130"/>
                </a:lnTo>
                <a:lnTo>
                  <a:pt x="207803" y="271932"/>
                </a:lnTo>
                <a:lnTo>
                  <a:pt x="216395" y="268191"/>
                </a:lnTo>
                <a:lnTo>
                  <a:pt x="223161" y="261125"/>
                </a:lnTo>
                <a:lnTo>
                  <a:pt x="225976" y="253834"/>
                </a:lnTo>
                <a:close/>
              </a:path>
              <a:path w="724534" h="496570">
                <a:moveTo>
                  <a:pt x="496534" y="49479"/>
                </a:moveTo>
                <a:lnTo>
                  <a:pt x="350583" y="49479"/>
                </a:lnTo>
                <a:lnTo>
                  <a:pt x="396829" y="55197"/>
                </a:lnTo>
                <a:lnTo>
                  <a:pt x="439824" y="71593"/>
                </a:lnTo>
                <a:lnTo>
                  <a:pt x="477826" y="97528"/>
                </a:lnTo>
                <a:lnTo>
                  <a:pt x="509092" y="131864"/>
                </a:lnTo>
                <a:lnTo>
                  <a:pt x="476693" y="141465"/>
                </a:lnTo>
                <a:lnTo>
                  <a:pt x="446678" y="156900"/>
                </a:lnTo>
                <a:lnTo>
                  <a:pt x="419891" y="177743"/>
                </a:lnTo>
                <a:lnTo>
                  <a:pt x="397179" y="203568"/>
                </a:lnTo>
                <a:lnTo>
                  <a:pt x="393103" y="212473"/>
                </a:lnTo>
                <a:lnTo>
                  <a:pt x="392728" y="221949"/>
                </a:lnTo>
                <a:lnTo>
                  <a:pt x="395886" y="230880"/>
                </a:lnTo>
                <a:lnTo>
                  <a:pt x="402412" y="238150"/>
                </a:lnTo>
                <a:lnTo>
                  <a:pt x="411195" y="242282"/>
                </a:lnTo>
                <a:lnTo>
                  <a:pt x="420531" y="242658"/>
                </a:lnTo>
                <a:lnTo>
                  <a:pt x="429329" y="239454"/>
                </a:lnTo>
                <a:lnTo>
                  <a:pt x="436498" y="232841"/>
                </a:lnTo>
                <a:lnTo>
                  <a:pt x="457765" y="209769"/>
                </a:lnTo>
                <a:lnTo>
                  <a:pt x="483455" y="192516"/>
                </a:lnTo>
                <a:lnTo>
                  <a:pt x="512353" y="181706"/>
                </a:lnTo>
                <a:lnTo>
                  <a:pt x="543242" y="177965"/>
                </a:lnTo>
                <a:lnTo>
                  <a:pt x="664905" y="177965"/>
                </a:lnTo>
                <a:lnTo>
                  <a:pt x="646424" y="161345"/>
                </a:lnTo>
                <a:lnTo>
                  <a:pt x="608326" y="140805"/>
                </a:lnTo>
                <a:lnTo>
                  <a:pt x="565530" y="129920"/>
                </a:lnTo>
                <a:lnTo>
                  <a:pt x="535457" y="85958"/>
                </a:lnTo>
                <a:lnTo>
                  <a:pt x="497281" y="49931"/>
                </a:lnTo>
                <a:lnTo>
                  <a:pt x="496534" y="49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3BCDC999-4A3D-4FDD-B078-CF4029ADC05D}"/>
              </a:ext>
            </a:extLst>
          </p:cNvPr>
          <p:cNvSpPr/>
          <p:nvPr/>
        </p:nvSpPr>
        <p:spPr>
          <a:xfrm>
            <a:off x="7959465" y="3699151"/>
            <a:ext cx="435318" cy="605185"/>
          </a:xfrm>
          <a:custGeom>
            <a:avLst/>
            <a:gdLst/>
            <a:ahLst/>
            <a:cxnLst/>
            <a:rect l="l" t="t" r="r" b="b"/>
            <a:pathLst>
              <a:path w="480059" h="667385">
                <a:moveTo>
                  <a:pt x="154820" y="43525"/>
                </a:moveTo>
                <a:lnTo>
                  <a:pt x="138387" y="43563"/>
                </a:lnTo>
                <a:lnTo>
                  <a:pt x="131807" y="50281"/>
                </a:lnTo>
                <a:lnTo>
                  <a:pt x="131833" y="102326"/>
                </a:lnTo>
                <a:lnTo>
                  <a:pt x="139303" y="101838"/>
                </a:lnTo>
                <a:lnTo>
                  <a:pt x="146754" y="101607"/>
                </a:lnTo>
                <a:lnTo>
                  <a:pt x="161589" y="101607"/>
                </a:lnTo>
                <a:lnTo>
                  <a:pt x="161513" y="50281"/>
                </a:lnTo>
                <a:lnTo>
                  <a:pt x="154820" y="43525"/>
                </a:lnTo>
                <a:close/>
              </a:path>
              <a:path w="480059" h="667385">
                <a:moveTo>
                  <a:pt x="161589" y="101607"/>
                </a:moveTo>
                <a:lnTo>
                  <a:pt x="146754" y="101607"/>
                </a:lnTo>
                <a:lnTo>
                  <a:pt x="154184" y="101620"/>
                </a:lnTo>
                <a:lnTo>
                  <a:pt x="161590" y="101869"/>
                </a:lnTo>
                <a:lnTo>
                  <a:pt x="161589" y="101607"/>
                </a:lnTo>
                <a:close/>
              </a:path>
              <a:path w="480059" h="667385">
                <a:moveTo>
                  <a:pt x="260611" y="538088"/>
                </a:moveTo>
                <a:lnTo>
                  <a:pt x="225623" y="553849"/>
                </a:lnTo>
                <a:lnTo>
                  <a:pt x="220035" y="555652"/>
                </a:lnTo>
                <a:lnTo>
                  <a:pt x="258833" y="652845"/>
                </a:lnTo>
                <a:lnTo>
                  <a:pt x="263671" y="660273"/>
                </a:lnTo>
                <a:lnTo>
                  <a:pt x="270690" y="665072"/>
                </a:lnTo>
                <a:lnTo>
                  <a:pt x="278970" y="666847"/>
                </a:lnTo>
                <a:lnTo>
                  <a:pt x="287586" y="665202"/>
                </a:lnTo>
                <a:lnTo>
                  <a:pt x="294901" y="660309"/>
                </a:lnTo>
                <a:lnTo>
                  <a:pt x="299629" y="653188"/>
                </a:lnTo>
                <a:lnTo>
                  <a:pt x="301381" y="644782"/>
                </a:lnTo>
                <a:lnTo>
                  <a:pt x="299766" y="636031"/>
                </a:lnTo>
                <a:lnTo>
                  <a:pt x="260789" y="538393"/>
                </a:lnTo>
                <a:lnTo>
                  <a:pt x="260688" y="538253"/>
                </a:lnTo>
                <a:lnTo>
                  <a:pt x="260611" y="538088"/>
                </a:lnTo>
                <a:close/>
              </a:path>
              <a:path w="480059" h="667385">
                <a:moveTo>
                  <a:pt x="325496" y="484443"/>
                </a:moveTo>
                <a:lnTo>
                  <a:pt x="320625" y="490111"/>
                </a:lnTo>
                <a:lnTo>
                  <a:pt x="315571" y="495635"/>
                </a:lnTo>
                <a:lnTo>
                  <a:pt x="310326" y="501003"/>
                </a:lnTo>
                <a:lnTo>
                  <a:pt x="304884" y="506198"/>
                </a:lnTo>
                <a:lnTo>
                  <a:pt x="339390" y="541098"/>
                </a:lnTo>
                <a:lnTo>
                  <a:pt x="345765" y="542203"/>
                </a:lnTo>
                <a:lnTo>
                  <a:pt x="352940" y="539257"/>
                </a:lnTo>
                <a:lnTo>
                  <a:pt x="354604" y="538139"/>
                </a:lnTo>
                <a:lnTo>
                  <a:pt x="361869" y="530748"/>
                </a:lnTo>
                <a:lnTo>
                  <a:pt x="361856" y="521197"/>
                </a:lnTo>
                <a:lnTo>
                  <a:pt x="325496" y="484443"/>
                </a:lnTo>
                <a:close/>
              </a:path>
              <a:path w="480059" h="667385">
                <a:moveTo>
                  <a:pt x="151538" y="213012"/>
                </a:moveTo>
                <a:lnTo>
                  <a:pt x="101353" y="221122"/>
                </a:lnTo>
                <a:lnTo>
                  <a:pt x="79979" y="232818"/>
                </a:lnTo>
                <a:lnTo>
                  <a:pt x="120427" y="255548"/>
                </a:lnTo>
                <a:lnTo>
                  <a:pt x="155514" y="285415"/>
                </a:lnTo>
                <a:lnTo>
                  <a:pt x="184353" y="321402"/>
                </a:lnTo>
                <a:lnTo>
                  <a:pt x="206053" y="362492"/>
                </a:lnTo>
                <a:lnTo>
                  <a:pt x="219725" y="407666"/>
                </a:lnTo>
                <a:lnTo>
                  <a:pt x="224480" y="455906"/>
                </a:lnTo>
                <a:lnTo>
                  <a:pt x="224184" y="467892"/>
                </a:lnTo>
                <a:lnTo>
                  <a:pt x="223294" y="479884"/>
                </a:lnTo>
                <a:lnTo>
                  <a:pt x="221892" y="491391"/>
                </a:lnTo>
                <a:lnTo>
                  <a:pt x="219946" y="502884"/>
                </a:lnTo>
                <a:lnTo>
                  <a:pt x="261417" y="478389"/>
                </a:lnTo>
                <a:lnTo>
                  <a:pt x="294061" y="444897"/>
                </a:lnTo>
                <a:lnTo>
                  <a:pt x="316947" y="404633"/>
                </a:lnTo>
                <a:lnTo>
                  <a:pt x="329143" y="359825"/>
                </a:lnTo>
                <a:lnTo>
                  <a:pt x="329716" y="312700"/>
                </a:lnTo>
                <a:lnTo>
                  <a:pt x="317736" y="265483"/>
                </a:lnTo>
                <a:lnTo>
                  <a:pt x="293784" y="222881"/>
                </a:lnTo>
                <a:lnTo>
                  <a:pt x="286775" y="215752"/>
                </a:lnTo>
                <a:lnTo>
                  <a:pt x="175279" y="215752"/>
                </a:lnTo>
                <a:lnTo>
                  <a:pt x="168498" y="215572"/>
                </a:lnTo>
                <a:lnTo>
                  <a:pt x="151538" y="213012"/>
                </a:lnTo>
                <a:close/>
              </a:path>
              <a:path w="480059" h="667385">
                <a:moveTo>
                  <a:pt x="370555" y="399480"/>
                </a:moveTo>
                <a:lnTo>
                  <a:pt x="367184" y="410158"/>
                </a:lnTo>
                <a:lnTo>
                  <a:pt x="363321" y="420651"/>
                </a:lnTo>
                <a:lnTo>
                  <a:pt x="358970" y="430945"/>
                </a:lnTo>
                <a:lnTo>
                  <a:pt x="354134" y="441022"/>
                </a:lnTo>
                <a:lnTo>
                  <a:pt x="454921" y="484329"/>
                </a:lnTo>
                <a:lnTo>
                  <a:pt x="480002" y="461303"/>
                </a:lnTo>
                <a:lnTo>
                  <a:pt x="478380" y="452879"/>
                </a:lnTo>
                <a:lnTo>
                  <a:pt x="473760" y="445686"/>
                </a:lnTo>
                <a:lnTo>
                  <a:pt x="466517" y="440666"/>
                </a:lnTo>
                <a:lnTo>
                  <a:pt x="370911" y="399569"/>
                </a:lnTo>
                <a:lnTo>
                  <a:pt x="370733" y="399557"/>
                </a:lnTo>
                <a:lnTo>
                  <a:pt x="370555" y="399480"/>
                </a:lnTo>
                <a:close/>
              </a:path>
              <a:path w="480059" h="667385">
                <a:moveTo>
                  <a:pt x="430385" y="314911"/>
                </a:moveTo>
                <a:lnTo>
                  <a:pt x="379128" y="314987"/>
                </a:lnTo>
                <a:lnTo>
                  <a:pt x="379619" y="322562"/>
                </a:lnTo>
                <a:lnTo>
                  <a:pt x="379847" y="330119"/>
                </a:lnTo>
                <a:lnTo>
                  <a:pt x="379830" y="337658"/>
                </a:lnTo>
                <a:lnTo>
                  <a:pt x="379585" y="345175"/>
                </a:lnTo>
                <a:lnTo>
                  <a:pt x="424187" y="345099"/>
                </a:lnTo>
                <a:lnTo>
                  <a:pt x="426054" y="344718"/>
                </a:lnTo>
                <a:lnTo>
                  <a:pt x="433243" y="341759"/>
                </a:lnTo>
                <a:lnTo>
                  <a:pt x="437091" y="336336"/>
                </a:lnTo>
                <a:lnTo>
                  <a:pt x="437053" y="321655"/>
                </a:lnTo>
                <a:lnTo>
                  <a:pt x="430385" y="314911"/>
                </a:lnTo>
                <a:close/>
              </a:path>
              <a:path w="480059" h="667385">
                <a:moveTo>
                  <a:pt x="456895" y="181221"/>
                </a:moveTo>
                <a:lnTo>
                  <a:pt x="448292" y="182856"/>
                </a:lnTo>
                <a:lnTo>
                  <a:pt x="352204" y="222353"/>
                </a:lnTo>
                <a:lnTo>
                  <a:pt x="352039" y="222404"/>
                </a:lnTo>
                <a:lnTo>
                  <a:pt x="351747" y="222595"/>
                </a:lnTo>
                <a:lnTo>
                  <a:pt x="354805" y="228481"/>
                </a:lnTo>
                <a:lnTo>
                  <a:pt x="357722" y="234484"/>
                </a:lnTo>
                <a:lnTo>
                  <a:pt x="369044" y="263755"/>
                </a:lnTo>
                <a:lnTo>
                  <a:pt x="464840" y="224385"/>
                </a:lnTo>
                <a:lnTo>
                  <a:pt x="472155" y="219485"/>
                </a:lnTo>
                <a:lnTo>
                  <a:pt x="476883" y="212363"/>
                </a:lnTo>
                <a:lnTo>
                  <a:pt x="478635" y="203963"/>
                </a:lnTo>
                <a:lnTo>
                  <a:pt x="477019" y="195226"/>
                </a:lnTo>
                <a:lnTo>
                  <a:pt x="472188" y="187804"/>
                </a:lnTo>
                <a:lnTo>
                  <a:pt x="465170" y="183003"/>
                </a:lnTo>
                <a:lnTo>
                  <a:pt x="456895" y="181221"/>
                </a:lnTo>
                <a:close/>
              </a:path>
              <a:path w="480059" h="667385">
                <a:moveTo>
                  <a:pt x="129855" y="152444"/>
                </a:moveTo>
                <a:lnTo>
                  <a:pt x="83027" y="164632"/>
                </a:lnTo>
                <a:lnTo>
                  <a:pt x="40751" y="189203"/>
                </a:lnTo>
                <a:lnTo>
                  <a:pt x="28621" y="199570"/>
                </a:lnTo>
                <a:lnTo>
                  <a:pt x="33523" y="205780"/>
                </a:lnTo>
                <a:lnTo>
                  <a:pt x="38327" y="212363"/>
                </a:lnTo>
                <a:lnTo>
                  <a:pt x="42654" y="218836"/>
                </a:lnTo>
                <a:lnTo>
                  <a:pt x="52936" y="209852"/>
                </a:lnTo>
                <a:lnTo>
                  <a:pt x="64036" y="201840"/>
                </a:lnTo>
                <a:lnTo>
                  <a:pt x="109872" y="182048"/>
                </a:lnTo>
                <a:lnTo>
                  <a:pt x="242369" y="178414"/>
                </a:lnTo>
                <a:lnTo>
                  <a:pt x="220970" y="165746"/>
                </a:lnTo>
                <a:lnTo>
                  <a:pt x="176582" y="153136"/>
                </a:lnTo>
                <a:lnTo>
                  <a:pt x="129855" y="152444"/>
                </a:lnTo>
                <a:close/>
              </a:path>
              <a:path w="480059" h="667385">
                <a:moveTo>
                  <a:pt x="242369" y="178414"/>
                </a:moveTo>
                <a:lnTo>
                  <a:pt x="153965" y="178414"/>
                </a:lnTo>
                <a:lnTo>
                  <a:pt x="176080" y="181764"/>
                </a:lnTo>
                <a:lnTo>
                  <a:pt x="182277" y="184596"/>
                </a:lnTo>
                <a:lnTo>
                  <a:pt x="186761" y="189446"/>
                </a:lnTo>
                <a:lnTo>
                  <a:pt x="188961" y="195226"/>
                </a:lnTo>
                <a:lnTo>
                  <a:pt x="189021" y="199570"/>
                </a:lnTo>
                <a:lnTo>
                  <a:pt x="188945" y="202529"/>
                </a:lnTo>
                <a:lnTo>
                  <a:pt x="186165" y="208807"/>
                </a:lnTo>
                <a:lnTo>
                  <a:pt x="181389" y="213356"/>
                </a:lnTo>
                <a:lnTo>
                  <a:pt x="175279" y="215752"/>
                </a:lnTo>
                <a:lnTo>
                  <a:pt x="286775" y="215752"/>
                </a:lnTo>
                <a:lnTo>
                  <a:pt x="260783" y="189315"/>
                </a:lnTo>
                <a:lnTo>
                  <a:pt x="242369" y="178414"/>
                </a:lnTo>
                <a:close/>
              </a:path>
              <a:path w="480059" h="667385">
                <a:moveTo>
                  <a:pt x="344508" y="119852"/>
                </a:moveTo>
                <a:lnTo>
                  <a:pt x="335097" y="119864"/>
                </a:lnTo>
                <a:lnTo>
                  <a:pt x="298851" y="156758"/>
                </a:lnTo>
                <a:lnTo>
                  <a:pt x="304441" y="161700"/>
                </a:lnTo>
                <a:lnTo>
                  <a:pt x="309886" y="166831"/>
                </a:lnTo>
                <a:lnTo>
                  <a:pt x="315176" y="172155"/>
                </a:lnTo>
                <a:lnTo>
                  <a:pt x="320301" y="177675"/>
                </a:lnTo>
                <a:lnTo>
                  <a:pt x="356154" y="141175"/>
                </a:lnTo>
                <a:lnTo>
                  <a:pt x="356141" y="131625"/>
                </a:lnTo>
                <a:lnTo>
                  <a:pt x="344508" y="119852"/>
                </a:lnTo>
                <a:close/>
              </a:path>
              <a:path w="480059" h="667385">
                <a:moveTo>
                  <a:pt x="22400" y="1380"/>
                </a:moveTo>
                <a:lnTo>
                  <a:pt x="13787" y="3024"/>
                </a:lnTo>
                <a:lnTo>
                  <a:pt x="6463" y="7954"/>
                </a:lnTo>
                <a:lnTo>
                  <a:pt x="1751" y="15053"/>
                </a:lnTo>
                <a:lnTo>
                  <a:pt x="0" y="23454"/>
                </a:lnTo>
                <a:lnTo>
                  <a:pt x="1620" y="32196"/>
                </a:lnTo>
                <a:lnTo>
                  <a:pt x="40584" y="129821"/>
                </a:lnTo>
                <a:lnTo>
                  <a:pt x="40698" y="129961"/>
                </a:lnTo>
                <a:lnTo>
                  <a:pt x="40762" y="130126"/>
                </a:lnTo>
                <a:lnTo>
                  <a:pt x="75750" y="114378"/>
                </a:lnTo>
                <a:lnTo>
                  <a:pt x="81338" y="112562"/>
                </a:lnTo>
                <a:lnTo>
                  <a:pt x="42527" y="15382"/>
                </a:lnTo>
                <a:lnTo>
                  <a:pt x="37701" y="7954"/>
                </a:lnTo>
                <a:lnTo>
                  <a:pt x="30681" y="3155"/>
                </a:lnTo>
                <a:lnTo>
                  <a:pt x="22400" y="1380"/>
                </a:lnTo>
                <a:close/>
              </a:path>
              <a:path w="480059" h="667385">
                <a:moveTo>
                  <a:pt x="276051" y="0"/>
                </a:moveTo>
                <a:lnTo>
                  <a:pt x="215272" y="110505"/>
                </a:lnTo>
                <a:lnTo>
                  <a:pt x="215120" y="111038"/>
                </a:lnTo>
                <a:lnTo>
                  <a:pt x="225641" y="114454"/>
                </a:lnTo>
                <a:lnTo>
                  <a:pt x="235986" y="118374"/>
                </a:lnTo>
                <a:lnTo>
                  <a:pt x="246131" y="122791"/>
                </a:lnTo>
                <a:lnTo>
                  <a:pt x="256052" y="127700"/>
                </a:lnTo>
                <a:lnTo>
                  <a:pt x="296349" y="31155"/>
                </a:lnTo>
                <a:lnTo>
                  <a:pt x="298109" y="22440"/>
                </a:lnTo>
                <a:lnTo>
                  <a:pt x="296495" y="14010"/>
                </a:lnTo>
                <a:lnTo>
                  <a:pt x="291881" y="6809"/>
                </a:lnTo>
                <a:lnTo>
                  <a:pt x="284640" y="1780"/>
                </a:lnTo>
                <a:lnTo>
                  <a:pt x="276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B34416B6-2CEB-4B84-A7E4-8BCCD93B161D}"/>
              </a:ext>
            </a:extLst>
          </p:cNvPr>
          <p:cNvSpPr/>
          <p:nvPr/>
        </p:nvSpPr>
        <p:spPr>
          <a:xfrm>
            <a:off x="7548841" y="4312370"/>
            <a:ext cx="107482" cy="18453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BCCC3FD-EC87-44C6-AF76-7F7903346804}"/>
              </a:ext>
            </a:extLst>
          </p:cNvPr>
          <p:cNvSpPr/>
          <p:nvPr/>
        </p:nvSpPr>
        <p:spPr>
          <a:xfrm>
            <a:off x="7733911" y="4312370"/>
            <a:ext cx="107482" cy="18453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81FCAA9F-14CD-4DEA-AD7B-74EF5CB388B4}"/>
              </a:ext>
            </a:extLst>
          </p:cNvPr>
          <p:cNvSpPr/>
          <p:nvPr/>
        </p:nvSpPr>
        <p:spPr>
          <a:xfrm>
            <a:off x="7918995" y="4312370"/>
            <a:ext cx="107470" cy="18453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14DEB06-4A70-4F26-BACE-81F4FE862285}"/>
              </a:ext>
            </a:extLst>
          </p:cNvPr>
          <p:cNvSpPr/>
          <p:nvPr/>
        </p:nvSpPr>
        <p:spPr>
          <a:xfrm>
            <a:off x="5263868" y="3402012"/>
            <a:ext cx="1321941" cy="132683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8C923F93-C9EC-4DD6-BAE7-FE9C60F58081}"/>
              </a:ext>
            </a:extLst>
          </p:cNvPr>
          <p:cNvSpPr txBox="1"/>
          <p:nvPr/>
        </p:nvSpPr>
        <p:spPr>
          <a:xfrm>
            <a:off x="3084543" y="4936057"/>
            <a:ext cx="1734343" cy="664394"/>
          </a:xfrm>
          <a:prstGeom prst="rect">
            <a:avLst/>
          </a:prstGeom>
        </p:spPr>
        <p:txBody>
          <a:bodyPr vert="horz" wrap="square" lIns="0" tIns="48369" rIns="0" bIns="0" rtlCol="0">
            <a:spAutoFit/>
          </a:bodyPr>
          <a:lstStyle/>
          <a:p>
            <a:pPr marL="11516" marR="4607" algn="ctr" defTabSz="829178">
              <a:lnSpc>
                <a:spcPts val="2358"/>
              </a:lnSpc>
              <a:spcBef>
                <a:spcPts val="381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Физической нагрузки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257E48CD-9E15-4337-A78C-B2992129AA8E}"/>
              </a:ext>
            </a:extLst>
          </p:cNvPr>
          <p:cNvSpPr txBox="1"/>
          <p:nvPr/>
        </p:nvSpPr>
        <p:spPr>
          <a:xfrm>
            <a:off x="5057666" y="4936057"/>
            <a:ext cx="1734343" cy="356618"/>
          </a:xfrm>
          <a:prstGeom prst="rect">
            <a:avLst/>
          </a:prstGeom>
        </p:spPr>
        <p:txBody>
          <a:bodyPr vert="horz" wrap="square" lIns="0" tIns="48369" rIns="0" bIns="0" rtlCol="0">
            <a:spAutoFit/>
          </a:bodyPr>
          <a:lstStyle/>
          <a:p>
            <a:pPr marL="11516" marR="4607" algn="ctr" defTabSz="829178">
              <a:lnSpc>
                <a:spcPts val="2358"/>
              </a:lnSpc>
              <a:spcBef>
                <a:spcPts val="381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Стресса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493366DF-8601-4D97-B9F6-AC152B2785D3}"/>
              </a:ext>
            </a:extLst>
          </p:cNvPr>
          <p:cNvSpPr txBox="1"/>
          <p:nvPr/>
        </p:nvSpPr>
        <p:spPr>
          <a:xfrm>
            <a:off x="6792009" y="4936057"/>
            <a:ext cx="2556852" cy="664394"/>
          </a:xfrm>
          <a:prstGeom prst="rect">
            <a:avLst/>
          </a:prstGeom>
        </p:spPr>
        <p:txBody>
          <a:bodyPr vert="horz" wrap="square" lIns="0" tIns="48369" rIns="0" bIns="0" rtlCol="0">
            <a:spAutoFit/>
          </a:bodyPr>
          <a:lstStyle/>
          <a:p>
            <a:pPr marL="11516" marR="4607" algn="ctr" defTabSz="829178">
              <a:lnSpc>
                <a:spcPts val="2358"/>
              </a:lnSpc>
              <a:spcBef>
                <a:spcPts val="381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Изменения погодных условий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970317-F9ED-4CCD-978A-CA592EEDBEE6}"/>
              </a:ext>
            </a:extLst>
          </p:cNvPr>
          <p:cNvSpPr/>
          <p:nvPr/>
        </p:nvSpPr>
        <p:spPr>
          <a:xfrm>
            <a:off x="970904" y="6464922"/>
            <a:ext cx="9380759" cy="230832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ru-RU" sz="800" dirty="0">
                <a:solidFill>
                  <a:schemeClr val="accent4"/>
                </a:solidFill>
              </a:rPr>
              <a:t>А.А. Феськова. Молодой ученый  февраль,  2017; №5 (39): 92-94.</a:t>
            </a:r>
          </a:p>
        </p:txBody>
      </p:sp>
    </p:spTree>
    <p:extLst>
      <p:ext uri="{BB962C8B-B14F-4D97-AF65-F5344CB8AC3E}">
        <p14:creationId xmlns:p14="http://schemas.microsoft.com/office/powerpoint/2010/main" val="414527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425" y="257307"/>
            <a:ext cx="11233149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АРТЕРИАЛЬНАЯ ГИПЕРТЕНЗИЯ</a:t>
            </a:r>
            <a:r>
              <a:rPr lang="en-US" dirty="0">
                <a:solidFill>
                  <a:srgbClr val="2E305F"/>
                </a:solidFill>
              </a:rPr>
              <a:t> </a:t>
            </a:r>
            <a:r>
              <a:rPr lang="ru-RU" dirty="0">
                <a:solidFill>
                  <a:srgbClr val="2E305F"/>
                </a:solidFill>
              </a:rPr>
              <a:t> – </a:t>
            </a:r>
            <a:br>
              <a:rPr lang="ru-RU" dirty="0">
                <a:solidFill>
                  <a:srgbClr val="5B6877"/>
                </a:solidFill>
              </a:rPr>
            </a:br>
            <a:r>
              <a:rPr lang="ru-RU" dirty="0">
                <a:solidFill>
                  <a:srgbClr val="7D1C87"/>
                </a:solidFill>
              </a:rPr>
              <a:t>НЕВИДИМЫЙ УБИЙЦА ИЛИ УКРОЩЕННЫЙ ЗВЕРЬ?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79425" y="1224474"/>
            <a:ext cx="11233149" cy="9702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D1C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РАЗБЕРЕМСЯ С ТЕРМИНАМИ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92484" y="1892658"/>
            <a:ext cx="6746516" cy="5005"/>
          </a:xfrm>
          <a:prstGeom prst="line">
            <a:avLst/>
          </a:prstGeom>
          <a:ln w="2857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743" y="3585060"/>
            <a:ext cx="2778268" cy="30539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161" y="1564587"/>
            <a:ext cx="3459963" cy="5213367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C29CA777-788C-499D-BBFC-34847E2F8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16" y="2889287"/>
            <a:ext cx="7289803" cy="3215943"/>
          </a:xfrm>
        </p:spPr>
        <p:txBody>
          <a:bodyPr>
            <a:noAutofit/>
          </a:bodyPr>
          <a:lstStyle/>
          <a:p>
            <a:r>
              <a:rPr lang="ru-RU" sz="1800" dirty="0"/>
              <a:t>— </a:t>
            </a:r>
            <a:r>
              <a:rPr lang="ru-RU" sz="1700" dirty="0"/>
              <a:t>синдром повышения систолического</a:t>
            </a:r>
            <a:r>
              <a:rPr lang="en-US" sz="1700" dirty="0"/>
              <a:t> (</a:t>
            </a:r>
            <a:r>
              <a:rPr lang="ru-RU" sz="1700" dirty="0"/>
              <a:t>«верхнего») артериального давления (АД) ≥140 мм рт. ст. и/или диастолического («нижнего») АД  ≥90 мм рт. ст.  </a:t>
            </a:r>
          </a:p>
          <a:p>
            <a:r>
              <a:rPr lang="ru-RU" sz="1700" b="1" dirty="0">
                <a:solidFill>
                  <a:schemeClr val="accent2"/>
                </a:solidFill>
              </a:rPr>
              <a:t>Термины артериальная гипертония и артериальная гипертензия являются синонимами!</a:t>
            </a:r>
            <a:br>
              <a:rPr lang="ru-RU" sz="1700" b="1" dirty="0"/>
            </a:br>
            <a:endParaRPr lang="ru-RU" sz="1700" b="1" dirty="0"/>
          </a:p>
          <a:p>
            <a:endParaRPr lang="ru-RU" sz="1700" b="1" dirty="0"/>
          </a:p>
          <a:p>
            <a:endParaRPr lang="ru-RU" sz="1700" dirty="0">
              <a:solidFill>
                <a:srgbClr val="5B6877"/>
              </a:solidFill>
            </a:endParaRPr>
          </a:p>
          <a:p>
            <a:r>
              <a:rPr lang="ru-RU" sz="1700" dirty="0">
                <a:solidFill>
                  <a:srgbClr val="002060"/>
                </a:solidFill>
              </a:rPr>
              <a:t>- это АГ, обусловленная известной причиной, которую можно </a:t>
            </a:r>
            <a:br>
              <a:rPr lang="ru-RU" sz="1700" dirty="0">
                <a:solidFill>
                  <a:srgbClr val="002060"/>
                </a:solidFill>
              </a:rPr>
            </a:br>
            <a:r>
              <a:rPr lang="ru-RU" sz="1700" dirty="0">
                <a:solidFill>
                  <a:srgbClr val="002060"/>
                </a:solidFill>
              </a:rPr>
              <a:t>устранить с помощью соответствующего вмешательства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9489" y="2343864"/>
            <a:ext cx="5094061" cy="3754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Артериальная гипертензия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гипертония (АГ)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A0AC12C-2CEF-4EBF-945E-FFFA78B91F4C}"/>
              </a:ext>
            </a:extLst>
          </p:cNvPr>
          <p:cNvSpPr/>
          <p:nvPr/>
        </p:nvSpPr>
        <p:spPr>
          <a:xfrm>
            <a:off x="411220" y="4428570"/>
            <a:ext cx="5093703" cy="4097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Вторичная (симптоматическая) АГ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C5DA037-BAC4-4444-A0CF-D2453180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534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A10A29-B6EC-4ED3-B81B-8DB53B02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62742"/>
            <a:ext cx="11233149" cy="970280"/>
          </a:xfrm>
        </p:spPr>
        <p:txBody>
          <a:bodyPr/>
          <a:lstStyle/>
          <a:p>
            <a:pPr eaLnBrk="0" hangingPunct="0"/>
            <a:r>
              <a:rPr lang="ru-RU" dirty="0">
                <a:solidFill>
                  <a:srgbClr val="2E305F"/>
                </a:solidFill>
              </a:rPr>
              <a:t>МЕТЕОЧУВСТВИТЕЛЬНОСТЬ – </a:t>
            </a:r>
            <a:r>
              <a:rPr lang="ru-RU" dirty="0">
                <a:solidFill>
                  <a:srgbClr val="990099"/>
                </a:solidFill>
              </a:rPr>
              <a:t>ИМЕЕТ ЛИ ЗНАЧЕНИЕ?</a:t>
            </a:r>
          </a:p>
        </p:txBody>
      </p:sp>
      <p:sp>
        <p:nvSpPr>
          <p:cNvPr id="7" name="Объект 13">
            <a:extLst>
              <a:ext uri="{FF2B5EF4-FFF2-40B4-BE49-F238E27FC236}">
                <a16:creationId xmlns:a16="http://schemas.microsoft.com/office/drawing/2014/main" id="{2E6D13AD-2A04-4835-A721-732E4E3C1F62}"/>
              </a:ext>
            </a:extLst>
          </p:cNvPr>
          <p:cNvSpPr txBox="1">
            <a:spLocks/>
          </p:cNvSpPr>
          <p:nvPr/>
        </p:nvSpPr>
        <p:spPr>
          <a:xfrm>
            <a:off x="1472184" y="1747969"/>
            <a:ext cx="10155604" cy="6213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>
                <a:solidFill>
                  <a:schemeClr val="accent4"/>
                </a:solidFill>
              </a:rPr>
              <a:t>Наилучшее общее самочувствие при температуре воздуха 9-15 градусов  (ухудшение в обе стороны)</a:t>
            </a:r>
          </a:p>
        </p:txBody>
      </p:sp>
      <p:sp>
        <p:nvSpPr>
          <p:cNvPr id="8" name="Объект 13">
            <a:extLst>
              <a:ext uri="{FF2B5EF4-FFF2-40B4-BE49-F238E27FC236}">
                <a16:creationId xmlns:a16="http://schemas.microsoft.com/office/drawing/2014/main" id="{8E7D37E4-F7AB-4E35-A775-8932AF2922F1}"/>
              </a:ext>
            </a:extLst>
          </p:cNvPr>
          <p:cNvSpPr txBox="1">
            <a:spLocks/>
          </p:cNvSpPr>
          <p:nvPr/>
        </p:nvSpPr>
        <p:spPr>
          <a:xfrm>
            <a:off x="1472184" y="3525891"/>
            <a:ext cx="9784080" cy="44979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rgbClr val="5B6877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200" dirty="0">
                <a:solidFill>
                  <a:schemeClr val="accent4"/>
                </a:solidFill>
                <a:latin typeface="+mn-lt"/>
              </a:rPr>
              <a:t>Погодные условия объясняют 3-8% изменений самочувствия пациентов с ИБС</a:t>
            </a:r>
          </a:p>
        </p:txBody>
      </p:sp>
      <p:sp>
        <p:nvSpPr>
          <p:cNvPr id="13" name="Объект 13">
            <a:extLst>
              <a:ext uri="{FF2B5EF4-FFF2-40B4-BE49-F238E27FC236}">
                <a16:creationId xmlns:a16="http://schemas.microsoft.com/office/drawing/2014/main" id="{3F44BE21-D6C9-4DBD-B7D4-3D322DF4F7D9}"/>
              </a:ext>
            </a:extLst>
          </p:cNvPr>
          <p:cNvSpPr txBox="1">
            <a:spLocks/>
          </p:cNvSpPr>
          <p:nvPr/>
        </p:nvSpPr>
        <p:spPr>
          <a:xfrm>
            <a:off x="1472184" y="2664136"/>
            <a:ext cx="10358153" cy="6213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rgbClr val="5B6877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200" dirty="0">
                <a:solidFill>
                  <a:schemeClr val="accent4"/>
                </a:solidFill>
                <a:latin typeface="+mn-lt"/>
              </a:rPr>
              <a:t>Ухудшение самочувствия при повышении влажности и снижении атмосферного давления</a:t>
            </a:r>
          </a:p>
          <a:p>
            <a:endParaRPr lang="ru-RU" dirty="0"/>
          </a:p>
        </p:txBody>
      </p:sp>
      <p:pic>
        <p:nvPicPr>
          <p:cNvPr id="22" name="Объект 12">
            <a:extLst>
              <a:ext uri="{FF2B5EF4-FFF2-40B4-BE49-F238E27FC236}">
                <a16:creationId xmlns:a16="http://schemas.microsoft.com/office/drawing/2014/main" id="{017F6F03-3472-4D58-942E-DEE5EB9C1F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5EEF3"/>
              </a:clrFrom>
              <a:clrTo>
                <a:srgbClr val="E5EE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918" y="3992895"/>
            <a:ext cx="4858349" cy="255455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31EA4F-4273-4452-88A4-6E390225CB39}"/>
              </a:ext>
            </a:extLst>
          </p:cNvPr>
          <p:cNvSpPr/>
          <p:nvPr/>
        </p:nvSpPr>
        <p:spPr>
          <a:xfrm>
            <a:off x="696075" y="6574138"/>
            <a:ext cx="11707821" cy="230832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en-US" sz="800" dirty="0">
                <a:solidFill>
                  <a:schemeClr val="accent4"/>
                </a:solidFill>
              </a:rPr>
              <a:t>D. Martinaitiene et al. Int J Biometeorol. 2020 Jun 4. 10/1007/s00484-020-01942-9/</a:t>
            </a:r>
            <a:endParaRPr lang="ru-RU" sz="800" dirty="0">
              <a:solidFill>
                <a:schemeClr val="accent4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7FC0838-60D1-45F9-AD61-C2856A144D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12" y="1630957"/>
            <a:ext cx="777240" cy="8842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7742C9-103F-4C3D-A3AD-3CC62AA973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12" y="2512955"/>
            <a:ext cx="777240" cy="8842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C42DB2B-13EE-4C9C-9FF5-5598CD4C9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12" y="3365516"/>
            <a:ext cx="777240" cy="8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1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79424" y="652907"/>
            <a:ext cx="11233149" cy="970280"/>
          </a:xfrm>
        </p:spPr>
        <p:txBody>
          <a:bodyPr/>
          <a:lstStyle/>
          <a:p>
            <a:pPr eaLnBrk="0" hangingPunct="0"/>
            <a:r>
              <a:rPr lang="ru-RU" dirty="0">
                <a:solidFill>
                  <a:srgbClr val="2E305F"/>
                </a:solidFill>
              </a:rPr>
              <a:t>ВЫВОД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42882" y="2217352"/>
            <a:ext cx="5213036" cy="2799030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schemeClr val="accent2"/>
                </a:solidFill>
              </a:rPr>
              <a:t>Принимать назначенные врачом</a:t>
            </a:r>
            <a:r>
              <a:rPr lang="en-US" sz="2900" b="1" dirty="0">
                <a:solidFill>
                  <a:schemeClr val="accent2"/>
                </a:solidFill>
              </a:rPr>
              <a:t> </a:t>
            </a:r>
            <a:r>
              <a:rPr lang="ru-RU" sz="2900" b="1" dirty="0">
                <a:solidFill>
                  <a:schemeClr val="accent2"/>
                </a:solidFill>
              </a:rPr>
              <a:t>лекарственные препараты необходимо постоянно, </a:t>
            </a:r>
            <a:r>
              <a:rPr lang="ru-RU" sz="2200" dirty="0">
                <a:solidFill>
                  <a:srgbClr val="2E305F"/>
                </a:solidFill>
              </a:rPr>
              <a:t>независимо от любых </a:t>
            </a:r>
            <a:r>
              <a:rPr lang="ru-RU" sz="2200" b="1" dirty="0">
                <a:solidFill>
                  <a:srgbClr val="2E305F"/>
                </a:solidFill>
              </a:rPr>
              <a:t>сегодняшних цифр артериальную давления</a:t>
            </a:r>
            <a:r>
              <a:rPr lang="en-US" sz="2200" dirty="0">
                <a:solidFill>
                  <a:srgbClr val="2E305F"/>
                </a:solidFill>
              </a:rPr>
              <a:t>, </a:t>
            </a:r>
            <a:r>
              <a:rPr lang="ru-RU" sz="2200" dirty="0">
                <a:solidFill>
                  <a:srgbClr val="2E305F"/>
                </a:solidFill>
              </a:rPr>
              <a:t>чтобы контролировать давление и не допускать его повышения!</a:t>
            </a:r>
            <a:endParaRPr lang="ru-RU" sz="2200" b="1" dirty="0">
              <a:solidFill>
                <a:srgbClr val="2E305F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75" y="2086287"/>
            <a:ext cx="983138" cy="1118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179" y="1138047"/>
            <a:ext cx="6645810" cy="4946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157950-770D-465D-976A-CB4ADB161713}"/>
              </a:ext>
            </a:extLst>
          </p:cNvPr>
          <p:cNvSpPr txBox="1"/>
          <p:nvPr/>
        </p:nvSpPr>
        <p:spPr>
          <a:xfrm>
            <a:off x="1082928" y="6475075"/>
            <a:ext cx="6645810" cy="23083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А.А. </a:t>
            </a:r>
            <a:r>
              <a:rPr lang="ru-RU" dirty="0" err="1"/>
              <a:t>Упницкий</a:t>
            </a:r>
            <a:r>
              <a:rPr lang="en-US" dirty="0"/>
              <a:t>.</a:t>
            </a:r>
            <a:r>
              <a:rPr lang="ru-RU" dirty="0"/>
              <a:t> Медицинский совет</a:t>
            </a:r>
            <a:r>
              <a:rPr lang="en-US" dirty="0"/>
              <a:t>,</a:t>
            </a:r>
            <a:r>
              <a:rPr lang="ru-RU" dirty="0"/>
              <a:t> 2014;(11):27-32</a:t>
            </a:r>
          </a:p>
        </p:txBody>
      </p:sp>
    </p:spTree>
    <p:extLst>
      <p:ext uri="{BB962C8B-B14F-4D97-AF65-F5344CB8AC3E}">
        <p14:creationId xmlns:p14="http://schemas.microsoft.com/office/powerpoint/2010/main" val="2168665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7400" y="2924034"/>
            <a:ext cx="4959047" cy="34841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04" y="476250"/>
            <a:ext cx="4740216" cy="3069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636034"/>
            <a:ext cx="4315925" cy="2306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6706704" y="1171688"/>
            <a:ext cx="4526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Женщинам, не меньше чем мужчинам,  важно следить за  уровнем артериального давления и вовремя начинать лечение АГ</a:t>
            </a:r>
            <a:r>
              <a:rPr lang="ru-RU" b="1" baseline="30000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111075" y="1387378"/>
            <a:ext cx="502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АРТЕРИАЛЬНАЯ ГИПЕРТЕНЗИЯ  - ЭТО МУЖСКОЕ ЗАБОЛЕВАНИЕ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4AF17AD-5B9B-4D3B-B0AC-955CAB0F0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78" y="6408192"/>
            <a:ext cx="3578522" cy="215444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ru-RU" altLang="ru-RU" sz="800" dirty="0" err="1">
                <a:solidFill>
                  <a:schemeClr val="accent4"/>
                </a:solidFill>
              </a:rPr>
              <a:t>Johnson</a:t>
            </a:r>
            <a:r>
              <a:rPr lang="ru-RU" altLang="ru-RU" sz="800" dirty="0">
                <a:solidFill>
                  <a:schemeClr val="accent4"/>
                </a:solidFill>
              </a:rPr>
              <a:t> SM</a:t>
            </a:r>
            <a:r>
              <a:rPr lang="en-US" altLang="ru-RU" sz="800" dirty="0">
                <a:solidFill>
                  <a:schemeClr val="accent4"/>
                </a:solidFill>
              </a:rPr>
              <a:t>.</a:t>
            </a:r>
            <a:r>
              <a:rPr lang="ru-RU" altLang="ru-RU" sz="800" dirty="0">
                <a:solidFill>
                  <a:schemeClr val="accent4"/>
                </a:solidFill>
              </a:rPr>
              <a:t> J Women’s Health., 2003</a:t>
            </a:r>
            <a:r>
              <a:rPr lang="en-US" altLang="ru-RU" sz="800" dirty="0">
                <a:solidFill>
                  <a:schemeClr val="accent4"/>
                </a:solidFill>
              </a:rPr>
              <a:t>;</a:t>
            </a:r>
            <a:r>
              <a:rPr lang="ru-RU" altLang="ru-RU" sz="800" dirty="0">
                <a:solidFill>
                  <a:schemeClr val="accent4"/>
                </a:solidFill>
              </a:rPr>
              <a:t> 12(5):449-457.</a:t>
            </a:r>
          </a:p>
        </p:txBody>
      </p:sp>
    </p:spTree>
    <p:extLst>
      <p:ext uri="{BB962C8B-B14F-4D97-AF65-F5344CB8AC3E}">
        <p14:creationId xmlns:p14="http://schemas.microsoft.com/office/powerpoint/2010/main" val="528829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7D81B6-6031-4BD3-98AD-1A326B38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4" y="5171474"/>
            <a:ext cx="11233149" cy="970280"/>
          </a:xfrm>
        </p:spPr>
        <p:txBody>
          <a:bodyPr/>
          <a:lstStyle/>
          <a:p>
            <a:pPr algn="ctr" eaLnBrk="0" hangingPunct="0"/>
            <a:r>
              <a:rPr lang="ru-RU" altLang="ru-RU" sz="2800" dirty="0">
                <a:solidFill>
                  <a:srgbClr val="990099"/>
                </a:solidFill>
              </a:rPr>
              <a:t>Женщинам, не меньше чем мужчинам,  важно следить за  уровнем артериального давления и вовремя начинать лечение АГ</a:t>
            </a:r>
            <a:endParaRPr lang="ru-RU" sz="2800" dirty="0">
              <a:solidFill>
                <a:srgbClr val="990099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2334AA-F5EC-4732-A133-C381538EF7A5}"/>
              </a:ext>
            </a:extLst>
          </p:cNvPr>
          <p:cNvSpPr/>
          <p:nvPr/>
        </p:nvSpPr>
        <p:spPr>
          <a:xfrm>
            <a:off x="1376341" y="1855155"/>
            <a:ext cx="47209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u="sng" dirty="0">
                <a:solidFill>
                  <a:srgbClr val="990099"/>
                </a:solidFill>
              </a:rPr>
              <a:t>ПОДХОД</a:t>
            </a:r>
          </a:p>
          <a:p>
            <a:endParaRPr lang="ru-RU" altLang="ru-RU" sz="2200" dirty="0">
              <a:solidFill>
                <a:schemeClr val="accent4"/>
              </a:solidFill>
            </a:endParaRPr>
          </a:p>
          <a:p>
            <a:r>
              <a:rPr lang="ru-RU" altLang="ru-RU" sz="2200" dirty="0">
                <a:solidFill>
                  <a:srgbClr val="2E305F"/>
                </a:solidFill>
              </a:rPr>
              <a:t>Акцент на выявление рака груди и репродуктивное здоровье</a:t>
            </a:r>
          </a:p>
          <a:p>
            <a:endParaRPr lang="ru-RU" altLang="ru-RU" sz="2200" dirty="0">
              <a:solidFill>
                <a:srgbClr val="2E305F"/>
              </a:solidFill>
            </a:endParaRPr>
          </a:p>
          <a:p>
            <a:endParaRPr lang="ru-RU" altLang="ru-RU" sz="2200" dirty="0">
              <a:solidFill>
                <a:srgbClr val="2E305F"/>
              </a:solidFill>
            </a:endParaRPr>
          </a:p>
          <a:p>
            <a:r>
              <a:rPr lang="ru-RU" altLang="ru-RU" sz="2200" dirty="0">
                <a:solidFill>
                  <a:srgbClr val="2E305F"/>
                </a:solidFill>
              </a:rPr>
              <a:t>Распространенное заблуждение:  болезни сердца- исключительно мужская проблема </a:t>
            </a:r>
          </a:p>
          <a:p>
            <a:endParaRPr lang="ru-RU" altLang="ru-RU" sz="2200" dirty="0">
              <a:solidFill>
                <a:schemeClr val="accent4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8E86A-629D-4E3D-AC7E-8FB92C5C1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97" y="6456415"/>
            <a:ext cx="3578522" cy="338554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ru-RU" altLang="ru-RU" sz="800" dirty="0">
                <a:solidFill>
                  <a:schemeClr val="accent4"/>
                </a:solidFill>
              </a:rPr>
              <a:t>ССЗ- сердечно-сосудистые заболевания</a:t>
            </a:r>
          </a:p>
          <a:p>
            <a:r>
              <a:rPr lang="ru-RU" altLang="ru-RU" sz="800" dirty="0">
                <a:solidFill>
                  <a:schemeClr val="accent4"/>
                </a:solidFill>
              </a:rPr>
              <a:t>Johnson SM</a:t>
            </a:r>
            <a:r>
              <a:rPr lang="en-US" altLang="ru-RU" sz="800" dirty="0">
                <a:solidFill>
                  <a:schemeClr val="accent4"/>
                </a:solidFill>
              </a:rPr>
              <a:t>.</a:t>
            </a:r>
            <a:r>
              <a:rPr lang="ru-RU" altLang="ru-RU" sz="800" dirty="0">
                <a:solidFill>
                  <a:schemeClr val="accent4"/>
                </a:solidFill>
              </a:rPr>
              <a:t> J Women’s Health., 2003</a:t>
            </a:r>
            <a:r>
              <a:rPr lang="en-US" altLang="ru-RU" sz="800" dirty="0">
                <a:solidFill>
                  <a:schemeClr val="accent4"/>
                </a:solidFill>
              </a:rPr>
              <a:t>;</a:t>
            </a:r>
            <a:r>
              <a:rPr lang="ru-RU" altLang="ru-RU" sz="800" dirty="0">
                <a:solidFill>
                  <a:schemeClr val="accent4"/>
                </a:solidFill>
              </a:rPr>
              <a:t> 12(5):449-457.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29C0720-05A3-41F3-A3D7-C91EAC79895A}"/>
              </a:ext>
            </a:extLst>
          </p:cNvPr>
          <p:cNvGrpSpPr/>
          <p:nvPr/>
        </p:nvGrpSpPr>
        <p:grpSpPr>
          <a:xfrm>
            <a:off x="1018721" y="2702754"/>
            <a:ext cx="314413" cy="304800"/>
            <a:chOff x="5604546" y="1228118"/>
            <a:chExt cx="321364" cy="31970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3CD8DB81-5C4D-48F1-9621-FF9EAA27DE1E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C439309-3AEF-43F5-B131-3B0960D8E64B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96F914BB-D226-4FC4-B712-D2ACEA8D61B8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3C93CF0-D604-468D-A18F-37FE48EC7709}"/>
              </a:ext>
            </a:extLst>
          </p:cNvPr>
          <p:cNvGrpSpPr/>
          <p:nvPr/>
        </p:nvGrpSpPr>
        <p:grpSpPr>
          <a:xfrm>
            <a:off x="1055067" y="4292845"/>
            <a:ext cx="314413" cy="304800"/>
            <a:chOff x="5604546" y="1228118"/>
            <a:chExt cx="321364" cy="319706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256A4643-6EBE-4824-ACB7-DCCDB7953D7F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FD9304-2096-4D1B-94C5-F3915203F7FE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506C666B-E1C3-4B21-B816-AC9B4DF33DF5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68E1407-F761-4915-889B-5BB007066696}"/>
              </a:ext>
            </a:extLst>
          </p:cNvPr>
          <p:cNvSpPr/>
          <p:nvPr/>
        </p:nvSpPr>
        <p:spPr>
          <a:xfrm>
            <a:off x="6812497" y="1781121"/>
            <a:ext cx="510735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u="sng" dirty="0">
                <a:solidFill>
                  <a:srgbClr val="C00000"/>
                </a:solidFill>
              </a:rPr>
              <a:t>ФАКТ</a:t>
            </a:r>
          </a:p>
          <a:p>
            <a:endParaRPr lang="ru-RU" altLang="ru-RU" sz="2200" dirty="0">
              <a:solidFill>
                <a:schemeClr val="accent4"/>
              </a:solidFill>
            </a:endParaRPr>
          </a:p>
          <a:p>
            <a:r>
              <a:rPr lang="ru-RU" altLang="ru-RU" sz="2400" b="1" dirty="0">
                <a:solidFill>
                  <a:schemeClr val="accent2"/>
                </a:solidFill>
              </a:rPr>
              <a:t>Риск умереть от CCЗ в 5,5 раз  выше</a:t>
            </a:r>
            <a:r>
              <a:rPr lang="ru-RU" altLang="ru-RU" sz="2200" dirty="0">
                <a:solidFill>
                  <a:schemeClr val="accent4"/>
                </a:solidFill>
              </a:rPr>
              <a:t>, чем от рака молочной железы</a:t>
            </a:r>
          </a:p>
          <a:p>
            <a:endParaRPr lang="ru-RU" altLang="ru-RU" sz="2200" dirty="0">
              <a:solidFill>
                <a:schemeClr val="accent4"/>
              </a:solidFill>
            </a:endParaRPr>
          </a:p>
          <a:p>
            <a:endParaRPr lang="ru-RU" altLang="ru-RU" sz="2200" dirty="0">
              <a:solidFill>
                <a:schemeClr val="accent4"/>
              </a:solidFill>
            </a:endParaRPr>
          </a:p>
          <a:p>
            <a:r>
              <a:rPr lang="ru-RU" altLang="ru-RU" sz="2400" b="1" dirty="0">
                <a:solidFill>
                  <a:schemeClr val="accent2"/>
                </a:solidFill>
              </a:rPr>
              <a:t>ССЗ - это «убийца» женщин №1 </a:t>
            </a:r>
          </a:p>
        </p:txBody>
      </p:sp>
      <p:sp>
        <p:nvSpPr>
          <p:cNvPr id="31" name="Заголовок 3">
            <a:extLst>
              <a:ext uri="{FF2B5EF4-FFF2-40B4-BE49-F238E27FC236}">
                <a16:creationId xmlns:a16="http://schemas.microsoft.com/office/drawing/2014/main" id="{3243E521-9260-49C1-B9FB-BFD43FD68FAC}"/>
              </a:ext>
            </a:extLst>
          </p:cNvPr>
          <p:cNvSpPr txBox="1">
            <a:spLocks/>
          </p:cNvSpPr>
          <p:nvPr/>
        </p:nvSpPr>
        <p:spPr>
          <a:xfrm>
            <a:off x="631825" y="628650"/>
            <a:ext cx="11233149" cy="9702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ru-RU" altLang="ru-RU" dirty="0">
                <a:solidFill>
                  <a:srgbClr val="2E305F"/>
                </a:solidFill>
              </a:rPr>
              <a:t>“БИКИНИ”</a:t>
            </a:r>
            <a:r>
              <a:rPr lang="en-US" altLang="ru-RU" dirty="0">
                <a:solidFill>
                  <a:srgbClr val="2E305F"/>
                </a:solidFill>
              </a:rPr>
              <a:t> </a:t>
            </a:r>
            <a:r>
              <a:rPr lang="ru-RU" altLang="ru-RU" dirty="0">
                <a:solidFill>
                  <a:srgbClr val="2E305F"/>
                </a:solidFill>
              </a:rPr>
              <a:t>ПОДХОД К </a:t>
            </a:r>
            <a:r>
              <a:rPr lang="ru-RU" altLang="ru-RU" dirty="0">
                <a:solidFill>
                  <a:srgbClr val="990099"/>
                </a:solidFill>
              </a:rPr>
              <a:t>ЖЕНСКОМУ ЗДОРОВЬЮ</a:t>
            </a:r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4102" name="Picture 6" descr="Рисунок значка бикини. — Векторное изображение © angelp #115082526">
            <a:extLst>
              <a:ext uri="{FF2B5EF4-FFF2-40B4-BE49-F238E27FC236}">
                <a16:creationId xmlns:a16="http://schemas.microsoft.com/office/drawing/2014/main" id="{5E63D7B1-547C-44F6-B1B0-4E8CFD232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43" t="5086" r="18634" b="23348"/>
          <a:stretch/>
        </p:blipFill>
        <p:spPr bwMode="auto">
          <a:xfrm>
            <a:off x="10058401" y="201167"/>
            <a:ext cx="1664208" cy="19202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7FFB3CC-FA56-44A8-BF0F-B9EAF2B433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257" y="2331041"/>
            <a:ext cx="777240" cy="8842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D76BE06-BFAF-42B4-9A17-49F4CD02F3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257" y="3947352"/>
            <a:ext cx="777240" cy="88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1864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244E878-2F38-47CC-A286-DAC61D22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9" y="273270"/>
            <a:ext cx="11233150" cy="970280"/>
          </a:xfrm>
        </p:spPr>
        <p:txBody>
          <a:bodyPr/>
          <a:lstStyle/>
          <a:p>
            <a:pPr algn="ctr" eaLnBrk="0" hangingPunct="0"/>
            <a:r>
              <a:rPr lang="en-US" dirty="0">
                <a:solidFill>
                  <a:srgbClr val="2E305F"/>
                </a:solidFill>
              </a:rPr>
              <a:t>C </a:t>
            </a:r>
            <a:r>
              <a:rPr lang="ru-RU" dirty="0">
                <a:solidFill>
                  <a:srgbClr val="2E305F"/>
                </a:solidFill>
              </a:rPr>
              <a:t>МУЖСКИМ ПОЛОМ СВЯЗАНО </a:t>
            </a:r>
            <a:r>
              <a:rPr lang="ru-RU" dirty="0">
                <a:solidFill>
                  <a:srgbClr val="990099"/>
                </a:solidFill>
              </a:rPr>
              <a:t>ПОВЫШЕНИЕ РИСКА СМЕРТНОСТИ ПРИ С</a:t>
            </a:r>
            <a:r>
              <a:rPr lang="en-US" dirty="0">
                <a:solidFill>
                  <a:srgbClr val="990099"/>
                </a:solidFill>
              </a:rPr>
              <a:t>OVID-19</a:t>
            </a:r>
            <a:r>
              <a:rPr lang="ru-RU" dirty="0">
                <a:solidFill>
                  <a:srgbClr val="990099"/>
                </a:solidFill>
              </a:rPr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5607B90-E55F-4748-ACC1-17BD072D6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6482804"/>
            <a:ext cx="11002426" cy="215444"/>
          </a:xfrm>
          <a:prstGeom prst="rect">
            <a:avLst/>
          </a:prstGeom>
        </p:spPr>
        <p:txBody>
          <a:bodyPr lIns="0" anchor="ctr" anchorCtr="0"/>
          <a:lstStyle/>
          <a:p>
            <a:r>
              <a:rPr lang="en-US" altLang="ru-RU" sz="800" dirty="0">
                <a:solidFill>
                  <a:schemeClr val="accent4"/>
                </a:solidFill>
              </a:rPr>
              <a:t> Gabhard C. et al</a:t>
            </a:r>
            <a:r>
              <a:rPr lang="en-US" sz="80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Biology of Sex Differences</a:t>
            </a:r>
            <a:r>
              <a:rPr lang="en-US" altLang="ru-RU" sz="800" dirty="0">
                <a:solidFill>
                  <a:schemeClr val="accent4"/>
                </a:solidFill>
              </a:rPr>
              <a:t>. 2020</a:t>
            </a:r>
            <a:r>
              <a:rPr lang="ru-RU" altLang="ru-RU" sz="800" dirty="0">
                <a:solidFill>
                  <a:schemeClr val="accent4"/>
                </a:solidFill>
              </a:rPr>
              <a:t>;</a:t>
            </a:r>
            <a:r>
              <a:rPr lang="en-US" altLang="ru-RU" sz="800" dirty="0">
                <a:solidFill>
                  <a:schemeClr val="accent4"/>
                </a:solidFill>
              </a:rPr>
              <a:t> 11:29 </a:t>
            </a:r>
            <a:r>
              <a:rPr lang="en-US" altLang="ru-RU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ru-RU" altLang="ru-RU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</a:t>
            </a:r>
            <a:r>
              <a:rPr lang="en-US" altLang="ru-RU" sz="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doi.org/10.1186/s13293-020-00304-9</a:t>
            </a:r>
            <a:r>
              <a:rPr lang="ru-RU" altLang="ru-RU" sz="800" dirty="0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81FF8CE-80DE-4652-9867-44F057688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886" y="1707102"/>
            <a:ext cx="7920880" cy="439248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DF85EA-C778-4FAF-9C68-70D6966B4B5C}"/>
              </a:ext>
            </a:extLst>
          </p:cNvPr>
          <p:cNvSpPr txBox="1"/>
          <p:nvPr/>
        </p:nvSpPr>
        <p:spPr>
          <a:xfrm>
            <a:off x="2532888" y="1408176"/>
            <a:ext cx="690387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4"/>
                </a:solidFill>
              </a:rPr>
              <a:t>Коэффициент летальности в зависимости от пола (объединенный данные из Италии, Испании, Германии и Швейцарии)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79AD1-3D37-44E8-90ED-088E59AA34E8}"/>
              </a:ext>
            </a:extLst>
          </p:cNvPr>
          <p:cNvSpPr txBox="1"/>
          <p:nvPr/>
        </p:nvSpPr>
        <p:spPr>
          <a:xfrm>
            <a:off x="9467097" y="4249651"/>
            <a:ext cx="2346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      </a:t>
            </a:r>
            <a:r>
              <a:rPr lang="ru-RU" sz="2000" dirty="0">
                <a:solidFill>
                  <a:schemeClr val="accent4"/>
                </a:solidFill>
              </a:rPr>
              <a:t>- мужской пол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        </a:t>
            </a:r>
            <a:r>
              <a:rPr lang="ru-RU" sz="2000" dirty="0">
                <a:solidFill>
                  <a:schemeClr val="accent4"/>
                </a:solidFill>
              </a:rPr>
              <a:t>- женский пол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B50E4-3669-4831-9496-AD0A98421264}"/>
              </a:ext>
            </a:extLst>
          </p:cNvPr>
          <p:cNvSpPr txBox="1"/>
          <p:nvPr/>
        </p:nvSpPr>
        <p:spPr>
          <a:xfrm rot="5400000" flipH="1" flipV="1">
            <a:off x="-315320" y="3097025"/>
            <a:ext cx="3570208" cy="1891527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endParaRPr lang="ru-RU" sz="2000" dirty="0">
              <a:solidFill>
                <a:schemeClr val="accent4"/>
              </a:solidFill>
            </a:endParaRPr>
          </a:p>
          <a:p>
            <a:endParaRPr lang="ru-RU" sz="2000" dirty="0">
              <a:solidFill>
                <a:schemeClr val="accent4"/>
              </a:solidFill>
            </a:endParaRPr>
          </a:p>
          <a:p>
            <a:endParaRPr lang="ru-RU" sz="2000" dirty="0">
              <a:solidFill>
                <a:schemeClr val="accent4"/>
              </a:solidFill>
            </a:endParaRPr>
          </a:p>
          <a:p>
            <a:r>
              <a:rPr lang="ru-RU" sz="2000" dirty="0">
                <a:solidFill>
                  <a:schemeClr val="accent4"/>
                </a:solidFill>
              </a:rPr>
              <a:t>Коэффициент летальности в зависимости от пола</a:t>
            </a:r>
          </a:p>
          <a:p>
            <a:endParaRPr lang="ru-RU" sz="2000" dirty="0">
              <a:solidFill>
                <a:schemeClr val="accent4"/>
              </a:solidFill>
            </a:endParaRPr>
          </a:p>
          <a:p>
            <a:endParaRPr lang="ru-RU" sz="2000" dirty="0">
              <a:solidFill>
                <a:schemeClr val="accent4"/>
              </a:solidFill>
            </a:endParaRPr>
          </a:p>
          <a:p>
            <a:endParaRPr lang="ru-RU" sz="2000" dirty="0">
              <a:solidFill>
                <a:schemeClr val="accent4"/>
              </a:solidFill>
            </a:endParaRPr>
          </a:p>
          <a:p>
            <a:endParaRPr lang="ru-RU" sz="2000" dirty="0">
              <a:solidFill>
                <a:schemeClr val="accent4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9B444E-303C-4E0B-8CF4-7217169E3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097" y="4315742"/>
            <a:ext cx="438150" cy="2571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589601-654D-4DB9-8EDD-FE9D70632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7097" y="4832889"/>
            <a:ext cx="438149" cy="3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93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810" y="3045748"/>
            <a:ext cx="4198865" cy="31762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04" y="432005"/>
            <a:ext cx="4740216" cy="3069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6762018" y="1094542"/>
            <a:ext cx="431592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>
                <a:solidFill>
                  <a:schemeClr val="bg1"/>
                </a:solidFill>
              </a:rPr>
              <a:t>Артериальное давление можно измерять любым проверенным тонометром при условии  четкого соблюдения инструкции по применению и правил измерения АД</a:t>
            </a:r>
            <a:r>
              <a:rPr lang="ru-RU" b="1" baseline="30000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636034"/>
            <a:ext cx="4315925" cy="23060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287236" y="1094542"/>
            <a:ext cx="4668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Артериальное давление нужно измерять только механическим тонометром, так как таким врачи пользуются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72602-21E4-4278-B401-EF6FB8BC61CF}"/>
              </a:ext>
            </a:extLst>
          </p:cNvPr>
          <p:cNvSpPr txBox="1"/>
          <p:nvPr/>
        </p:nvSpPr>
        <p:spPr>
          <a:xfrm>
            <a:off x="463399" y="6541392"/>
            <a:ext cx="4602480" cy="215444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lnSpc>
                <a:spcPct val="100000"/>
              </a:lnSpc>
              <a:spcBef>
                <a:spcPts val="0"/>
              </a:spcBef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ru-RU" dirty="0" err="1"/>
              <a:t>Л.Г.Ратова</a:t>
            </a:r>
            <a:r>
              <a:rPr lang="ru-RU" dirty="0"/>
              <a:t>, </a:t>
            </a:r>
            <a:r>
              <a:rPr lang="ru-RU" dirty="0" err="1"/>
              <a:t>И.Е.Чазова</a:t>
            </a:r>
            <a:r>
              <a:rPr lang="ru-RU" dirty="0"/>
              <a:t>, </a:t>
            </a:r>
            <a:r>
              <a:rPr lang="ru-RU" dirty="0" err="1"/>
              <a:t>С.А.Бойцов</a:t>
            </a:r>
            <a:r>
              <a:rPr lang="ru-RU" dirty="0"/>
              <a:t>,.  Системные гипертензии, 2008; 3:40-42</a:t>
            </a:r>
          </a:p>
        </p:txBody>
      </p:sp>
    </p:spTree>
    <p:extLst>
      <p:ext uri="{BB962C8B-B14F-4D97-AF65-F5344CB8AC3E}">
        <p14:creationId xmlns:p14="http://schemas.microsoft.com/office/powerpoint/2010/main" val="1994347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A00D28-050E-46E8-BA8C-AFDDE4F8C1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640" y="2157357"/>
            <a:ext cx="3400615" cy="289928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4E6A163-09DC-41F8-B1F0-39D2DC97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/>
          <a:lstStyle/>
          <a:p>
            <a:r>
              <a:rPr lang="ru-RU" altLang="ru-RU" dirty="0">
                <a:solidFill>
                  <a:srgbClr val="2E305F"/>
                </a:solidFill>
              </a:rPr>
              <a:t>ВИДЫ</a:t>
            </a:r>
            <a:r>
              <a:rPr lang="ru-RU" altLang="ru-RU" dirty="0">
                <a:solidFill>
                  <a:srgbClr val="5B6877"/>
                </a:solidFill>
              </a:rPr>
              <a:t> </a:t>
            </a:r>
            <a:r>
              <a:rPr lang="ru-RU" altLang="ru-RU" dirty="0">
                <a:solidFill>
                  <a:srgbClr val="990099"/>
                </a:solidFill>
              </a:rPr>
              <a:t>ТОНОМЕТРОВ</a:t>
            </a:r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B258E4E2-A210-4225-A679-FAF73D49C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186" y="2597784"/>
            <a:ext cx="211814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rgbClr val="5B687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sz="1700" b="1" dirty="0">
                <a:solidFill>
                  <a:schemeClr val="accent2"/>
                </a:solidFill>
                <a:latin typeface="+mn-lt"/>
              </a:rPr>
              <a:t>Автоматический</a:t>
            </a:r>
          </a:p>
          <a:p>
            <a:r>
              <a:rPr lang="ru-RU" altLang="ru-RU" sz="1700" b="1" dirty="0">
                <a:solidFill>
                  <a:schemeClr val="accent2"/>
                </a:solidFill>
                <a:latin typeface="+mn-lt"/>
              </a:rPr>
              <a:t> тонометр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27FD03F-0517-48A7-9C8F-ECFD75493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357" y="3806484"/>
            <a:ext cx="268509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rgbClr val="5B687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sz="1700" b="1" dirty="0">
                <a:solidFill>
                  <a:srgbClr val="2E305F"/>
                </a:solidFill>
                <a:latin typeface="+mn-lt"/>
              </a:rPr>
              <a:t>Полуавтоматический</a:t>
            </a:r>
          </a:p>
          <a:p>
            <a:r>
              <a:rPr lang="ru-RU" altLang="ru-RU" sz="1700" b="1" dirty="0">
                <a:solidFill>
                  <a:srgbClr val="2E305F"/>
                </a:solidFill>
                <a:latin typeface="+mn-lt"/>
              </a:rPr>
              <a:t> тонометр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0EC31A-5011-48D4-A31F-C66ECD27DA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852" y="244209"/>
            <a:ext cx="4354807" cy="23832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5FD7FC-4E27-434E-BC8D-39E5DA6489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602" y="286370"/>
            <a:ext cx="4382071" cy="438207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9BA2D6-5014-4AB3-8EA7-9FD85ABB53CA}"/>
              </a:ext>
            </a:extLst>
          </p:cNvPr>
          <p:cNvSpPr/>
          <p:nvPr/>
        </p:nvSpPr>
        <p:spPr>
          <a:xfrm>
            <a:off x="629184" y="4982632"/>
            <a:ext cx="111465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2E305F"/>
                </a:solidFill>
              </a:rPr>
              <a:t>Эталоном считается </a:t>
            </a:r>
            <a:r>
              <a:rPr lang="ru-RU" sz="1700" b="1">
                <a:solidFill>
                  <a:srgbClr val="2E305F"/>
                </a:solidFill>
              </a:rPr>
              <a:t>ртутный сфигмоманометр, </a:t>
            </a:r>
            <a:r>
              <a:rPr lang="ru-RU" sz="1700" b="1" dirty="0">
                <a:solidFill>
                  <a:srgbClr val="2E305F"/>
                </a:solidFill>
              </a:rPr>
              <a:t>далее следуют автоматические и полуавтоматические приборы, которые регистрируют давление при помощи осциллометрического датчика (реагирует на колебание стенки артерии) и замыкают этот список механические тонометры (точность оставляет желать лучшего и тестировать их необходимо регулярно).</a:t>
            </a:r>
            <a:r>
              <a:rPr lang="ru-RU" sz="1700" b="1" baseline="30000" dirty="0">
                <a:solidFill>
                  <a:srgbClr val="2E305F"/>
                </a:solidFill>
              </a:rPr>
              <a:t>1,2</a:t>
            </a:r>
            <a:endParaRPr lang="ru-RU" sz="1700" b="1" dirty="0">
              <a:solidFill>
                <a:srgbClr val="2E305F"/>
              </a:solidFill>
            </a:endParaRPr>
          </a:p>
        </p:txBody>
      </p:sp>
      <p:pic>
        <p:nvPicPr>
          <p:cNvPr id="15" name="Picture 2" descr="Ртутные тонометры Рива Роччи, купить ртутный тонометр Рива Роччи в Москве,  низкие цены">
            <a:extLst>
              <a:ext uri="{FF2B5EF4-FFF2-40B4-BE49-F238E27FC236}">
                <a16:creationId xmlns:a16="http://schemas.microsoft.com/office/drawing/2014/main" id="{7CB30E72-F2E2-41FA-94A7-7A8805133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55" y="1438318"/>
            <a:ext cx="1800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63DD03-3AB2-41A2-8662-1EE149E7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13" y="4043996"/>
            <a:ext cx="2427286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b="1" dirty="0">
                <a:solidFill>
                  <a:srgbClr val="7D1C87"/>
                </a:solidFill>
                <a:latin typeface="+mn-lt"/>
              </a:rPr>
              <a:t>Ртутный сфигмоманометр Рива-</a:t>
            </a:r>
            <a:r>
              <a:rPr lang="ru-RU" altLang="ru-RU" sz="1700" b="1" dirty="0" err="1">
                <a:solidFill>
                  <a:srgbClr val="7D1C87"/>
                </a:solidFill>
                <a:latin typeface="+mn-lt"/>
              </a:rPr>
              <a:t>Роччи</a:t>
            </a:r>
            <a:endParaRPr lang="ru-RU" altLang="ru-RU" sz="1700" b="1" dirty="0">
              <a:solidFill>
                <a:srgbClr val="7D1C87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FD15A-1541-4F0F-8A93-B2D1F279F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891" y="1798673"/>
            <a:ext cx="24272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b="1" dirty="0">
                <a:solidFill>
                  <a:srgbClr val="2E305F"/>
                </a:solidFill>
                <a:latin typeface="+mn-lt"/>
              </a:rPr>
              <a:t>Механический тонометр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31C06319-2E0D-4730-8161-4F026044F895}"/>
              </a:ext>
            </a:extLst>
          </p:cNvPr>
          <p:cNvSpPr/>
          <p:nvPr/>
        </p:nvSpPr>
        <p:spPr>
          <a:xfrm>
            <a:off x="4653904" y="2228137"/>
            <a:ext cx="718466" cy="615553"/>
          </a:xfrm>
          <a:custGeom>
            <a:avLst/>
            <a:gdLst>
              <a:gd name="connsiteX0" fmla="*/ 128531 w 718466"/>
              <a:gd name="connsiteY0" fmla="*/ 0 h 606123"/>
              <a:gd name="connsiteX1" fmla="*/ 128531 w 718466"/>
              <a:gd name="connsiteY1" fmla="*/ 0 h 606123"/>
              <a:gd name="connsiteX2" fmla="*/ 394002 w 718466"/>
              <a:gd name="connsiteY2" fmla="*/ 29497 h 606123"/>
              <a:gd name="connsiteX3" fmla="*/ 659472 w 718466"/>
              <a:gd name="connsiteY3" fmla="*/ 73742 h 606123"/>
              <a:gd name="connsiteX4" fmla="*/ 688969 w 718466"/>
              <a:gd name="connsiteY4" fmla="*/ 117987 h 606123"/>
              <a:gd name="connsiteX5" fmla="*/ 718466 w 718466"/>
              <a:gd name="connsiteY5" fmla="*/ 206478 h 606123"/>
              <a:gd name="connsiteX6" fmla="*/ 703718 w 718466"/>
              <a:gd name="connsiteY6" fmla="*/ 294968 h 606123"/>
              <a:gd name="connsiteX7" fmla="*/ 615227 w 718466"/>
              <a:gd name="connsiteY7" fmla="*/ 442452 h 606123"/>
              <a:gd name="connsiteX8" fmla="*/ 570982 w 718466"/>
              <a:gd name="connsiteY8" fmla="*/ 471949 h 606123"/>
              <a:gd name="connsiteX9" fmla="*/ 541485 w 718466"/>
              <a:gd name="connsiteY9" fmla="*/ 516194 h 606123"/>
              <a:gd name="connsiteX10" fmla="*/ 452995 w 718466"/>
              <a:gd name="connsiteY10" fmla="*/ 560439 h 606123"/>
              <a:gd name="connsiteX11" fmla="*/ 408750 w 718466"/>
              <a:gd name="connsiteY11" fmla="*/ 589936 h 606123"/>
              <a:gd name="connsiteX12" fmla="*/ 231769 w 718466"/>
              <a:gd name="connsiteY12" fmla="*/ 589936 h 606123"/>
              <a:gd name="connsiteX13" fmla="*/ 143279 w 718466"/>
              <a:gd name="connsiteY13" fmla="*/ 530942 h 606123"/>
              <a:gd name="connsiteX14" fmla="*/ 113782 w 718466"/>
              <a:gd name="connsiteY14" fmla="*/ 486697 h 606123"/>
              <a:gd name="connsiteX15" fmla="*/ 25292 w 718466"/>
              <a:gd name="connsiteY15" fmla="*/ 427703 h 606123"/>
              <a:gd name="connsiteX16" fmla="*/ 25292 w 718466"/>
              <a:gd name="connsiteY16" fmla="*/ 103239 h 606123"/>
              <a:gd name="connsiteX17" fmla="*/ 84285 w 718466"/>
              <a:gd name="connsiteY17" fmla="*/ 0 h 606123"/>
              <a:gd name="connsiteX18" fmla="*/ 128531 w 718466"/>
              <a:gd name="connsiteY18" fmla="*/ 0 h 60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8466" h="606123">
                <a:moveTo>
                  <a:pt x="128531" y="0"/>
                </a:moveTo>
                <a:lnTo>
                  <a:pt x="128531" y="0"/>
                </a:lnTo>
                <a:cubicBezTo>
                  <a:pt x="250365" y="12184"/>
                  <a:pt x="279205" y="13843"/>
                  <a:pt x="394002" y="29497"/>
                </a:cubicBezTo>
                <a:cubicBezTo>
                  <a:pt x="607595" y="58623"/>
                  <a:pt x="536806" y="43076"/>
                  <a:pt x="659472" y="73742"/>
                </a:cubicBezTo>
                <a:cubicBezTo>
                  <a:pt x="669304" y="88490"/>
                  <a:pt x="681770" y="101789"/>
                  <a:pt x="688969" y="117987"/>
                </a:cubicBezTo>
                <a:cubicBezTo>
                  <a:pt x="701597" y="146400"/>
                  <a:pt x="718466" y="206478"/>
                  <a:pt x="718466" y="206478"/>
                </a:cubicBezTo>
                <a:cubicBezTo>
                  <a:pt x="713550" y="235975"/>
                  <a:pt x="710971" y="265957"/>
                  <a:pt x="703718" y="294968"/>
                </a:cubicBezTo>
                <a:cubicBezTo>
                  <a:pt x="681726" y="382937"/>
                  <a:pt x="681628" y="385537"/>
                  <a:pt x="615227" y="442452"/>
                </a:cubicBezTo>
                <a:cubicBezTo>
                  <a:pt x="601769" y="453988"/>
                  <a:pt x="585730" y="462117"/>
                  <a:pt x="570982" y="471949"/>
                </a:cubicBezTo>
                <a:cubicBezTo>
                  <a:pt x="561150" y="486697"/>
                  <a:pt x="554019" y="503660"/>
                  <a:pt x="541485" y="516194"/>
                </a:cubicBezTo>
                <a:cubicBezTo>
                  <a:pt x="512894" y="544785"/>
                  <a:pt x="488982" y="548444"/>
                  <a:pt x="452995" y="560439"/>
                </a:cubicBezTo>
                <a:cubicBezTo>
                  <a:pt x="438247" y="570271"/>
                  <a:pt x="424604" y="582009"/>
                  <a:pt x="408750" y="589936"/>
                </a:cubicBezTo>
                <a:cubicBezTo>
                  <a:pt x="345858" y="621382"/>
                  <a:pt x="312415" y="598896"/>
                  <a:pt x="231769" y="589936"/>
                </a:cubicBezTo>
                <a:cubicBezTo>
                  <a:pt x="202272" y="570271"/>
                  <a:pt x="162944" y="560439"/>
                  <a:pt x="143279" y="530942"/>
                </a:cubicBezTo>
                <a:cubicBezTo>
                  <a:pt x="133447" y="516194"/>
                  <a:pt x="127122" y="498369"/>
                  <a:pt x="113782" y="486697"/>
                </a:cubicBezTo>
                <a:cubicBezTo>
                  <a:pt x="87103" y="463352"/>
                  <a:pt x="25292" y="427703"/>
                  <a:pt x="25292" y="427703"/>
                </a:cubicBezTo>
                <a:cubicBezTo>
                  <a:pt x="-17830" y="298344"/>
                  <a:pt x="2462" y="377193"/>
                  <a:pt x="25292" y="103239"/>
                </a:cubicBezTo>
                <a:cubicBezTo>
                  <a:pt x="32260" y="19620"/>
                  <a:pt x="27142" y="38096"/>
                  <a:pt x="84285" y="0"/>
                </a:cubicBezTo>
                <a:cubicBezTo>
                  <a:pt x="100589" y="48909"/>
                  <a:pt x="121157" y="0"/>
                  <a:pt x="12853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15376B56-3FF5-4B35-BD41-5BD929487922}"/>
              </a:ext>
            </a:extLst>
          </p:cNvPr>
          <p:cNvSpPr/>
          <p:nvPr/>
        </p:nvSpPr>
        <p:spPr>
          <a:xfrm>
            <a:off x="3930911" y="1729348"/>
            <a:ext cx="547753" cy="164959"/>
          </a:xfrm>
          <a:custGeom>
            <a:avLst/>
            <a:gdLst>
              <a:gd name="connsiteX0" fmla="*/ 0 w 547753"/>
              <a:gd name="connsiteY0" fmla="*/ 14749 h 164067"/>
              <a:gd name="connsiteX1" fmla="*/ 0 w 547753"/>
              <a:gd name="connsiteY1" fmla="*/ 14749 h 164067"/>
              <a:gd name="connsiteX2" fmla="*/ 132736 w 547753"/>
              <a:gd name="connsiteY2" fmla="*/ 29497 h 164067"/>
              <a:gd name="connsiteX3" fmla="*/ 486697 w 547753"/>
              <a:gd name="connsiteY3" fmla="*/ 0 h 164067"/>
              <a:gd name="connsiteX4" fmla="*/ 530942 w 547753"/>
              <a:gd name="connsiteY4" fmla="*/ 14749 h 164067"/>
              <a:gd name="connsiteX5" fmla="*/ 530942 w 547753"/>
              <a:gd name="connsiteY5" fmla="*/ 117987 h 164067"/>
              <a:gd name="connsiteX6" fmla="*/ 162233 w 547753"/>
              <a:gd name="connsiteY6" fmla="*/ 132736 h 164067"/>
              <a:gd name="connsiteX7" fmla="*/ 44246 w 547753"/>
              <a:gd name="connsiteY7" fmla="*/ 117987 h 164067"/>
              <a:gd name="connsiteX8" fmla="*/ 29497 w 547753"/>
              <a:gd name="connsiteY8" fmla="*/ 58994 h 164067"/>
              <a:gd name="connsiteX9" fmla="*/ 235975 w 547753"/>
              <a:gd name="connsiteY9" fmla="*/ 73742 h 164067"/>
              <a:gd name="connsiteX10" fmla="*/ 147484 w 547753"/>
              <a:gd name="connsiteY10" fmla="*/ 88491 h 164067"/>
              <a:gd name="connsiteX11" fmla="*/ 147484 w 547753"/>
              <a:gd name="connsiteY11" fmla="*/ 88491 h 164067"/>
              <a:gd name="connsiteX12" fmla="*/ 0 w 547753"/>
              <a:gd name="connsiteY12" fmla="*/ 14749 h 16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753" h="164067">
                <a:moveTo>
                  <a:pt x="0" y="14749"/>
                </a:moveTo>
                <a:lnTo>
                  <a:pt x="0" y="14749"/>
                </a:lnTo>
                <a:cubicBezTo>
                  <a:pt x="44245" y="19665"/>
                  <a:pt x="88218" y="29497"/>
                  <a:pt x="132736" y="29497"/>
                </a:cubicBezTo>
                <a:cubicBezTo>
                  <a:pt x="329629" y="29497"/>
                  <a:pt x="343999" y="23784"/>
                  <a:pt x="486697" y="0"/>
                </a:cubicBezTo>
                <a:cubicBezTo>
                  <a:pt x="501445" y="4916"/>
                  <a:pt x="519949" y="3756"/>
                  <a:pt x="530942" y="14749"/>
                </a:cubicBezTo>
                <a:cubicBezTo>
                  <a:pt x="542232" y="26039"/>
                  <a:pt x="562329" y="111951"/>
                  <a:pt x="530942" y="117987"/>
                </a:cubicBezTo>
                <a:cubicBezTo>
                  <a:pt x="410154" y="141215"/>
                  <a:pt x="285136" y="127820"/>
                  <a:pt x="162233" y="132736"/>
                </a:cubicBezTo>
                <a:cubicBezTo>
                  <a:pt x="74494" y="161982"/>
                  <a:pt x="80973" y="191442"/>
                  <a:pt x="44246" y="117987"/>
                </a:cubicBezTo>
                <a:cubicBezTo>
                  <a:pt x="27942" y="85379"/>
                  <a:pt x="29497" y="84133"/>
                  <a:pt x="29497" y="58994"/>
                </a:cubicBezTo>
                <a:lnTo>
                  <a:pt x="235975" y="73742"/>
                </a:lnTo>
                <a:lnTo>
                  <a:pt x="147484" y="88491"/>
                </a:lnTo>
                <a:lnTo>
                  <a:pt x="147484" y="88491"/>
                </a:lnTo>
                <a:lnTo>
                  <a:pt x="0" y="147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527D2CD-FE40-4E34-937F-F5968162D3F0}"/>
              </a:ext>
            </a:extLst>
          </p:cNvPr>
          <p:cNvSpPr/>
          <p:nvPr/>
        </p:nvSpPr>
        <p:spPr>
          <a:xfrm rot="1448185">
            <a:off x="8707462" y="1082910"/>
            <a:ext cx="115780" cy="2268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860B53D-0542-424B-BC9B-40A0C21A672A}"/>
              </a:ext>
            </a:extLst>
          </p:cNvPr>
          <p:cNvSpPr/>
          <p:nvPr/>
        </p:nvSpPr>
        <p:spPr>
          <a:xfrm rot="1077894">
            <a:off x="8637692" y="1025546"/>
            <a:ext cx="575077" cy="26785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CD07FB-7B48-4D3E-ACCA-A3BA510CFAC1}"/>
              </a:ext>
            </a:extLst>
          </p:cNvPr>
          <p:cNvSpPr txBox="1"/>
          <p:nvPr/>
        </p:nvSpPr>
        <p:spPr>
          <a:xfrm>
            <a:off x="798734" y="6302745"/>
            <a:ext cx="8233509" cy="93410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defRPr sz="800">
                <a:solidFill>
                  <a:schemeClr val="accent4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1. Абросимова, О. В. Измерение. Мониторинг. Управление. Контроль, 2014; 2 (8): 66–71.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2.  А.Н. Рогоза, Е.В. Ощепкова, Е.В. </a:t>
            </a:r>
            <a:r>
              <a:rPr lang="ru-RU" dirty="0" err="1"/>
              <a:t>Цагареишвили</a:t>
            </a:r>
            <a:r>
              <a:rPr lang="ru-RU" dirty="0"/>
              <a:t>, Ш.Б. </a:t>
            </a:r>
            <a:r>
              <a:rPr lang="ru-RU" dirty="0" err="1"/>
              <a:t>Гориева</a:t>
            </a:r>
            <a:r>
              <a:rPr lang="ru-RU" dirty="0"/>
              <a:t>;  Пособие для врачей  Москва, Медика, 2007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372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8D89A-5619-436C-83AB-586C907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/>
          <a:lstStyle/>
          <a:p>
            <a:r>
              <a:rPr lang="ru-RU" altLang="ru-RU" dirty="0">
                <a:solidFill>
                  <a:srgbClr val="2E305F"/>
                </a:solidFill>
              </a:rPr>
              <a:t>ВСЕ ЛИ ПАЦИЕНТЫ МОГУТ САМОСТОЯТЕЛЬНО ИЗМЕРИТЬ АРТЕРИАЛЬНОЕ ДАВЛЕНИЕ </a:t>
            </a:r>
            <a:r>
              <a:rPr lang="ru-RU" altLang="ru-RU" dirty="0">
                <a:solidFill>
                  <a:srgbClr val="7D1C87"/>
                </a:solidFill>
              </a:rPr>
              <a:t>МЕХАНИЧЕСКИМ ТОНОМЕТРОМ? </a:t>
            </a:r>
            <a:endParaRPr lang="ru-RU" dirty="0">
              <a:solidFill>
                <a:srgbClr val="7D1C87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CD6CE2A-A868-4F31-B4B2-093C99625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9418F0-0BF0-4599-A1D7-5295A36999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76" y="2608235"/>
            <a:ext cx="4332342" cy="307139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A26000-2A20-4D1B-9C5E-E3C1ADD3FB8C}"/>
              </a:ext>
            </a:extLst>
          </p:cNvPr>
          <p:cNvSpPr/>
          <p:nvPr/>
        </p:nvSpPr>
        <p:spPr>
          <a:xfrm>
            <a:off x="6060626" y="2029282"/>
            <a:ext cx="514502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2E305F"/>
                </a:solidFill>
              </a:rPr>
              <a:t>Нарушения зрения</a:t>
            </a:r>
          </a:p>
          <a:p>
            <a:endParaRPr lang="ru-RU" altLang="ru-RU" sz="2000" b="1" dirty="0">
              <a:solidFill>
                <a:srgbClr val="2E305F"/>
              </a:solidFill>
            </a:endParaRPr>
          </a:p>
          <a:p>
            <a:endParaRPr lang="ru-RU" altLang="ru-RU" sz="700" b="1" dirty="0">
              <a:solidFill>
                <a:srgbClr val="2E305F"/>
              </a:solidFill>
            </a:endParaRPr>
          </a:p>
          <a:p>
            <a:r>
              <a:rPr lang="ru-RU" altLang="ru-RU" sz="2000" b="1" dirty="0">
                <a:solidFill>
                  <a:srgbClr val="2E305F"/>
                </a:solidFill>
              </a:rPr>
              <a:t>Нарушения слуха</a:t>
            </a:r>
          </a:p>
          <a:p>
            <a:endParaRPr lang="ru-RU" altLang="ru-RU" sz="2000" b="1" dirty="0">
              <a:solidFill>
                <a:srgbClr val="2E305F"/>
              </a:solidFill>
            </a:endParaRPr>
          </a:p>
          <a:p>
            <a:endParaRPr lang="ru-RU" altLang="ru-RU" sz="700" b="1" dirty="0">
              <a:solidFill>
                <a:srgbClr val="2E305F"/>
              </a:solidFill>
            </a:endParaRPr>
          </a:p>
          <a:p>
            <a:r>
              <a:rPr lang="ru-RU" altLang="ru-RU" sz="2000" b="1" dirty="0">
                <a:solidFill>
                  <a:srgbClr val="2E305F"/>
                </a:solidFill>
              </a:rPr>
              <a:t>Отсутствие навыков измерения</a:t>
            </a:r>
          </a:p>
          <a:p>
            <a:endParaRPr lang="ru-RU" altLang="ru-RU" sz="2000" b="1" dirty="0">
              <a:solidFill>
                <a:srgbClr val="2E305F"/>
              </a:solidFill>
            </a:endParaRPr>
          </a:p>
          <a:p>
            <a:endParaRPr lang="ru-RU" altLang="ru-RU" sz="700" b="1" dirty="0">
              <a:solidFill>
                <a:srgbClr val="2E305F"/>
              </a:solidFill>
            </a:endParaRPr>
          </a:p>
          <a:p>
            <a:r>
              <a:rPr lang="ru-RU" altLang="ru-RU" sz="2000" b="1" dirty="0">
                <a:solidFill>
                  <a:srgbClr val="2E305F"/>
                </a:solidFill>
              </a:rPr>
              <a:t>Напряжение вызывает повышение АД</a:t>
            </a:r>
          </a:p>
          <a:p>
            <a:endParaRPr lang="ru-RU" altLang="ru-RU" sz="2000" b="1" dirty="0">
              <a:solidFill>
                <a:srgbClr val="2E305F"/>
              </a:solidFill>
            </a:endParaRPr>
          </a:p>
          <a:p>
            <a:endParaRPr lang="ru-RU" altLang="ru-RU" sz="700" b="1" dirty="0">
              <a:solidFill>
                <a:srgbClr val="2E305F"/>
              </a:solidFill>
            </a:endParaRPr>
          </a:p>
          <a:p>
            <a:r>
              <a:rPr lang="ru-RU" altLang="ru-RU" sz="2000" b="1" dirty="0">
                <a:solidFill>
                  <a:srgbClr val="2E305F"/>
                </a:solidFill>
              </a:rPr>
              <a:t>Феномен «аускультативного провала»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DE34E3-FE9B-44C8-AAFD-07A6DD7220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5673022" y="2138962"/>
            <a:ext cx="348670" cy="3281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C23F9E-310A-4046-8034-FB653EA322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5673022" y="2772678"/>
            <a:ext cx="348670" cy="3281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EBF8C4-FD8E-4EF8-B27C-EAAF4EA87B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5661188" y="3514226"/>
            <a:ext cx="348670" cy="3281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45754D-EDD3-45CD-ACFA-FEA216D251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5666922" y="4195279"/>
            <a:ext cx="348670" cy="3281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52B79D-1206-4287-BC1A-CF67642DA5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5673376" y="4901064"/>
            <a:ext cx="348670" cy="32816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6098D2-EF80-416D-A70C-BBD93DADE0F7}"/>
              </a:ext>
            </a:extLst>
          </p:cNvPr>
          <p:cNvSpPr/>
          <p:nvPr/>
        </p:nvSpPr>
        <p:spPr>
          <a:xfrm>
            <a:off x="695234" y="5509915"/>
            <a:ext cx="11146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0099"/>
                </a:solidFill>
              </a:rPr>
              <a:t>В ЭТИХ СЛУЧАЯХ  ЦИФРЫ ДАВЛЕНИЯ МОГУТ БЫТЬ ПОЛУЧЕНЫ </a:t>
            </a:r>
            <a:r>
              <a:rPr lang="ru-RU" sz="2400" b="1" dirty="0">
                <a:solidFill>
                  <a:srgbClr val="2E305F"/>
                </a:solidFill>
              </a:rPr>
              <a:t>НЕКОРРЕКТНЫМИ ИЛИ ВОВСЕ НЕ ОПРЕДЕЛЕНЫ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184FF10-4036-4D82-B468-85E1F82ACC78}"/>
              </a:ext>
            </a:extLst>
          </p:cNvPr>
          <p:cNvSpPr/>
          <p:nvPr/>
        </p:nvSpPr>
        <p:spPr>
          <a:xfrm rot="20250377">
            <a:off x="3604990" y="4040111"/>
            <a:ext cx="573614" cy="519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C1D34C-3CC4-43E2-AA6E-3864B3CC706C}"/>
              </a:ext>
            </a:extLst>
          </p:cNvPr>
          <p:cNvSpPr txBox="1"/>
          <p:nvPr/>
        </p:nvSpPr>
        <p:spPr>
          <a:xfrm>
            <a:off x="479425" y="6433339"/>
            <a:ext cx="6902540" cy="23083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ru-RU" dirty="0" err="1"/>
              <a:t>Л.Г.Ратова</a:t>
            </a:r>
            <a:r>
              <a:rPr lang="ru-RU" dirty="0"/>
              <a:t>, </a:t>
            </a:r>
            <a:r>
              <a:rPr lang="ru-RU" dirty="0" err="1"/>
              <a:t>И.Е.Чазова</a:t>
            </a:r>
            <a:r>
              <a:rPr lang="ru-RU" dirty="0"/>
              <a:t>, </a:t>
            </a:r>
            <a:r>
              <a:rPr lang="ru-RU" dirty="0" err="1"/>
              <a:t>С.А.Бойцов</a:t>
            </a:r>
            <a:r>
              <a:rPr lang="ru-RU" dirty="0"/>
              <a:t>.  Системные гипертензии, 2008; 3:40-42</a:t>
            </a:r>
          </a:p>
        </p:txBody>
      </p:sp>
    </p:spTree>
    <p:extLst>
      <p:ext uri="{BB962C8B-B14F-4D97-AF65-F5344CB8AC3E}">
        <p14:creationId xmlns:p14="http://schemas.microsoft.com/office/powerpoint/2010/main" val="2292666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ED938-6892-47AD-9276-3092B33D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2E305F"/>
                </a:solidFill>
              </a:rPr>
              <a:t>ПРИБОРЫ ДЛЯ ИЗМЕРЕНИЯ АРТЕРИАЛЬНОГО ДАВЛЕНИЯ </a:t>
            </a:r>
            <a:r>
              <a:rPr lang="ru-RU" altLang="ru-RU" dirty="0">
                <a:solidFill>
                  <a:srgbClr val="7D1C87"/>
                </a:solidFill>
              </a:rPr>
              <a:t>НА ЗАПЯСТЬЕ</a:t>
            </a:r>
            <a:endParaRPr lang="ru-RU" dirty="0">
              <a:solidFill>
                <a:srgbClr val="7D1C87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54CC30-B5AF-4E65-926C-3693813E8A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1852432"/>
            <a:ext cx="2514452" cy="4023123"/>
          </a:xfrm>
          <a:prstGeom prst="rect">
            <a:avLst/>
          </a:prstGeom>
        </p:spPr>
      </p:pic>
      <p:sp>
        <p:nvSpPr>
          <p:cNvPr id="20" name="Скругленный прямоугольник 8">
            <a:extLst>
              <a:ext uri="{FF2B5EF4-FFF2-40B4-BE49-F238E27FC236}">
                <a16:creationId xmlns:a16="http://schemas.microsoft.com/office/drawing/2014/main" id="{F6A48518-7E32-4BD7-8547-3EA7CFEDFF21}"/>
              </a:ext>
            </a:extLst>
          </p:cNvPr>
          <p:cNvSpPr/>
          <p:nvPr/>
        </p:nvSpPr>
        <p:spPr>
          <a:xfrm>
            <a:off x="3452313" y="1702850"/>
            <a:ext cx="3489590" cy="49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0" rIns="0" bIns="0" rtlCol="0" anchor="ctr"/>
          <a:lstStyle/>
          <a:p>
            <a:pPr algn="ctr"/>
            <a:r>
              <a:rPr lang="ru-RU" b="1" dirty="0"/>
              <a:t>ДОСТОИНСТВА</a:t>
            </a:r>
            <a:endParaRPr lang="en-US" b="1" dirty="0"/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:a16="http://schemas.microsoft.com/office/drawing/2014/main" id="{24354913-236E-47E8-B62E-8BE98B2FFBC2}"/>
              </a:ext>
            </a:extLst>
          </p:cNvPr>
          <p:cNvSpPr/>
          <p:nvPr/>
        </p:nvSpPr>
        <p:spPr>
          <a:xfrm>
            <a:off x="7513727" y="1676284"/>
            <a:ext cx="3368939" cy="49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26701"/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0" rIns="0" bIns="0" rtlCol="0" anchor="ctr"/>
          <a:lstStyle/>
          <a:p>
            <a:pPr algn="ctr"/>
            <a:r>
              <a:rPr lang="ru-RU" b="1" dirty="0"/>
              <a:t>НЕДОСТАТКИ</a:t>
            </a:r>
            <a:endParaRPr lang="en-US" b="1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55106F0-BCC7-4555-AB2D-A339BD9270B8}"/>
              </a:ext>
            </a:extLst>
          </p:cNvPr>
          <p:cNvCxnSpPr>
            <a:cxnSpLocks/>
          </p:cNvCxnSpPr>
          <p:nvPr/>
        </p:nvCxnSpPr>
        <p:spPr>
          <a:xfrm>
            <a:off x="3452313" y="2277353"/>
            <a:ext cx="0" cy="3291343"/>
          </a:xfrm>
          <a:prstGeom prst="line">
            <a:avLst/>
          </a:prstGeom>
          <a:ln w="38100" cap="rnd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7FBF4E2-E111-4673-AA63-4545172980AB}"/>
              </a:ext>
            </a:extLst>
          </p:cNvPr>
          <p:cNvCxnSpPr>
            <a:cxnSpLocks/>
          </p:cNvCxnSpPr>
          <p:nvPr/>
        </p:nvCxnSpPr>
        <p:spPr>
          <a:xfrm>
            <a:off x="7576272" y="2228182"/>
            <a:ext cx="0" cy="3190759"/>
          </a:xfrm>
          <a:prstGeom prst="line">
            <a:avLst/>
          </a:prstGeom>
          <a:ln w="38100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102C2D2-1937-4815-8D0D-2794F78F1621}"/>
              </a:ext>
            </a:extLst>
          </p:cNvPr>
          <p:cNvSpPr/>
          <p:nvPr/>
        </p:nvSpPr>
        <p:spPr>
          <a:xfrm>
            <a:off x="7790689" y="2556869"/>
            <a:ext cx="366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2E305F"/>
                </a:solidFill>
              </a:rPr>
              <a:t>Необходимо </a:t>
            </a:r>
            <a:r>
              <a:rPr lang="ru-RU" altLang="ru-RU" b="1" dirty="0">
                <a:solidFill>
                  <a:srgbClr val="7D1C87"/>
                </a:solidFill>
              </a:rPr>
              <a:t>правильное положение запястья </a:t>
            </a:r>
            <a:r>
              <a:rPr lang="ru-RU" altLang="ru-RU" b="1" dirty="0">
                <a:solidFill>
                  <a:srgbClr val="2E305F"/>
                </a:solidFill>
              </a:rPr>
              <a:t>относительно сердца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b="1" dirty="0">
              <a:solidFill>
                <a:srgbClr val="5B68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7D1C87"/>
                </a:solidFill>
              </a:rPr>
              <a:t>Ограничение</a:t>
            </a:r>
            <a:r>
              <a:rPr lang="ru-RU" altLang="ru-RU" b="1" dirty="0">
                <a:solidFill>
                  <a:srgbClr val="5B6877"/>
                </a:solidFill>
              </a:rPr>
              <a:t> </a:t>
            </a:r>
            <a:r>
              <a:rPr lang="ru-RU" altLang="ru-RU" b="1" dirty="0">
                <a:solidFill>
                  <a:srgbClr val="2E305F"/>
                </a:solidFill>
              </a:rPr>
              <a:t>использования в более </a:t>
            </a:r>
            <a:r>
              <a:rPr lang="ru-RU" altLang="ru-RU" b="1" dirty="0">
                <a:solidFill>
                  <a:srgbClr val="7D1C87"/>
                </a:solidFill>
              </a:rPr>
              <a:t>старшем возрасте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b="1" dirty="0">
              <a:solidFill>
                <a:srgbClr val="5B68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7D1C87"/>
                </a:solidFill>
              </a:rPr>
              <a:t>Точность хуже</a:t>
            </a:r>
            <a:r>
              <a:rPr lang="ru-RU" altLang="ru-RU" b="1" dirty="0">
                <a:solidFill>
                  <a:srgbClr val="5B6877"/>
                </a:solidFill>
              </a:rPr>
              <a:t>, </a:t>
            </a:r>
            <a:r>
              <a:rPr lang="ru-RU" altLang="ru-RU" b="1" dirty="0">
                <a:solidFill>
                  <a:srgbClr val="2E305F"/>
                </a:solidFill>
              </a:rPr>
              <a:t>чем у других тонометров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1D4E6AD-2FE9-4526-8F12-E9DB523BF281}"/>
              </a:ext>
            </a:extLst>
          </p:cNvPr>
          <p:cNvSpPr/>
          <p:nvPr/>
        </p:nvSpPr>
        <p:spPr>
          <a:xfrm>
            <a:off x="3666730" y="2578992"/>
            <a:ext cx="32705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7D1C87"/>
                </a:solidFill>
              </a:rPr>
              <a:t>Компактность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ru-RU" altLang="ru-RU" b="1" dirty="0">
              <a:solidFill>
                <a:srgbClr val="5B68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7D1C87"/>
                </a:solidFill>
              </a:rPr>
              <a:t>Удобство</a:t>
            </a:r>
            <a:r>
              <a:rPr lang="ru-RU" altLang="ru-RU" b="1" dirty="0">
                <a:solidFill>
                  <a:srgbClr val="5B6877"/>
                </a:solidFill>
              </a:rPr>
              <a:t> </a:t>
            </a:r>
            <a:r>
              <a:rPr lang="ru-RU" altLang="ru-RU" b="1" dirty="0">
                <a:solidFill>
                  <a:srgbClr val="2E305F"/>
                </a:solidFill>
              </a:rPr>
              <a:t>(при выраженном ожирении, пациентов с большим количеством командировок</a:t>
            </a:r>
            <a:r>
              <a:rPr lang="ru-RU" altLang="ru-RU" dirty="0">
                <a:solidFill>
                  <a:srgbClr val="2E305F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06035-1D9B-4CA9-8DE8-BF24D1403086}"/>
              </a:ext>
            </a:extLst>
          </p:cNvPr>
          <p:cNvSpPr txBox="1"/>
          <p:nvPr/>
        </p:nvSpPr>
        <p:spPr>
          <a:xfrm>
            <a:off x="479425" y="6358751"/>
            <a:ext cx="5734790" cy="507831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 Абросимова, О. В.  Измерение. Мониторинг. Управление. Контроль,  2014; 2 (8): 66–71.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53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9425" y="577850"/>
            <a:ext cx="11389487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ВЫБОР АППАРАТА ДЛЯ </a:t>
            </a:r>
            <a:r>
              <a:rPr lang="ru-RU" dirty="0">
                <a:solidFill>
                  <a:srgbClr val="990099"/>
                </a:solidFill>
              </a:rPr>
              <a:t>ИЗМЕРЕНИЯ АРТЕРИАЛЬНОГО ДАВЛЕНИЯ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79867" y="2392974"/>
            <a:ext cx="618189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buClr>
                <a:srgbClr val="0072C3"/>
              </a:buClr>
              <a:buNone/>
              <a:defRPr/>
            </a:pPr>
            <a:r>
              <a:rPr lang="ru-RU" sz="2000" dirty="0">
                <a:solidFill>
                  <a:schemeClr val="accent4"/>
                </a:solidFill>
              </a:rPr>
              <a:t>Использование механического тонометра </a:t>
            </a:r>
            <a:r>
              <a:rPr lang="ru-RU" sz="2000" b="1" dirty="0">
                <a:solidFill>
                  <a:schemeClr val="accent2"/>
                </a:solidFill>
              </a:rPr>
              <a:t>требует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Clr>
                <a:srgbClr val="0072C3"/>
              </a:buClr>
              <a:buNone/>
              <a:defRPr/>
            </a:pPr>
            <a:r>
              <a:rPr lang="ru-RU" sz="2000" b="1" dirty="0">
                <a:solidFill>
                  <a:schemeClr val="accent2"/>
                </a:solidFill>
              </a:rPr>
              <a:t> навыка работы с фонендоскопом </a:t>
            </a:r>
            <a:r>
              <a:rPr lang="ru-RU" sz="2000" dirty="0">
                <a:solidFill>
                  <a:schemeClr val="accent4"/>
                </a:solidFill>
              </a:rPr>
              <a:t>и хорошего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Clr>
                <a:srgbClr val="0072C3"/>
              </a:buClr>
              <a:buNone/>
              <a:defRPr/>
            </a:pPr>
            <a:r>
              <a:rPr lang="ru-RU" sz="2000" dirty="0">
                <a:solidFill>
                  <a:schemeClr val="accent4"/>
                </a:solidFill>
              </a:rPr>
              <a:t> слуха </a:t>
            </a:r>
          </a:p>
          <a:p>
            <a:pPr marL="0" indent="0">
              <a:buClr>
                <a:srgbClr val="0072C3"/>
              </a:buClr>
              <a:buNone/>
              <a:defRPr/>
            </a:pPr>
            <a:r>
              <a:rPr lang="ru-RU" sz="2000" dirty="0">
                <a:solidFill>
                  <a:schemeClr val="accent4"/>
                </a:solidFill>
              </a:rPr>
              <a:t>Электронные измерители достаточно надежны, </a:t>
            </a:r>
            <a:br>
              <a:rPr lang="en-US" sz="2000" dirty="0">
                <a:solidFill>
                  <a:schemeClr val="accent4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но не забывайте проводить проверку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br>
              <a:rPr lang="ru-RU" sz="2000" dirty="0">
                <a:solidFill>
                  <a:schemeClr val="accent4"/>
                </a:solidFill>
              </a:rPr>
            </a:br>
            <a:r>
              <a:rPr lang="ru-RU" sz="2000" dirty="0">
                <a:solidFill>
                  <a:schemeClr val="accent4"/>
                </a:solidFill>
              </a:rPr>
              <a:t>согласно инструкции</a:t>
            </a:r>
          </a:p>
          <a:p>
            <a:pPr marL="0" indent="0">
              <a:buClr>
                <a:srgbClr val="0072C3"/>
              </a:buClr>
              <a:buNone/>
              <a:defRPr/>
            </a:pPr>
            <a:r>
              <a:rPr lang="ru-RU" sz="2000" dirty="0">
                <a:solidFill>
                  <a:schemeClr val="accent4"/>
                </a:solidFill>
              </a:rPr>
              <a:t>Электронные измерители </a:t>
            </a:r>
            <a:r>
              <a:rPr lang="ru-RU" sz="2000" b="1" dirty="0">
                <a:solidFill>
                  <a:schemeClr val="accent2"/>
                </a:solidFill>
              </a:rPr>
              <a:t>на запястье 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использовать не рекомендуется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22" y="2436525"/>
            <a:ext cx="406897" cy="3654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6" y="3507647"/>
            <a:ext cx="406897" cy="3654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13" y="4430897"/>
            <a:ext cx="406897" cy="3654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367" y="1062990"/>
            <a:ext cx="6247119" cy="465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DB7A7E-69CA-4F9B-82BF-1F5C57F786F3}"/>
              </a:ext>
            </a:extLst>
          </p:cNvPr>
          <p:cNvSpPr txBox="1"/>
          <p:nvPr/>
        </p:nvSpPr>
        <p:spPr>
          <a:xfrm>
            <a:off x="710671" y="6241025"/>
            <a:ext cx="6181894" cy="23083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 </a:t>
            </a:r>
            <a:r>
              <a:rPr lang="ru-RU" dirty="0" err="1"/>
              <a:t>Л.Г.Ратова</a:t>
            </a:r>
            <a:r>
              <a:rPr lang="ru-RU" dirty="0"/>
              <a:t>, </a:t>
            </a:r>
            <a:r>
              <a:rPr lang="ru-RU" dirty="0" err="1"/>
              <a:t>И.Е.Чазова</a:t>
            </a:r>
            <a:r>
              <a:rPr lang="ru-RU" dirty="0"/>
              <a:t>, </a:t>
            </a:r>
            <a:r>
              <a:rPr lang="ru-RU" dirty="0" err="1"/>
              <a:t>С.А.Бойцов</a:t>
            </a:r>
            <a:r>
              <a:rPr lang="ru-RU" dirty="0"/>
              <a:t>.    Системные гипертензии,  2008; 3:40-42</a:t>
            </a:r>
          </a:p>
        </p:txBody>
      </p:sp>
    </p:spTree>
    <p:extLst>
      <p:ext uri="{BB962C8B-B14F-4D97-AF65-F5344CB8AC3E}">
        <p14:creationId xmlns:p14="http://schemas.microsoft.com/office/powerpoint/2010/main" val="309535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425" y="257307"/>
            <a:ext cx="11233149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АРТЕРИАЛЬНАЯ ГИПЕРТЕНЗИЯ – </a:t>
            </a:r>
            <a:br>
              <a:rPr lang="ru-RU" dirty="0">
                <a:solidFill>
                  <a:srgbClr val="5B6877"/>
                </a:solidFill>
              </a:rPr>
            </a:br>
            <a:r>
              <a:rPr lang="ru-RU" dirty="0">
                <a:solidFill>
                  <a:srgbClr val="7D1C87"/>
                </a:solidFill>
              </a:rPr>
              <a:t>НЕВИДИМЫЙ УБИЙЦА ИЛИ УКРОЩЕННЫЙ ЗВЕРЬ?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743" y="3585060"/>
            <a:ext cx="2778268" cy="30539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161" y="1555709"/>
            <a:ext cx="3459963" cy="5213367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C29CA777-788C-499D-BBFC-34847E2F8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11" y="3854896"/>
            <a:ext cx="7505476" cy="4351338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rgbClr val="7D1C87"/>
                </a:solidFill>
              </a:rPr>
              <a:t>ГБ - более 90% всех форм АГ (точная причина неизвестна), Вторичная АГ – менее 10% всех форм АГ (причина известна)</a:t>
            </a:r>
          </a:p>
          <a:p>
            <a:endParaRPr lang="ru-RU" sz="1000" dirty="0"/>
          </a:p>
          <a:p>
            <a:endParaRPr lang="ru-RU" sz="1700" dirty="0"/>
          </a:p>
          <a:p>
            <a:pPr>
              <a:lnSpc>
                <a:spcPct val="100000"/>
              </a:lnSpc>
            </a:pPr>
            <a:r>
              <a:rPr lang="ru-RU" sz="1700" dirty="0"/>
              <a:t>- </a:t>
            </a:r>
            <a:r>
              <a:rPr lang="ru-RU" sz="1700" dirty="0">
                <a:solidFill>
                  <a:srgbClr val="002060"/>
                </a:solidFill>
              </a:rPr>
              <a:t>состояние, вызванное значительным повышением АД, ассоциирующееся с острым поражением органов-мишеней, нередко жизнеугрожающим, требующее немедленных квалифицированных действий, направленных на снижение АД,  обычно с помощью внутривенной терапии</a:t>
            </a:r>
          </a:p>
          <a:p>
            <a:br>
              <a:rPr lang="ru-RU" sz="1700" dirty="0"/>
            </a:br>
            <a:br>
              <a:rPr lang="ru-RU" sz="1700" dirty="0"/>
            </a:br>
            <a:endParaRPr lang="ru-RU" sz="17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1711" y="4485793"/>
            <a:ext cx="2727414" cy="4097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Гипертонический криз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79425" y="1224474"/>
            <a:ext cx="11233149" cy="9702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D1C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РАЗБЕРЕМСЯ С ТЕРМИНАМИ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492484" y="1892658"/>
            <a:ext cx="6746516" cy="5005"/>
          </a:xfrm>
          <a:prstGeom prst="line">
            <a:avLst/>
          </a:prstGeom>
          <a:ln w="2857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728F7D-CC63-4166-A9E6-D17A5278F4A9}"/>
              </a:ext>
            </a:extLst>
          </p:cNvPr>
          <p:cNvSpPr/>
          <p:nvPr/>
        </p:nvSpPr>
        <p:spPr>
          <a:xfrm>
            <a:off x="321859" y="2454513"/>
            <a:ext cx="775872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700" dirty="0">
                <a:solidFill>
                  <a:srgbClr val="002060"/>
                </a:solidFill>
              </a:rPr>
              <a:t>- хронически протекающее заболевание, основным проявлением </a:t>
            </a:r>
            <a:br>
              <a:rPr lang="ru-RU" sz="1700" dirty="0">
                <a:solidFill>
                  <a:srgbClr val="002060"/>
                </a:solidFill>
              </a:rPr>
            </a:br>
            <a:r>
              <a:rPr lang="ru-RU" sz="1700" dirty="0">
                <a:solidFill>
                  <a:srgbClr val="002060"/>
                </a:solidFill>
              </a:rPr>
              <a:t>которого является повышение АД, не связанное с выявлением </a:t>
            </a:r>
            <a:br>
              <a:rPr lang="ru-RU" sz="1700" dirty="0">
                <a:solidFill>
                  <a:srgbClr val="002060"/>
                </a:solidFill>
              </a:rPr>
            </a:br>
            <a:r>
              <a:rPr lang="ru-RU" sz="1700" dirty="0">
                <a:solidFill>
                  <a:srgbClr val="002060"/>
                </a:solidFill>
              </a:rPr>
              <a:t>явных причин, приводящих к развитию вторичных форм АГ </a:t>
            </a:r>
            <a:br>
              <a:rPr lang="ru-RU" sz="1700" dirty="0">
                <a:solidFill>
                  <a:srgbClr val="002060"/>
                </a:solidFill>
              </a:rPr>
            </a:br>
            <a:r>
              <a:rPr lang="ru-RU" sz="1700" dirty="0">
                <a:solidFill>
                  <a:srgbClr val="002060"/>
                </a:solidFill>
              </a:rPr>
              <a:t>(симптоматическая АГ)</a:t>
            </a:r>
          </a:p>
          <a:p>
            <a:pPr lvl="0">
              <a:defRPr/>
            </a:pPr>
            <a:r>
              <a:rPr lang="ru-RU" sz="1700" dirty="0">
                <a:solidFill>
                  <a:srgbClr val="5B6877"/>
                </a:solidFill>
              </a:rPr>
              <a:t>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E6AF131-47FB-4FAA-97B7-415C6107CEC2}"/>
              </a:ext>
            </a:extLst>
          </p:cNvPr>
          <p:cNvSpPr/>
          <p:nvPr/>
        </p:nvSpPr>
        <p:spPr>
          <a:xfrm>
            <a:off x="321859" y="1980514"/>
            <a:ext cx="5068303" cy="3688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Гипертоническая болезнь (ГБ)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613075A-0129-252F-021A-D32D57133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535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3FB99F0-F30A-4845-BD08-9B9094CD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НЕ ЗАБЫВАЙТЕ </a:t>
            </a:r>
            <a:r>
              <a:rPr lang="ru-RU" dirty="0">
                <a:solidFill>
                  <a:srgbClr val="7D1C87"/>
                </a:solidFill>
              </a:rPr>
              <a:t>ПРАВИЛА ИЗМЕРЕНИЯ!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A4D5A5-5E9B-4AF3-9D71-CFAD35F38C99}"/>
              </a:ext>
            </a:extLst>
          </p:cNvPr>
          <p:cNvSpPr/>
          <p:nvPr/>
        </p:nvSpPr>
        <p:spPr>
          <a:xfrm>
            <a:off x="322729" y="6554297"/>
            <a:ext cx="9137591" cy="203133"/>
          </a:xfrm>
          <a:prstGeom prst="rect">
            <a:avLst/>
          </a:prstGeom>
        </p:spPr>
        <p:txBody>
          <a:bodyPr lIns="0" anchor="ctr" anchorCtr="0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800" dirty="0">
                <a:solidFill>
                  <a:schemeClr val="accent4"/>
                </a:solidFill>
                <a:hlinkClick r:id="rId3" tooltip="2020 International Society of Hypertension global hypertension practice guidelin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International Society of Hypertension global hypertension practice guidelines</a:t>
            </a:r>
            <a:endParaRPr lang="en-US" sz="800" dirty="0">
              <a:solidFill>
                <a:schemeClr val="accent4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2AFBFD-B49C-4155-A769-779086A8FF26}"/>
              </a:ext>
            </a:extLst>
          </p:cNvPr>
          <p:cNvSpPr/>
          <p:nvPr/>
        </p:nvSpPr>
        <p:spPr>
          <a:xfrm>
            <a:off x="2382575" y="2787745"/>
            <a:ext cx="1302672" cy="387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43A0935-4655-411A-BACB-1387BC180E93}"/>
              </a:ext>
            </a:extLst>
          </p:cNvPr>
          <p:cNvSpPr/>
          <p:nvPr/>
        </p:nvSpPr>
        <p:spPr>
          <a:xfrm>
            <a:off x="3414923" y="5494172"/>
            <a:ext cx="540648" cy="29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A2F5340-D5AB-434C-A895-7D76E2F64729}"/>
              </a:ext>
            </a:extLst>
          </p:cNvPr>
          <p:cNvSpPr/>
          <p:nvPr/>
        </p:nvSpPr>
        <p:spPr>
          <a:xfrm>
            <a:off x="6354845" y="3830718"/>
            <a:ext cx="2535163" cy="1186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29309E7-9BA5-4A93-B9B6-544B32F392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2203904" y="2083472"/>
            <a:ext cx="348670" cy="32816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12E7D3A-6899-4035-981E-CFD60A79AAE6}"/>
              </a:ext>
            </a:extLst>
          </p:cNvPr>
          <p:cNvSpPr/>
          <p:nvPr/>
        </p:nvSpPr>
        <p:spPr>
          <a:xfrm>
            <a:off x="2750858" y="2008526"/>
            <a:ext cx="84286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4"/>
                </a:solidFill>
              </a:rPr>
              <a:t>Обстановка в помещении должна быть спокойная, температура комфортная </a:t>
            </a:r>
          </a:p>
          <a:p>
            <a:endParaRPr lang="ru-RU" sz="700" dirty="0">
              <a:solidFill>
                <a:schemeClr val="accent4"/>
              </a:solidFill>
            </a:endParaRPr>
          </a:p>
          <a:p>
            <a:r>
              <a:rPr lang="ru-RU" sz="2000" dirty="0">
                <a:solidFill>
                  <a:schemeClr val="accent4"/>
                </a:solidFill>
              </a:rPr>
              <a:t>Не курите, не пейте кофе и не проводите физические нагрузки за 30 минут до начала измерения </a:t>
            </a:r>
          </a:p>
          <a:p>
            <a:endParaRPr lang="ru-RU" sz="700" dirty="0">
              <a:solidFill>
                <a:schemeClr val="accent4"/>
              </a:solidFill>
            </a:endParaRPr>
          </a:p>
          <a:p>
            <a:r>
              <a:rPr lang="ru-RU" sz="2000" dirty="0">
                <a:solidFill>
                  <a:schemeClr val="accent4"/>
                </a:solidFill>
              </a:rPr>
              <a:t>Отдохните 3-5 минут </a:t>
            </a:r>
          </a:p>
          <a:p>
            <a:endParaRPr lang="ru-RU" sz="700" dirty="0">
              <a:solidFill>
                <a:schemeClr val="accent4"/>
              </a:solidFill>
            </a:endParaRPr>
          </a:p>
          <a:p>
            <a:r>
              <a:rPr lang="ru-RU" sz="2000" dirty="0">
                <a:solidFill>
                  <a:schemeClr val="accent4"/>
                </a:solidFill>
              </a:rPr>
              <a:t>Сделайте 3 измерения с интервалом в 1 минуту</a:t>
            </a:r>
          </a:p>
          <a:p>
            <a:endParaRPr lang="ru-RU" sz="700" dirty="0">
              <a:solidFill>
                <a:schemeClr val="accent4"/>
              </a:solidFill>
            </a:endParaRPr>
          </a:p>
          <a:p>
            <a:r>
              <a:rPr lang="ru-RU" sz="2000" dirty="0">
                <a:solidFill>
                  <a:schemeClr val="accent4"/>
                </a:solidFill>
              </a:rPr>
              <a:t>Запишите среднее значение двух последних измерений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6010D17-02D5-4A13-B173-0968D72DD51E}"/>
              </a:ext>
            </a:extLst>
          </p:cNvPr>
          <p:cNvSpPr/>
          <p:nvPr/>
        </p:nvSpPr>
        <p:spPr>
          <a:xfrm>
            <a:off x="5283080" y="5201461"/>
            <a:ext cx="1682125" cy="958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87871F1-BEDA-454F-968B-A154D1D1F6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5" y="4857410"/>
            <a:ext cx="485446" cy="5522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D21B0A7-E5A0-4E59-8726-5ACB95D19288}"/>
              </a:ext>
            </a:extLst>
          </p:cNvPr>
          <p:cNvSpPr txBox="1"/>
          <p:nvPr/>
        </p:nvSpPr>
        <p:spPr>
          <a:xfrm>
            <a:off x="2750858" y="4822903"/>
            <a:ext cx="7811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accent4"/>
                </a:solidFill>
              </a:rPr>
              <a:t>Крупным людям нужна отдельная манжета</a:t>
            </a:r>
            <a:r>
              <a:rPr lang="en-US" sz="1700" dirty="0">
                <a:solidFill>
                  <a:schemeClr val="accent4"/>
                </a:solidFill>
              </a:rPr>
              <a:t>,</a:t>
            </a:r>
            <a:r>
              <a:rPr lang="ru-RU" sz="1700" dirty="0">
                <a:solidFill>
                  <a:schemeClr val="accent4"/>
                </a:solidFill>
              </a:rPr>
              <a:t> которая покупается отдельно</a:t>
            </a:r>
            <a:r>
              <a:rPr lang="en-US" sz="1700" dirty="0">
                <a:solidFill>
                  <a:schemeClr val="accent4"/>
                </a:solidFill>
              </a:rPr>
              <a:t>,</a:t>
            </a:r>
            <a:r>
              <a:rPr lang="ru-RU" sz="1700" dirty="0">
                <a:solidFill>
                  <a:schemeClr val="accent4"/>
                </a:solidFill>
              </a:rPr>
              <a:t> </a:t>
            </a:r>
          </a:p>
          <a:p>
            <a:r>
              <a:rPr lang="ru-RU" sz="1700" dirty="0">
                <a:solidFill>
                  <a:schemeClr val="accent4"/>
                </a:solidFill>
              </a:rPr>
              <a:t>так как не входит в стандартный набор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157338E-1C31-403D-9ED0-C0B462701275}"/>
              </a:ext>
            </a:extLst>
          </p:cNvPr>
          <p:cNvSpPr/>
          <p:nvPr/>
        </p:nvSpPr>
        <p:spPr>
          <a:xfrm>
            <a:off x="1113184" y="1312249"/>
            <a:ext cx="10802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Измеряйте АД утром после пробуждения и вечером перед сном в одно и то же время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2983006-15D3-4E6B-9D64-C2808B60ADF9}"/>
              </a:ext>
            </a:extLst>
          </p:cNvPr>
          <p:cNvSpPr/>
          <p:nvPr/>
        </p:nvSpPr>
        <p:spPr>
          <a:xfrm>
            <a:off x="993914" y="5700066"/>
            <a:ext cx="110161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accent2"/>
                </a:solidFill>
              </a:rPr>
              <a:t>ВАЖНО</a:t>
            </a:r>
            <a:r>
              <a:rPr lang="en-US" sz="1700" b="1" dirty="0">
                <a:solidFill>
                  <a:schemeClr val="accent2"/>
                </a:solidFill>
              </a:rPr>
              <a:t>, </a:t>
            </a:r>
            <a:r>
              <a:rPr lang="ru-RU" sz="1700" b="1" dirty="0">
                <a:solidFill>
                  <a:schemeClr val="accent2"/>
                </a:solidFill>
              </a:rPr>
              <a:t>ЧТОБЫ МАНЖЕТА НЕ НАХОДИЛА НА СУСТАВ (СГИБ РУКИ)</a:t>
            </a:r>
            <a:r>
              <a:rPr lang="en-US" sz="1700" b="1" dirty="0">
                <a:solidFill>
                  <a:schemeClr val="accent2"/>
                </a:solidFill>
              </a:rPr>
              <a:t>, </a:t>
            </a:r>
            <a:r>
              <a:rPr lang="ru-RU" sz="1700" b="1" dirty="0">
                <a:solidFill>
                  <a:schemeClr val="accent2"/>
                </a:solidFill>
              </a:rPr>
              <a:t>ОНА ДОЛЖНА БЫТЬ ОБЯЗАТЕЛЬНО ПОДОБРАНА ПО РАЗМЕРУ!</a:t>
            </a:r>
            <a:endParaRPr lang="en-US" sz="1700" b="1" dirty="0">
              <a:solidFill>
                <a:schemeClr val="accent2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A7533F3-01AB-4D7D-AECC-3D9AB97EA7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2208240" y="2782742"/>
            <a:ext cx="348670" cy="3281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8FA23D7-A8F4-405E-8789-D250D2AF2A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2208240" y="3491408"/>
            <a:ext cx="348670" cy="3281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B89075B-7DC7-45E6-8752-3347765BDD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2218047" y="3904295"/>
            <a:ext cx="348670" cy="32816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E411826-DEA5-45A0-9B15-3D5588C156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2207480" y="4323355"/>
            <a:ext cx="348670" cy="3281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CAF684B-D16D-4A2F-A0B0-E9407DCBB0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26" y="2090706"/>
            <a:ext cx="1933008" cy="30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36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7A55AA-2C00-D724-A0DD-BC8BCBAE2C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06" y="334033"/>
            <a:ext cx="4811172" cy="57932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30CDC1-1E56-A8DD-3F18-058513DA4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34033"/>
            <a:ext cx="5206925" cy="2549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33D523-A48B-0671-53E0-9EFD038B0114}"/>
              </a:ext>
            </a:extLst>
          </p:cNvPr>
          <p:cNvSpPr txBox="1"/>
          <p:nvPr/>
        </p:nvSpPr>
        <p:spPr>
          <a:xfrm>
            <a:off x="6095999" y="3069315"/>
            <a:ext cx="5459604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600" b="1" i="0" dirty="0">
                <a:effectLst/>
                <a:latin typeface="Arial (Основной текст)"/>
              </a:rPr>
              <a:t>Для диагностики и перед визитом к врачу</a:t>
            </a:r>
            <a:r>
              <a:rPr lang="ru-RU" sz="1600" b="0" i="0" dirty="0">
                <a:effectLst/>
                <a:latin typeface="Arial (Основной текст)"/>
              </a:rPr>
              <a:t> измерять АД следует утром и вечером до приема лекарств и пищи в течение 7 дней. Или, как минимум, 3 дня, но </a:t>
            </a:r>
            <a:r>
              <a:rPr lang="en-US" sz="1600" b="0" i="0" dirty="0">
                <a:effectLst/>
                <a:latin typeface="Arial (Основной текст)"/>
              </a:rPr>
              <a:t>                 </a:t>
            </a:r>
            <a:r>
              <a:rPr lang="ru-RU" sz="1600" b="0" i="0" dirty="0">
                <a:effectLst/>
                <a:latin typeface="Arial (Основной текст)"/>
              </a:rPr>
              <a:t>с более частыми измерениями. К моменту визита врача должно быть не меньше 12 измерений</a:t>
            </a:r>
            <a:r>
              <a:rPr lang="ru-RU" sz="1600" b="0" i="0" baseline="30000" dirty="0">
                <a:effectLst/>
                <a:latin typeface="Arial (Основной текст)"/>
              </a:rPr>
              <a:t>2</a:t>
            </a:r>
            <a:r>
              <a:rPr lang="ru-RU" sz="1600" b="0" i="0" dirty="0">
                <a:effectLst/>
                <a:latin typeface="Arial (Основной текст)"/>
              </a:rPr>
              <a:t>. Не забывайте записывать показания тонометра и не пытайтесь самостоятельно интерпретировать результаты.</a:t>
            </a:r>
          </a:p>
          <a:p>
            <a:pPr algn="l" fontAlgn="base"/>
            <a:r>
              <a:rPr lang="ru-RU" sz="700" b="0" i="0" dirty="0">
                <a:effectLst/>
                <a:latin typeface="Arial (Основной текст)"/>
              </a:rPr>
              <a:t> </a:t>
            </a:r>
          </a:p>
          <a:p>
            <a:pPr algn="l" fontAlgn="base"/>
            <a:r>
              <a:rPr lang="ru-RU" sz="1600" b="1" i="0" dirty="0">
                <a:effectLst/>
                <a:latin typeface="Arial (Основной текст)"/>
              </a:rPr>
              <a:t>Для долгосрочного контроля</a:t>
            </a:r>
            <a:r>
              <a:rPr lang="ru-RU" sz="1600" b="0" i="0" dirty="0">
                <a:effectLst/>
                <a:latin typeface="Arial (Основной текст)"/>
              </a:rPr>
              <a:t> измеряйте АД утром и вечером от 1–2 раза в неделю до 1 раза в месяц</a:t>
            </a:r>
            <a:r>
              <a:rPr lang="ru-RU" sz="1600" b="0" i="0" baseline="30000" dirty="0">
                <a:effectLst/>
                <a:latin typeface="Arial (Основной текст)"/>
              </a:rPr>
              <a:t>2</a:t>
            </a:r>
            <a:r>
              <a:rPr lang="ru-RU" sz="1600" b="0" i="0" dirty="0">
                <a:effectLst/>
                <a:latin typeface="Arial (Основной текст)"/>
              </a:rPr>
              <a:t>. Каждый день это делать не стоит</a:t>
            </a:r>
            <a:r>
              <a:rPr lang="ru-RU" sz="1600" b="0" i="0" baseline="30000" dirty="0">
                <a:effectLst/>
                <a:latin typeface="Arial (Основной текст)"/>
              </a:rPr>
              <a:t>1</a:t>
            </a:r>
            <a:r>
              <a:rPr lang="ru-RU" sz="1600" b="0" i="0" dirty="0">
                <a:effectLst/>
                <a:latin typeface="Arial (Основной текст)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AD4651-B136-F466-F6D7-F336F8E17AB6}"/>
              </a:ext>
            </a:extLst>
          </p:cNvPr>
          <p:cNvSpPr txBox="1"/>
          <p:nvPr/>
        </p:nvSpPr>
        <p:spPr>
          <a:xfrm>
            <a:off x="200967" y="6301741"/>
            <a:ext cx="11991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700" b="0" i="0" dirty="0">
                <a:solidFill>
                  <a:srgbClr val="2E2E33"/>
                </a:solidFill>
                <a:effectLst/>
                <a:latin typeface="Arial (Основной текст)"/>
              </a:rPr>
              <a:t>1. </a:t>
            </a:r>
            <a:r>
              <a:rPr lang="en-US" sz="700" b="0" i="0" dirty="0" err="1">
                <a:solidFill>
                  <a:srgbClr val="2E2E33"/>
                </a:solidFill>
                <a:effectLst/>
                <a:latin typeface="Arial (Основной текст)"/>
              </a:rPr>
              <a:t>Parati</a:t>
            </a:r>
            <a:r>
              <a:rPr lang="en-US" sz="700" b="0" i="0" dirty="0">
                <a:solidFill>
                  <a:srgbClr val="2E2E33"/>
                </a:solidFill>
                <a:effectLst/>
                <a:latin typeface="Arial (Основной текст)"/>
              </a:rPr>
              <a:t> G., et al. Home blood pressure monitoring: methodology, clinical relevance and practical application: a 2021 position paper by the Working Group on Blood Pressure Monitoring and Cardiovascular Variability of the European Society of Hypertension. J </a:t>
            </a:r>
            <a:r>
              <a:rPr lang="en-US" sz="700" b="0" i="0" dirty="0" err="1">
                <a:solidFill>
                  <a:srgbClr val="2E2E33"/>
                </a:solidFill>
                <a:effectLst/>
                <a:latin typeface="Arial (Основной текст)"/>
              </a:rPr>
              <a:t>Hypertens</a:t>
            </a:r>
            <a:r>
              <a:rPr lang="en-US" sz="700" b="0" i="0" dirty="0">
                <a:solidFill>
                  <a:srgbClr val="2E2E33"/>
                </a:solidFill>
                <a:effectLst/>
                <a:latin typeface="Arial (Основной текст)"/>
              </a:rPr>
              <a:t>, 2021;39(9):1742-1767. </a:t>
            </a:r>
            <a:r>
              <a:rPr lang="en-US" sz="700" b="0" i="0" dirty="0" err="1">
                <a:solidFill>
                  <a:srgbClr val="2E2E33"/>
                </a:solidFill>
                <a:effectLst/>
                <a:latin typeface="Arial (Основной текст)"/>
              </a:rPr>
              <a:t>doi</a:t>
            </a:r>
            <a:r>
              <a:rPr lang="en-US" sz="700" b="0" i="0" dirty="0">
                <a:solidFill>
                  <a:srgbClr val="2E2E33"/>
                </a:solidFill>
                <a:effectLst/>
                <a:latin typeface="Arial (Основной текст)"/>
              </a:rPr>
              <a:t>: 10.1097/HJH.0000000000002922</a:t>
            </a:r>
            <a:r>
              <a:rPr lang="ru-RU" sz="700" b="0" i="0" dirty="0">
                <a:solidFill>
                  <a:srgbClr val="2E2E33"/>
                </a:solidFill>
                <a:effectLst/>
                <a:latin typeface="Arial (Основной текст)"/>
              </a:rPr>
              <a:t>; </a:t>
            </a:r>
            <a:r>
              <a:rPr lang="en-US" sz="700" b="0" i="0" dirty="0">
                <a:solidFill>
                  <a:srgbClr val="2E2E33"/>
                </a:solidFill>
                <a:effectLst/>
                <a:latin typeface="Arial (Основной текст)"/>
              </a:rPr>
              <a:t>2. </a:t>
            </a:r>
            <a:r>
              <a:rPr lang="en-US" sz="700" b="0" i="0" dirty="0" err="1">
                <a:solidFill>
                  <a:srgbClr val="2E2E33"/>
                </a:solidFill>
                <a:effectLst/>
                <a:latin typeface="Arial (Основной текст)"/>
              </a:rPr>
              <a:t>Muntner</a:t>
            </a:r>
            <a:r>
              <a:rPr lang="en-US" sz="700" b="0" i="0" dirty="0">
                <a:solidFill>
                  <a:srgbClr val="2E2E33"/>
                </a:solidFill>
                <a:effectLst/>
                <a:latin typeface="Arial (Основной текст)"/>
              </a:rPr>
              <a:t> P., et al. Measurement of Blood Pressure in Humans. A Scientific Statement From the American Heart Association. Hypertension. 2019;73:e35–e66. </a:t>
            </a:r>
            <a:r>
              <a:rPr lang="en-US" sz="700" b="0" i="0" dirty="0">
                <a:solidFill>
                  <a:srgbClr val="5979B2"/>
                </a:solidFill>
                <a:effectLst/>
                <a:latin typeface="Arial (Основной текст)"/>
                <a:hlinkClick r:id="rId5"/>
              </a:rPr>
              <a:t>https://www.ahajournals.org/doi/full/10.1161/HYP.0000000000000087</a:t>
            </a:r>
            <a:r>
              <a:rPr lang="ru-RU" sz="700" dirty="0">
                <a:solidFill>
                  <a:srgbClr val="5979B2"/>
                </a:solidFill>
                <a:latin typeface="Arial (Основной текст)"/>
              </a:rPr>
              <a:t>; </a:t>
            </a:r>
            <a:r>
              <a:rPr lang="ru-RU" sz="700" dirty="0">
                <a:latin typeface="Arial (Основной текст)"/>
              </a:rPr>
              <a:t>3. </a:t>
            </a:r>
            <a:r>
              <a:rPr lang="en-US" sz="700" dirty="0">
                <a:solidFill>
                  <a:srgbClr val="2E305F"/>
                </a:solidFill>
              </a:rPr>
              <a:t>Stergiou G.S. et al. 2021 European Society of Hypertension practice guidelines for office and out-of-office blood pressure measurement. J </a:t>
            </a:r>
            <a:r>
              <a:rPr lang="en-US" sz="700" dirty="0" err="1">
                <a:solidFill>
                  <a:srgbClr val="2E305F"/>
                </a:solidFill>
              </a:rPr>
              <a:t>Hypertens</a:t>
            </a:r>
            <a:r>
              <a:rPr lang="en-US" sz="700" dirty="0">
                <a:solidFill>
                  <a:srgbClr val="2E305F"/>
                </a:solidFill>
              </a:rPr>
              <a:t>, 2021; 39:1293–1302. 4. </a:t>
            </a:r>
            <a:r>
              <a:rPr lang="en-US" sz="700" dirty="0">
                <a:effectLst/>
                <a:ea typeface="Times New Roman" panose="02020603050405020304" pitchFamily="18" charset="0"/>
              </a:rPr>
              <a:t>Screening for Hypertension in Adults: US Preventive Services Task Force Reaffirmation Recommendation Statement. JAMA. 2021;325(16):1650-1656.</a:t>
            </a:r>
            <a:r>
              <a:rPr lang="en-US" sz="7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6"/>
              </a:rPr>
              <a:t>High Blood Pressure in Adults: Screening - Healthy People 2030 | health.gov</a:t>
            </a:r>
            <a:r>
              <a:rPr lang="ru-RU" sz="7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7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700" dirty="0">
                <a:solidFill>
                  <a:srgbClr val="2E305F"/>
                </a:solidFill>
              </a:rPr>
              <a:t> DOI:10.1097/HJH.0000000000002843</a:t>
            </a:r>
            <a:endParaRPr lang="en-US" sz="800" b="0" i="0" dirty="0">
              <a:solidFill>
                <a:srgbClr val="2E2E33"/>
              </a:solidFill>
              <a:effectLst/>
              <a:latin typeface="Arial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065675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7482" y="404903"/>
            <a:ext cx="10105935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ПОГРЕШНОСТИ ПРИ </a:t>
            </a:r>
            <a:r>
              <a:rPr lang="ru-RU" dirty="0">
                <a:solidFill>
                  <a:srgbClr val="7D1C87"/>
                </a:solidFill>
              </a:rPr>
              <a:t>ИЗМЕРЕНИИ АРТЕРИАЛЬНОГО ДАВЛЕНИЯ</a:t>
            </a:r>
          </a:p>
        </p:txBody>
      </p:sp>
      <p:graphicFrame>
        <p:nvGraphicFramePr>
          <p:cNvPr id="2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8679"/>
              </p:ext>
            </p:extLst>
          </p:nvPr>
        </p:nvGraphicFramePr>
        <p:xfrm>
          <a:off x="537482" y="1750835"/>
          <a:ext cx="8113031" cy="3286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802">
                <a:tc>
                  <a:txBody>
                    <a:bodyPr/>
                    <a:lstStyle/>
                    <a:p>
                      <a:r>
                        <a:rPr lang="ru-RU" sz="1700" dirty="0"/>
                        <a:t>Ситуация</a:t>
                      </a:r>
                      <a:r>
                        <a:rPr lang="ru-RU" sz="1700" baseline="0" dirty="0"/>
                        <a:t> </a:t>
                      </a:r>
                      <a:endParaRPr lang="ru-RU" sz="1700" dirty="0"/>
                    </a:p>
                  </a:txBody>
                  <a:tcPr marL="119496" marR="119496" marT="38309" marB="3830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Систолическое АД</a:t>
                      </a:r>
                    </a:p>
                  </a:txBody>
                  <a:tcPr marL="119496" marR="119496" marT="38309" marB="38309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57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4"/>
                          </a:solidFill>
                        </a:rPr>
                        <a:t>Манжета слишком маленькая</a:t>
                      </a:r>
                    </a:p>
                  </a:txBody>
                  <a:tcPr marL="119496" marR="119496" marT="38309" marB="38309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4"/>
                          </a:solidFill>
                        </a:rPr>
                        <a:t> 10—40 мм рт. ст. ↑</a:t>
                      </a:r>
                    </a:p>
                  </a:txBody>
                  <a:tcPr marL="119496" marR="119496" marT="38309" marB="383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57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4"/>
                          </a:solidFill>
                        </a:rPr>
                        <a:t>Манжета поверх одежды</a:t>
                      </a:r>
                    </a:p>
                  </a:txBody>
                  <a:tcPr marL="119496" marR="119496" marT="38309" marB="38309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accent4"/>
                          </a:solidFill>
                        </a:rPr>
                        <a:t> 10—40 мм рт. ст. ↑ или ↓</a:t>
                      </a:r>
                    </a:p>
                  </a:txBody>
                  <a:tcPr marL="119496" marR="119496" marT="38309" marB="383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57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4"/>
                          </a:solidFill>
                        </a:rPr>
                        <a:t>Спина</a:t>
                      </a:r>
                      <a:r>
                        <a:rPr lang="ru-RU" sz="1700" baseline="0" dirty="0">
                          <a:solidFill>
                            <a:schemeClr val="accent4"/>
                          </a:solidFill>
                        </a:rPr>
                        <a:t> / ноги не имеют опоры</a:t>
                      </a:r>
                      <a:endParaRPr lang="ru-RU" sz="1700" dirty="0">
                        <a:solidFill>
                          <a:schemeClr val="accent4"/>
                        </a:solidFill>
                      </a:endParaRPr>
                    </a:p>
                  </a:txBody>
                  <a:tcPr marL="119496" marR="119496" marT="38309" marB="38309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4"/>
                          </a:solidFill>
                        </a:rPr>
                        <a:t> 5—15 мм рт. ст. ↑</a:t>
                      </a:r>
                    </a:p>
                  </a:txBody>
                  <a:tcPr marL="119496" marR="119496" marT="38309" marB="383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57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4"/>
                          </a:solidFill>
                        </a:rPr>
                        <a:t>Скрещивание ног</a:t>
                      </a:r>
                    </a:p>
                  </a:txBody>
                  <a:tcPr marL="119496" marR="119496" marT="38309" marB="38309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4"/>
                          </a:solidFill>
                        </a:rPr>
                        <a:t> 5—8 мм рт. ст. ↑</a:t>
                      </a:r>
                    </a:p>
                  </a:txBody>
                  <a:tcPr marL="119496" marR="119496" marT="38309" marB="383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023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4"/>
                          </a:solidFill>
                        </a:rPr>
                        <a:t>Отсутствие 3-5-минутного </a:t>
                      </a:r>
                      <a:br>
                        <a:rPr lang="en-US" sz="1700" dirty="0">
                          <a:solidFill>
                            <a:schemeClr val="accent4"/>
                          </a:solidFill>
                        </a:rPr>
                      </a:br>
                      <a:r>
                        <a:rPr lang="ru-RU" sz="1700" dirty="0">
                          <a:solidFill>
                            <a:schemeClr val="accent4"/>
                          </a:solidFill>
                        </a:rPr>
                        <a:t>периода покоя</a:t>
                      </a:r>
                    </a:p>
                  </a:txBody>
                  <a:tcPr marL="119496" marR="119496" marT="38309" marB="38309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4"/>
                          </a:solidFill>
                        </a:rPr>
                        <a:t> 10—20 мм рт. ст. ↑</a:t>
                      </a:r>
                    </a:p>
                  </a:txBody>
                  <a:tcPr marL="119496" marR="119496" marT="38309" marB="3830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457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4"/>
                          </a:solidFill>
                        </a:rPr>
                        <a:t>Разговор во время измерения</a:t>
                      </a:r>
                    </a:p>
                  </a:txBody>
                  <a:tcPr marL="119496" marR="119496" marT="38309" marB="38309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4"/>
                          </a:solidFill>
                        </a:rPr>
                        <a:t> 10—15 мм рт. ст. ↑</a:t>
                      </a:r>
                    </a:p>
                  </a:txBody>
                  <a:tcPr marL="119496" marR="119496" marT="38309" marB="3830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979"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Боль</a:t>
                      </a:r>
                    </a:p>
                  </a:txBody>
                  <a:tcPr marL="119496" marR="119496" marT="38309" marB="38309" anchor="ctr"/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10—30 мм рт. ст. ↑</a:t>
                      </a:r>
                    </a:p>
                  </a:txBody>
                  <a:tcPr marL="119496" marR="119496" marT="38309" marB="3830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86"/>
          <a:stretch/>
        </p:blipFill>
        <p:spPr>
          <a:xfrm>
            <a:off x="8804694" y="4128395"/>
            <a:ext cx="2646623" cy="27205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166" y="2451996"/>
            <a:ext cx="2458251" cy="4441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3280" y="5296691"/>
            <a:ext cx="67596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accent4"/>
                </a:solidFill>
              </a:rPr>
              <a:t>Опасность в том</a:t>
            </a:r>
            <a:r>
              <a:rPr lang="en-US" sz="1700" dirty="0">
                <a:solidFill>
                  <a:schemeClr val="accent4"/>
                </a:solidFill>
              </a:rPr>
              <a:t>, </a:t>
            </a:r>
            <a:r>
              <a:rPr lang="ru-RU" sz="1700" dirty="0">
                <a:solidFill>
                  <a:schemeClr val="accent4"/>
                </a:solidFill>
              </a:rPr>
              <a:t>что полученный результат может быть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ниже реального </a:t>
            </a:r>
            <a:r>
              <a:rPr lang="ru-RU" sz="1700" b="1" dirty="0">
                <a:solidFill>
                  <a:schemeClr val="accent2"/>
                </a:solidFill>
              </a:rPr>
              <a:t>и вы упустите момент, когда нужно</a:t>
            </a:r>
            <a:endParaRPr lang="en-US" sz="1700" b="1" dirty="0">
              <a:solidFill>
                <a:schemeClr val="accent2"/>
              </a:solidFill>
            </a:endParaRPr>
          </a:p>
          <a:p>
            <a:r>
              <a:rPr lang="ru-RU" sz="1700" b="1" dirty="0">
                <a:solidFill>
                  <a:schemeClr val="accent2"/>
                </a:solidFill>
              </a:rPr>
              <a:t>обратиться за помощью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74" y="5225220"/>
            <a:ext cx="638842" cy="72675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37482" y="6426249"/>
            <a:ext cx="7902597" cy="377431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ru-RU" dirty="0" err="1"/>
              <a:t>Агаев</a:t>
            </a:r>
            <a:r>
              <a:rPr lang="ru-RU" dirty="0"/>
              <a:t> А.А. Вестник Российской Военно-медицинской академии</a:t>
            </a:r>
            <a:r>
              <a:rPr lang="en-US" dirty="0"/>
              <a:t>, 2014; 2(46): 73-76</a:t>
            </a:r>
            <a:r>
              <a:rPr lang="ru-RU" dirty="0"/>
              <a:t> </a:t>
            </a:r>
            <a:r>
              <a:rPr lang="en-US" dirty="0">
                <a:effectLst/>
                <a:hlinkClick r:id="rId6" tooltip="https://www.adctoday.com/learning-center/about-sphygmomanometers/how-take-blood-pressure"/>
              </a:rPr>
              <a:t>How to Take Blood Pressure | American Diagnostic Corporation (adctoday.com)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3954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031" y="1474895"/>
            <a:ext cx="897812" cy="6164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446" y="1393918"/>
            <a:ext cx="3279052" cy="81703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0413373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КАК ВЕСТИ </a:t>
            </a:r>
            <a:r>
              <a:rPr lang="ru-RU" dirty="0">
                <a:solidFill>
                  <a:srgbClr val="990099"/>
                </a:solidFill>
              </a:rPr>
              <a:t>ДНЕВНИК КОНТРОЛЯ АРТЕРИАЛЬНОГО ДАВЛЕНИЯ?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22" y="2863768"/>
            <a:ext cx="5234956" cy="3400763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3E00132B-26B2-46DF-A7EC-A4D836DBBB71}"/>
              </a:ext>
            </a:extLst>
          </p:cNvPr>
          <p:cNvSpPr txBox="1">
            <a:spLocks/>
          </p:cNvSpPr>
          <p:nvPr/>
        </p:nvSpPr>
        <p:spPr>
          <a:xfrm>
            <a:off x="1066393" y="2075005"/>
            <a:ext cx="4094390" cy="97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solidFill>
                  <a:schemeClr val="accent4"/>
                </a:solidFill>
              </a:rPr>
              <a:t>АД и пульс </a:t>
            </a:r>
            <a:r>
              <a:rPr lang="ru-RU" sz="2600" dirty="0">
                <a:solidFill>
                  <a:schemeClr val="accent4"/>
                </a:solidFill>
              </a:rPr>
              <a:t>утром/ </a:t>
            </a:r>
            <a:br>
              <a:rPr lang="ru-RU" sz="2600" dirty="0">
                <a:solidFill>
                  <a:schemeClr val="accent4"/>
                </a:solidFill>
              </a:rPr>
            </a:br>
            <a:r>
              <a:rPr lang="ru-RU" sz="2600" dirty="0">
                <a:solidFill>
                  <a:schemeClr val="accent4"/>
                </a:solidFill>
              </a:rPr>
              <a:t>вечером + особые отметки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2"/>
              </a:solidFill>
            </a:endParaRPr>
          </a:p>
          <a:p>
            <a:endParaRPr lang="ru-RU" sz="1800" dirty="0">
              <a:latin typeface="+mj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15" y="2104950"/>
            <a:ext cx="422289" cy="4003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4919" y="2091442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481" y="2112209"/>
            <a:ext cx="422289" cy="4003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23485" y="2142244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106" y="2863768"/>
            <a:ext cx="4114692" cy="3855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E5FB28-93DD-4B95-87CD-57CB8986AA8E}"/>
              </a:ext>
            </a:extLst>
          </p:cNvPr>
          <p:cNvSpPr txBox="1"/>
          <p:nvPr/>
        </p:nvSpPr>
        <p:spPr>
          <a:xfrm>
            <a:off x="664919" y="6492240"/>
            <a:ext cx="4592562" cy="23083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ru-RU" dirty="0" err="1"/>
              <a:t>И.В.Корнелюк</a:t>
            </a:r>
            <a:r>
              <a:rPr lang="ru-RU" dirty="0"/>
              <a:t>. Медицинские новости</a:t>
            </a:r>
            <a:r>
              <a:rPr lang="en-US" dirty="0"/>
              <a:t>, 2019; </a:t>
            </a:r>
            <a:r>
              <a:rPr lang="ru-RU" dirty="0"/>
              <a:t>6</a:t>
            </a:r>
            <a:r>
              <a:rPr lang="en-US" dirty="0"/>
              <a:t>: 36-38</a:t>
            </a:r>
            <a:endParaRPr lang="ru-RU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9630CCF5-3D6B-4262-B0A3-DCC83058201A}"/>
              </a:ext>
            </a:extLst>
          </p:cNvPr>
          <p:cNvSpPr txBox="1">
            <a:spLocks/>
          </p:cNvSpPr>
          <p:nvPr/>
        </p:nvSpPr>
        <p:spPr>
          <a:xfrm>
            <a:off x="5776468" y="2058639"/>
            <a:ext cx="3966872" cy="805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solidFill>
                  <a:schemeClr val="accent4"/>
                </a:solidFill>
              </a:rPr>
              <a:t>Дозы  и кратность </a:t>
            </a:r>
            <a:r>
              <a:rPr lang="ru-RU" sz="2600" dirty="0">
                <a:solidFill>
                  <a:schemeClr val="accent4"/>
                </a:solidFill>
              </a:rPr>
              <a:t>принимаемых препаратов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7881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0F957-008E-4C50-B9AF-7C2439AD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8479045" cy="970280"/>
          </a:xfrm>
        </p:spPr>
        <p:txBody>
          <a:bodyPr/>
          <a:lstStyle/>
          <a:p>
            <a:r>
              <a:rPr lang="ru-RU" u="sng" dirty="0">
                <a:solidFill>
                  <a:srgbClr val="7D1C87"/>
                </a:solidFill>
              </a:rPr>
              <a:t>ЧАСТЬ ТРЕТЬЯ</a:t>
            </a:r>
            <a:r>
              <a:rPr lang="ru-RU" dirty="0">
                <a:solidFill>
                  <a:srgbClr val="5B6877"/>
                </a:solidFill>
              </a:rPr>
              <a:t>: </a:t>
            </a:r>
            <a:r>
              <a:rPr lang="ru-RU" dirty="0">
                <a:solidFill>
                  <a:srgbClr val="2E305F"/>
                </a:solidFill>
              </a:rPr>
              <a:t>НАСЛЕДСТВЕННОСТЬ               И ОБРАЗ ЖИЗНИ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D0439F-1C49-4EF2-9C4B-20BB1DEC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089" y="1779785"/>
            <a:ext cx="9945850" cy="4737735"/>
          </a:xfrm>
        </p:spPr>
        <p:txBody>
          <a:bodyPr/>
          <a:lstStyle/>
          <a:p>
            <a:r>
              <a:rPr lang="ru-RU" sz="2400" b="1" dirty="0">
                <a:solidFill>
                  <a:srgbClr val="2E305F"/>
                </a:solidFill>
              </a:rPr>
              <a:t>Миф: </a:t>
            </a:r>
            <a:r>
              <a:rPr lang="ru-RU" sz="2400" b="1" dirty="0">
                <a:solidFill>
                  <a:srgbClr val="7D1C87"/>
                </a:solidFill>
              </a:rPr>
              <a:t>«У меня плохая наследственность, мне ничего в своей судьбе и здоровье не изменить»</a:t>
            </a:r>
          </a:p>
          <a:p>
            <a:endParaRPr lang="ru-RU" sz="2400" b="1" dirty="0">
              <a:solidFill>
                <a:srgbClr val="7D1C87"/>
              </a:solidFill>
            </a:endParaRPr>
          </a:p>
          <a:p>
            <a:r>
              <a:rPr lang="ru-RU" sz="2400" b="1" dirty="0">
                <a:solidFill>
                  <a:srgbClr val="2E305F"/>
                </a:solidFill>
              </a:rPr>
              <a:t>Артериальная гипертензия </a:t>
            </a:r>
            <a:r>
              <a:rPr lang="ru-RU" sz="2400" b="1" dirty="0">
                <a:solidFill>
                  <a:srgbClr val="7D1C87"/>
                </a:solidFill>
              </a:rPr>
              <a:t>= привыкнуть к здоровому </a:t>
            </a:r>
            <a:br>
              <a:rPr lang="ru-RU" sz="2400" b="1" dirty="0">
                <a:solidFill>
                  <a:srgbClr val="7D1C87"/>
                </a:solidFill>
              </a:rPr>
            </a:br>
            <a:r>
              <a:rPr lang="ru-RU" sz="2400" b="1" dirty="0">
                <a:solidFill>
                  <a:srgbClr val="7D1C87"/>
                </a:solidFill>
              </a:rPr>
              <a:t>образу жизни</a:t>
            </a:r>
          </a:p>
          <a:p>
            <a:endParaRPr lang="ru-RU" sz="2400" b="1" dirty="0">
              <a:solidFill>
                <a:srgbClr val="7D1C87"/>
              </a:solidFill>
            </a:endParaRPr>
          </a:p>
          <a:p>
            <a:r>
              <a:rPr lang="ru-RU" sz="2400" b="1" dirty="0">
                <a:solidFill>
                  <a:srgbClr val="2E305F"/>
                </a:solidFill>
              </a:rPr>
              <a:t>Мифы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7D1C87"/>
                </a:solidFill>
              </a:rPr>
              <a:t>про алкоголь и заболевания сердечно-сосудистой системы</a:t>
            </a:r>
          </a:p>
          <a:p>
            <a:endParaRPr lang="ru-RU" sz="2400" b="1" dirty="0">
              <a:solidFill>
                <a:srgbClr val="7D1C87"/>
              </a:solidFill>
            </a:endParaRPr>
          </a:p>
          <a:p>
            <a:r>
              <a:rPr lang="ru-RU" sz="2400" b="1" dirty="0">
                <a:solidFill>
                  <a:srgbClr val="2E305F"/>
                </a:solidFill>
              </a:rPr>
              <a:t>Мифы</a:t>
            </a:r>
            <a:r>
              <a:rPr lang="ru-RU" sz="2400" b="1" dirty="0">
                <a:solidFill>
                  <a:srgbClr val="7D1C87"/>
                </a:solidFill>
              </a:rPr>
              <a:t> про безопасное курение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690D8-981B-4D79-86EE-DBA105F34F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1129468" y="1812014"/>
            <a:ext cx="448407" cy="4220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449DD3-5EEE-49D0-A70B-AE36DB4DB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1154336" y="3019729"/>
            <a:ext cx="448407" cy="422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C32490-7466-4638-B375-1077C416AA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1154336" y="4227444"/>
            <a:ext cx="448407" cy="422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801205-A904-417B-AAAD-DBD573218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1147198" y="5499200"/>
            <a:ext cx="448407" cy="42203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606FAA-E838-443E-A9C6-3F5A7B95E4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440" y="628819"/>
            <a:ext cx="3150351" cy="23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41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810" y="3045748"/>
            <a:ext cx="4198865" cy="31762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04" y="432005"/>
            <a:ext cx="4740216" cy="3069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636034"/>
            <a:ext cx="4315925" cy="2306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6879078" y="1069318"/>
            <a:ext cx="419886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>
                <a:solidFill>
                  <a:schemeClr val="bg1"/>
                </a:solidFill>
              </a:rPr>
              <a:t>Устранение/минимизация факторов риска и своевременное корректное лечение могут помочь сохранить хорошее самочувствие и избежать осложнений на протяжении многих лет, даже при «плохой» наследственности</a:t>
            </a:r>
            <a:r>
              <a:rPr lang="ru-RU" b="1" baseline="30000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sz="1600" b="1" baseline="30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919403" y="997554"/>
            <a:ext cx="391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 меня плохая наследственность,                  мне ничего в своей судьбе и здоровье не изменить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5FC3E497-C579-49F7-9EF4-F405B4A26332}"/>
              </a:ext>
            </a:extLst>
          </p:cNvPr>
          <p:cNvSpPr/>
          <p:nvPr/>
        </p:nvSpPr>
        <p:spPr>
          <a:xfrm>
            <a:off x="733520" y="6584506"/>
            <a:ext cx="11107960" cy="246221"/>
          </a:xfrm>
          <a:prstGeom prst="rect">
            <a:avLst/>
          </a:prstGeom>
        </p:spPr>
        <p:txBody>
          <a:bodyPr lIns="0" anchor="ctr" anchorCtr="0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800" dirty="0" err="1">
                <a:solidFill>
                  <a:schemeClr val="accent4"/>
                </a:solidFill>
              </a:rPr>
              <a:t>Khera</a:t>
            </a:r>
            <a:r>
              <a:rPr lang="en-US" sz="800" dirty="0">
                <a:solidFill>
                  <a:schemeClr val="accent4"/>
                </a:solidFill>
              </a:rPr>
              <a:t> et al. N </a:t>
            </a:r>
            <a:r>
              <a:rPr lang="en-US" sz="800" dirty="0" err="1">
                <a:solidFill>
                  <a:schemeClr val="accent4"/>
                </a:solidFill>
              </a:rPr>
              <a:t>Engl</a:t>
            </a:r>
            <a:r>
              <a:rPr lang="en-US" sz="800" dirty="0">
                <a:solidFill>
                  <a:schemeClr val="accent4"/>
                </a:solidFill>
              </a:rPr>
              <a:t> J Med, 2016; 375:2349-2358 </a:t>
            </a:r>
            <a:endParaRPr lang="ru-RU" sz="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567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E4C674-1EE9-4273-ACC8-C79423D3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712575" cy="970280"/>
          </a:xfrm>
        </p:spPr>
        <p:txBody>
          <a:bodyPr/>
          <a:lstStyle/>
          <a:p>
            <a:pPr eaLnBrk="0" hangingPunct="0"/>
            <a:r>
              <a:rPr lang="ru-RU" dirty="0">
                <a:solidFill>
                  <a:srgbClr val="2E305F"/>
                </a:solidFill>
              </a:rPr>
              <a:t>ПЛОХАЯ НАСЛЕДСТВЕННОСТЬ - </a:t>
            </a:r>
            <a:r>
              <a:rPr lang="ru-RU" dirty="0">
                <a:solidFill>
                  <a:srgbClr val="7D1C87"/>
                </a:solidFill>
              </a:rPr>
              <a:t>НЕ ПРИГОВОР!</a:t>
            </a: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A1912A03-4F47-4688-ACCA-7FC5AFE8D114}"/>
              </a:ext>
            </a:extLst>
          </p:cNvPr>
          <p:cNvSpPr/>
          <p:nvPr/>
        </p:nvSpPr>
        <p:spPr>
          <a:xfrm>
            <a:off x="733520" y="6584506"/>
            <a:ext cx="11107960" cy="230832"/>
          </a:xfrm>
          <a:prstGeom prst="rect">
            <a:avLst/>
          </a:prstGeom>
        </p:spPr>
        <p:txBody>
          <a:bodyPr lIns="0" anchor="ctr" anchorCtr="0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800" dirty="0">
                <a:solidFill>
                  <a:schemeClr val="accent4"/>
                </a:solidFill>
              </a:rPr>
              <a:t>ИБС –ишемическая болезнь сердца; </a:t>
            </a:r>
            <a:r>
              <a:rPr lang="en-US" sz="800" dirty="0" err="1">
                <a:solidFill>
                  <a:schemeClr val="accent4"/>
                </a:solidFill>
              </a:rPr>
              <a:t>Khera</a:t>
            </a:r>
            <a:r>
              <a:rPr lang="en-US" sz="800" dirty="0">
                <a:solidFill>
                  <a:schemeClr val="accent4"/>
                </a:solidFill>
              </a:rPr>
              <a:t> et al. N </a:t>
            </a:r>
            <a:r>
              <a:rPr lang="en-US" sz="800" dirty="0" err="1">
                <a:solidFill>
                  <a:schemeClr val="accent4"/>
                </a:solidFill>
              </a:rPr>
              <a:t>Engl</a:t>
            </a:r>
            <a:r>
              <a:rPr lang="en-US" sz="800" dirty="0">
                <a:solidFill>
                  <a:schemeClr val="accent4"/>
                </a:solidFill>
              </a:rPr>
              <a:t> J Med, 2016; 375:2349-2358 </a:t>
            </a:r>
            <a:endParaRPr lang="ru-RU" sz="800" dirty="0">
              <a:solidFill>
                <a:schemeClr val="accent4"/>
              </a:solidFill>
            </a:endParaRP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C1A02D6D-03B4-44CE-B3C9-E269B7E20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41"/>
          <a:stretch/>
        </p:blipFill>
        <p:spPr>
          <a:xfrm>
            <a:off x="1528792" y="1501739"/>
            <a:ext cx="8556592" cy="493375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FBC74D-106A-4B50-9444-CF023497BFE2}"/>
              </a:ext>
            </a:extLst>
          </p:cNvPr>
          <p:cNvSpPr txBox="1"/>
          <p:nvPr/>
        </p:nvSpPr>
        <p:spPr>
          <a:xfrm>
            <a:off x="4242816" y="5411905"/>
            <a:ext cx="1938819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1100">
                <a:solidFill>
                  <a:srgbClr val="5B6877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1700" dirty="0">
                <a:solidFill>
                  <a:schemeClr val="accent4"/>
                </a:solidFill>
                <a:latin typeface="+mn-lt"/>
              </a:rPr>
              <a:t>Промежуточный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F732B9-AEE6-4AAB-A771-437641975F99}"/>
              </a:ext>
            </a:extLst>
          </p:cNvPr>
          <p:cNvSpPr txBox="1"/>
          <p:nvPr/>
        </p:nvSpPr>
        <p:spPr>
          <a:xfrm>
            <a:off x="6219392" y="5411904"/>
            <a:ext cx="1111854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1100">
                <a:solidFill>
                  <a:srgbClr val="5B6877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1700" dirty="0">
                <a:solidFill>
                  <a:schemeClr val="accent4"/>
                </a:solidFill>
                <a:latin typeface="+mn-lt"/>
              </a:rPr>
              <a:t>Высокий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104FE-1E95-458D-BFC6-3B3587AA6BDE}"/>
              </a:ext>
            </a:extLst>
          </p:cNvPr>
          <p:cNvSpPr txBox="1"/>
          <p:nvPr/>
        </p:nvSpPr>
        <p:spPr>
          <a:xfrm>
            <a:off x="3263764" y="5432674"/>
            <a:ext cx="1043251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1100">
                <a:solidFill>
                  <a:srgbClr val="5B6877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1700" dirty="0">
                <a:solidFill>
                  <a:schemeClr val="accent4"/>
                </a:solidFill>
                <a:latin typeface="+mn-lt"/>
              </a:rPr>
              <a:t>Низкий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4F6768-2F4E-41CC-A3C6-14C6F5A6A352}"/>
              </a:ext>
            </a:extLst>
          </p:cNvPr>
          <p:cNvSpPr txBox="1"/>
          <p:nvPr/>
        </p:nvSpPr>
        <p:spPr>
          <a:xfrm>
            <a:off x="3118104" y="5760826"/>
            <a:ext cx="409321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1100">
                <a:solidFill>
                  <a:srgbClr val="5B6877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ru-RU" sz="1700" b="1" dirty="0">
                <a:solidFill>
                  <a:schemeClr val="accent2"/>
                </a:solidFill>
                <a:latin typeface="+mn-lt"/>
              </a:rPr>
              <a:t>Генетический риск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24CA3-2597-4D68-AE4F-7967E5B6E3C6}"/>
              </a:ext>
            </a:extLst>
          </p:cNvPr>
          <p:cNvSpPr txBox="1"/>
          <p:nvPr/>
        </p:nvSpPr>
        <p:spPr>
          <a:xfrm>
            <a:off x="7505700" y="2970719"/>
            <a:ext cx="2510301" cy="19236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700" b="1" dirty="0">
                <a:solidFill>
                  <a:schemeClr val="accent2"/>
                </a:solidFill>
              </a:rPr>
              <a:t>Поведенческие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700" b="1" dirty="0">
                <a:solidFill>
                  <a:schemeClr val="accent2"/>
                </a:solidFill>
              </a:rPr>
              <a:t>факторы риска: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700" dirty="0">
                <a:solidFill>
                  <a:schemeClr val="accent4"/>
                </a:solidFill>
              </a:rPr>
              <a:t>Курение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700" dirty="0">
                <a:solidFill>
                  <a:schemeClr val="accent4"/>
                </a:solidFill>
              </a:rPr>
              <a:t>Ожирение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700" dirty="0">
                <a:solidFill>
                  <a:schemeClr val="accent4"/>
                </a:solidFill>
              </a:rPr>
              <a:t>Физическая активность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700" dirty="0">
                <a:solidFill>
                  <a:schemeClr val="accent4"/>
                </a:solidFill>
              </a:rPr>
              <a:t>Здоровая диета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E18255-1F39-4F2C-968C-C46CD57EBC30}"/>
              </a:ext>
            </a:extLst>
          </p:cNvPr>
          <p:cNvSpPr txBox="1"/>
          <p:nvPr/>
        </p:nvSpPr>
        <p:spPr>
          <a:xfrm rot="16200000">
            <a:off x="360254" y="3315326"/>
            <a:ext cx="4108279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1100">
                <a:solidFill>
                  <a:srgbClr val="5B6877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ru-RU" sz="1700" dirty="0">
                <a:solidFill>
                  <a:schemeClr val="accent4"/>
                </a:solidFill>
                <a:latin typeface="+mn-lt"/>
              </a:rPr>
              <a:t>Стандартизованная 10-летняя частота </a:t>
            </a:r>
          </a:p>
          <a:p>
            <a:pPr algn="ctr"/>
            <a:r>
              <a:rPr lang="ru-RU" sz="1700" dirty="0">
                <a:solidFill>
                  <a:schemeClr val="accent4"/>
                </a:solidFill>
                <a:latin typeface="+mn-lt"/>
              </a:rPr>
              <a:t>коронарных событий,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FE117F-8269-4430-8483-03621EEA933D}"/>
              </a:ext>
            </a:extLst>
          </p:cNvPr>
          <p:cNvSpPr txBox="1"/>
          <p:nvPr/>
        </p:nvSpPr>
        <p:spPr>
          <a:xfrm>
            <a:off x="7541490" y="2663127"/>
            <a:ext cx="1456836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700" b="1" dirty="0">
                <a:solidFill>
                  <a:schemeClr val="accent2"/>
                </a:solidFill>
              </a:rPr>
              <a:t>N= 55 685 </a:t>
            </a:r>
            <a:endParaRPr lang="ru-RU" sz="17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5F21B2-AC23-4CB7-AF00-2AB44573C2E4}"/>
              </a:ext>
            </a:extLst>
          </p:cNvPr>
          <p:cNvSpPr txBox="1"/>
          <p:nvPr/>
        </p:nvSpPr>
        <p:spPr>
          <a:xfrm>
            <a:off x="1990904" y="6173560"/>
            <a:ext cx="18952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dirty="0">
                <a:solidFill>
                  <a:schemeClr val="accent4"/>
                </a:solidFill>
              </a:rPr>
              <a:t>Здоровый образ жизни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EE54B-154F-48C3-8235-8A75A0EED71F}"/>
              </a:ext>
            </a:extLst>
          </p:cNvPr>
          <p:cNvSpPr txBox="1"/>
          <p:nvPr/>
        </p:nvSpPr>
        <p:spPr>
          <a:xfrm>
            <a:off x="4139115" y="6162530"/>
            <a:ext cx="2454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1100">
                <a:solidFill>
                  <a:srgbClr val="5B6877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1200" dirty="0">
                <a:solidFill>
                  <a:schemeClr val="accent4"/>
                </a:solidFill>
                <a:latin typeface="+mn-lt"/>
              </a:rPr>
              <a:t>Умеренно здоровый образ жизни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BA129D-346A-4AF8-A4F9-0A1DFD71D01F}"/>
              </a:ext>
            </a:extLst>
          </p:cNvPr>
          <p:cNvSpPr txBox="1"/>
          <p:nvPr/>
        </p:nvSpPr>
        <p:spPr>
          <a:xfrm>
            <a:off x="6594005" y="6195878"/>
            <a:ext cx="30876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1100">
                <a:solidFill>
                  <a:srgbClr val="5B6877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1200" dirty="0">
                <a:solidFill>
                  <a:schemeClr val="accent4"/>
                </a:solidFill>
                <a:latin typeface="+mn-lt"/>
              </a:rPr>
              <a:t>Нездоровый образ жизни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CCB890-B09F-46E7-92A0-9A432C86F776}"/>
              </a:ext>
            </a:extLst>
          </p:cNvPr>
          <p:cNvSpPr/>
          <p:nvPr/>
        </p:nvSpPr>
        <p:spPr>
          <a:xfrm>
            <a:off x="6335712" y="6226398"/>
            <a:ext cx="160811" cy="1553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C544062-3886-494E-8648-26B45577B732}"/>
              </a:ext>
            </a:extLst>
          </p:cNvPr>
          <p:cNvSpPr/>
          <p:nvPr/>
        </p:nvSpPr>
        <p:spPr>
          <a:xfrm>
            <a:off x="2993772" y="5451364"/>
            <a:ext cx="1313243" cy="290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03BCB58-78E4-4E70-BD67-D581A98CD19C}"/>
              </a:ext>
            </a:extLst>
          </p:cNvPr>
          <p:cNvSpPr/>
          <p:nvPr/>
        </p:nvSpPr>
        <p:spPr>
          <a:xfrm>
            <a:off x="6101987" y="5438119"/>
            <a:ext cx="1313243" cy="2907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0E6C3FD0-DBAF-4EEF-B367-FB79681A722A}"/>
              </a:ext>
            </a:extLst>
          </p:cNvPr>
          <p:cNvSpPr/>
          <p:nvPr/>
        </p:nvSpPr>
        <p:spPr>
          <a:xfrm>
            <a:off x="3921668" y="2133738"/>
            <a:ext cx="433389" cy="946484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66E34A75-4951-4414-B9C7-16231A73D7CB}"/>
              </a:ext>
            </a:extLst>
          </p:cNvPr>
          <p:cNvSpPr/>
          <p:nvPr/>
        </p:nvSpPr>
        <p:spPr>
          <a:xfrm>
            <a:off x="6002697" y="2452174"/>
            <a:ext cx="433389" cy="94648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196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79426" y="1312157"/>
            <a:ext cx="8407900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Что я могу изменить в своей жизни</a:t>
            </a:r>
            <a:r>
              <a:rPr lang="en-US" dirty="0">
                <a:solidFill>
                  <a:srgbClr val="2E305F"/>
                </a:solidFill>
              </a:rPr>
              <a:t>,</a:t>
            </a:r>
            <a:r>
              <a:rPr lang="ru-RU" dirty="0">
                <a:solidFill>
                  <a:srgbClr val="2E305F"/>
                </a:solidFill>
              </a:rPr>
              <a:t> чтобы</a:t>
            </a:r>
            <a:r>
              <a:rPr lang="en-US" dirty="0">
                <a:solidFill>
                  <a:srgbClr val="2E305F"/>
                </a:solidFill>
              </a:rPr>
              <a:t> </a:t>
            </a:r>
            <a:r>
              <a:rPr lang="ru-RU" dirty="0">
                <a:solidFill>
                  <a:srgbClr val="2E305F"/>
                </a:solidFill>
              </a:rPr>
              <a:t>контролировать артериальное давление </a:t>
            </a:r>
            <a:r>
              <a:rPr lang="ru-RU" dirty="0">
                <a:solidFill>
                  <a:schemeClr val="accent2"/>
                </a:solidFill>
              </a:rPr>
              <a:t>и предотвратить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401"/>
          <a:stretch/>
        </p:blipFill>
        <p:spPr>
          <a:xfrm>
            <a:off x="6532574" y="2760427"/>
            <a:ext cx="5449876" cy="3804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4E81B1-4A6F-45D0-BFEE-D864CCB54DAF}"/>
              </a:ext>
            </a:extLst>
          </p:cNvPr>
          <p:cNvSpPr txBox="1"/>
          <p:nvPr/>
        </p:nvSpPr>
        <p:spPr>
          <a:xfrm>
            <a:off x="209550" y="6519446"/>
            <a:ext cx="4581525" cy="338554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chemeClr val="accent4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Шальнова и </a:t>
            </a:r>
            <a:r>
              <a:rPr lang="ru-RU" dirty="0" err="1"/>
              <a:t>соавт</a:t>
            </a:r>
            <a:r>
              <a:rPr lang="ru-RU" dirty="0"/>
              <a:t>. Кардиоваскулярная терапия и профилактика. 2018;17(4):53–60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38A4791-C7FB-475F-93AF-ECEC15D0BD7F}"/>
              </a:ext>
            </a:extLst>
          </p:cNvPr>
          <p:cNvSpPr txBox="1">
            <a:spLocks/>
          </p:cNvSpPr>
          <p:nvPr/>
        </p:nvSpPr>
        <p:spPr>
          <a:xfrm>
            <a:off x="824332" y="2827812"/>
            <a:ext cx="8407900" cy="9702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/>
                </a:solidFill>
              </a:rPr>
              <a:t>ИНФАРКТ МИОКАРДА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/>
                </a:solidFill>
              </a:rPr>
              <a:t>ИНСУЛЬТ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/>
                </a:solidFill>
              </a:rPr>
              <a:t>ПРЕЖДЕВРЕМЕННУЮ СМЕРТЬ?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896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25112" y="3043995"/>
            <a:ext cx="11531101" cy="970280"/>
          </a:xfrm>
        </p:spPr>
        <p:txBody>
          <a:bodyPr/>
          <a:lstStyle/>
          <a:p>
            <a:r>
              <a:rPr lang="ru-RU" sz="2800" dirty="0"/>
              <a:t>АРТЕРИАЛЬНАЯ </a:t>
            </a:r>
            <a:br>
              <a:rPr lang="ru-RU" sz="2800" dirty="0"/>
            </a:br>
            <a:r>
              <a:rPr lang="ru-RU" sz="2800" dirty="0"/>
              <a:t>ГИПЕРТЕНЗИЯ = </a:t>
            </a:r>
            <a:br>
              <a:rPr lang="ru-RU" sz="2800" dirty="0"/>
            </a:br>
            <a:r>
              <a:rPr lang="ru-RU" sz="2800" dirty="0"/>
              <a:t>ПРИВЫКНУТЬ </a:t>
            </a:r>
            <a:r>
              <a:rPr lang="ru-RU" sz="2800" dirty="0">
                <a:solidFill>
                  <a:schemeClr val="accent2"/>
                </a:solidFill>
              </a:rPr>
              <a:t>К ЗДОРОВОМУ 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ОБРАЗУ ЖИЗНИ</a:t>
            </a:r>
          </a:p>
        </p:txBody>
      </p:sp>
      <p:sp>
        <p:nvSpPr>
          <p:cNvPr id="24" name="Овал 23"/>
          <p:cNvSpPr/>
          <p:nvPr/>
        </p:nvSpPr>
        <p:spPr>
          <a:xfrm>
            <a:off x="4202149" y="684733"/>
            <a:ext cx="1775546" cy="1793312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938886" y="1254099"/>
            <a:ext cx="2372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Психологичес-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кая разгрузка</a:t>
            </a:r>
          </a:p>
        </p:txBody>
      </p:sp>
      <p:sp>
        <p:nvSpPr>
          <p:cNvPr id="26" name="Овал 25"/>
          <p:cNvSpPr/>
          <p:nvPr/>
        </p:nvSpPr>
        <p:spPr>
          <a:xfrm>
            <a:off x="6484339" y="292847"/>
            <a:ext cx="1775546" cy="1793312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460214" y="932953"/>
            <a:ext cx="1851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Физическая разгрузка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8733227" y="699247"/>
            <a:ext cx="1775546" cy="1793312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460653" y="1324839"/>
            <a:ext cx="2372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Хорошее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питание</a:t>
            </a:r>
          </a:p>
        </p:txBody>
      </p:sp>
      <p:sp>
        <p:nvSpPr>
          <p:cNvPr id="30" name="Овал 29"/>
          <p:cNvSpPr/>
          <p:nvPr/>
        </p:nvSpPr>
        <p:spPr>
          <a:xfrm>
            <a:off x="10118054" y="2602825"/>
            <a:ext cx="1775546" cy="1793312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819653" y="3036690"/>
            <a:ext cx="23723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Думайте о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 контроле веса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 и объеме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талии</a:t>
            </a:r>
          </a:p>
        </p:txBody>
      </p:sp>
      <p:sp>
        <p:nvSpPr>
          <p:cNvPr id="32" name="Овал 31"/>
          <p:cNvSpPr/>
          <p:nvPr/>
        </p:nvSpPr>
        <p:spPr>
          <a:xfrm>
            <a:off x="4108984" y="4482532"/>
            <a:ext cx="1775546" cy="1793312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807966" y="5171877"/>
            <a:ext cx="2372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Сон и отдых</a:t>
            </a:r>
          </a:p>
        </p:txBody>
      </p:sp>
      <p:sp>
        <p:nvSpPr>
          <p:cNvPr id="34" name="Овал 33"/>
          <p:cNvSpPr/>
          <p:nvPr/>
        </p:nvSpPr>
        <p:spPr>
          <a:xfrm>
            <a:off x="6423858" y="4688524"/>
            <a:ext cx="1775546" cy="1793312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22840" y="5195098"/>
            <a:ext cx="2372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Философское отношение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к алкоголю</a:t>
            </a:r>
          </a:p>
        </p:txBody>
      </p:sp>
      <p:sp>
        <p:nvSpPr>
          <p:cNvPr id="36" name="Овал 35"/>
          <p:cNvSpPr/>
          <p:nvPr/>
        </p:nvSpPr>
        <p:spPr>
          <a:xfrm>
            <a:off x="8774438" y="4396137"/>
            <a:ext cx="1775546" cy="1793312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488517" y="5000405"/>
            <a:ext cx="2372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Бросьте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 курить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5" y="542375"/>
            <a:ext cx="3928703" cy="56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580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EB15112-B7E9-F24A-9E4D-53D20E28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ПСИХОЛОГИЧЕСКАЯ</a:t>
            </a:r>
            <a:br>
              <a:rPr lang="en-US" dirty="0"/>
            </a:br>
            <a:r>
              <a:rPr lang="ru-RU" dirty="0"/>
              <a:t>РАЗГРУЗКА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984831-3EE1-2041-AA67-8B031F1FB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1554750"/>
            <a:ext cx="4408142" cy="47932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E750F3-38FF-5A48-AAFF-BD6F04C6D2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251" y="5249140"/>
            <a:ext cx="1585926" cy="11525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EB5F1B-2ACB-844B-BD08-64D2C4CA1F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048" y="2971267"/>
            <a:ext cx="1177680" cy="13096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5A6799-C3D8-744F-A075-4FA8AFF65E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359" y="1433728"/>
            <a:ext cx="1578228" cy="1114229"/>
          </a:xfrm>
          <a:prstGeom prst="rect">
            <a:avLst/>
          </a:prstGeom>
        </p:spPr>
      </p:pic>
      <p:sp>
        <p:nvSpPr>
          <p:cNvPr id="26" name="Текст 2">
            <a:extLst>
              <a:ext uri="{FF2B5EF4-FFF2-40B4-BE49-F238E27FC236}">
                <a16:creationId xmlns:a16="http://schemas.microsoft.com/office/drawing/2014/main" id="{C1FC5FC7-076C-3947-9DE2-08039BB117AC}"/>
              </a:ext>
            </a:extLst>
          </p:cNvPr>
          <p:cNvSpPr txBox="1">
            <a:spLocks/>
          </p:cNvSpPr>
          <p:nvPr/>
        </p:nvSpPr>
        <p:spPr>
          <a:xfrm>
            <a:off x="8456093" y="1015778"/>
            <a:ext cx="1578229" cy="612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/>
              <a:t>Общение</a:t>
            </a:r>
            <a:endParaRPr lang="ru-RU" sz="22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AB7CF8-2B9E-8840-8EB5-8AA1E6C434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848" y="1023351"/>
            <a:ext cx="322659" cy="306685"/>
          </a:xfrm>
          <a:prstGeom prst="rect">
            <a:avLst/>
          </a:prstGeom>
        </p:spPr>
      </p:pic>
      <p:sp>
        <p:nvSpPr>
          <p:cNvPr id="28" name="Текст 2">
            <a:extLst>
              <a:ext uri="{FF2B5EF4-FFF2-40B4-BE49-F238E27FC236}">
                <a16:creationId xmlns:a16="http://schemas.microsoft.com/office/drawing/2014/main" id="{E69049B9-8170-2C4E-89F4-24C74595C328}"/>
              </a:ext>
            </a:extLst>
          </p:cNvPr>
          <p:cNvSpPr txBox="1">
            <a:spLocks/>
          </p:cNvSpPr>
          <p:nvPr/>
        </p:nvSpPr>
        <p:spPr>
          <a:xfrm>
            <a:off x="8485094" y="1771496"/>
            <a:ext cx="2854084" cy="435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Музыка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1EA476-1704-BD4B-A23B-B2180651F6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848" y="1771496"/>
            <a:ext cx="322659" cy="306685"/>
          </a:xfrm>
          <a:prstGeom prst="rect">
            <a:avLst/>
          </a:prstGeom>
        </p:spPr>
      </p:pic>
      <p:sp>
        <p:nvSpPr>
          <p:cNvPr id="30" name="Текст 2">
            <a:extLst>
              <a:ext uri="{FF2B5EF4-FFF2-40B4-BE49-F238E27FC236}">
                <a16:creationId xmlns:a16="http://schemas.microsoft.com/office/drawing/2014/main" id="{24AB981B-B243-9C49-9941-E952D02481F0}"/>
              </a:ext>
            </a:extLst>
          </p:cNvPr>
          <p:cNvSpPr txBox="1">
            <a:spLocks/>
          </p:cNvSpPr>
          <p:nvPr/>
        </p:nvSpPr>
        <p:spPr>
          <a:xfrm>
            <a:off x="8485094" y="2519641"/>
            <a:ext cx="2854084" cy="435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Животные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0326F-9E9B-A847-8FF1-68ADA50CDF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848" y="2519641"/>
            <a:ext cx="322659" cy="306685"/>
          </a:xfrm>
          <a:prstGeom prst="rect">
            <a:avLst/>
          </a:prstGeom>
        </p:spPr>
      </p:pic>
      <p:sp>
        <p:nvSpPr>
          <p:cNvPr id="32" name="Текст 2">
            <a:extLst>
              <a:ext uri="{FF2B5EF4-FFF2-40B4-BE49-F238E27FC236}">
                <a16:creationId xmlns:a16="http://schemas.microsoft.com/office/drawing/2014/main" id="{5FD00C37-9B3F-0342-857E-16D6343ED76D}"/>
              </a:ext>
            </a:extLst>
          </p:cNvPr>
          <p:cNvSpPr txBox="1">
            <a:spLocks/>
          </p:cNvSpPr>
          <p:nvPr/>
        </p:nvSpPr>
        <p:spPr>
          <a:xfrm>
            <a:off x="8485093" y="3261848"/>
            <a:ext cx="3562619" cy="760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Делай, что нравится</a:t>
            </a:r>
            <a:br>
              <a:rPr lang="en-US" sz="2200" b="1" dirty="0">
                <a:solidFill>
                  <a:schemeClr val="accent4"/>
                </a:solidFill>
              </a:rPr>
            </a:br>
            <a:r>
              <a:rPr lang="ru-RU" sz="2000" dirty="0">
                <a:solidFill>
                  <a:schemeClr val="accent4"/>
                </a:solidFill>
              </a:rPr>
              <a:t>(готовка, шитье и т.п.)</a:t>
            </a:r>
            <a:endParaRPr lang="ru-RU" sz="2200" dirty="0">
              <a:solidFill>
                <a:schemeClr val="accent4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C9EBE97-F13F-9145-8AC0-C33BCA8270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848" y="3261849"/>
            <a:ext cx="322659" cy="306685"/>
          </a:xfrm>
          <a:prstGeom prst="rect">
            <a:avLst/>
          </a:prstGeom>
        </p:spPr>
      </p:pic>
      <p:sp>
        <p:nvSpPr>
          <p:cNvPr id="34" name="Текст 2">
            <a:extLst>
              <a:ext uri="{FF2B5EF4-FFF2-40B4-BE49-F238E27FC236}">
                <a16:creationId xmlns:a16="http://schemas.microsoft.com/office/drawing/2014/main" id="{8528098A-5BC1-3842-B0BF-E354372D0DA6}"/>
              </a:ext>
            </a:extLst>
          </p:cNvPr>
          <p:cNvSpPr txBox="1">
            <a:spLocks/>
          </p:cNvSpPr>
          <p:nvPr/>
        </p:nvSpPr>
        <p:spPr>
          <a:xfrm>
            <a:off x="8485094" y="4087184"/>
            <a:ext cx="2854084" cy="435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Дети 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59A5FD1-3794-BA49-AE60-813B802632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848" y="4087184"/>
            <a:ext cx="322659" cy="306685"/>
          </a:xfrm>
          <a:prstGeom prst="rect">
            <a:avLst/>
          </a:prstGeom>
        </p:spPr>
      </p:pic>
      <p:sp>
        <p:nvSpPr>
          <p:cNvPr id="36" name="Текст 2">
            <a:extLst>
              <a:ext uri="{FF2B5EF4-FFF2-40B4-BE49-F238E27FC236}">
                <a16:creationId xmlns:a16="http://schemas.microsoft.com/office/drawing/2014/main" id="{062BFBF8-8561-C24C-A46A-0C007ABCD9C3}"/>
              </a:ext>
            </a:extLst>
          </p:cNvPr>
          <p:cNvSpPr txBox="1">
            <a:spLocks/>
          </p:cNvSpPr>
          <p:nvPr/>
        </p:nvSpPr>
        <p:spPr>
          <a:xfrm>
            <a:off x="8485094" y="4829392"/>
            <a:ext cx="2854084" cy="435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Познавай новое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A6DB98E-ADC7-E845-AFFB-D44D0BD88B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848" y="4829392"/>
            <a:ext cx="322659" cy="306685"/>
          </a:xfrm>
          <a:prstGeom prst="rect">
            <a:avLst/>
          </a:prstGeom>
        </p:spPr>
      </p:pic>
      <p:sp>
        <p:nvSpPr>
          <p:cNvPr id="38" name="Текст 4">
            <a:extLst>
              <a:ext uri="{FF2B5EF4-FFF2-40B4-BE49-F238E27FC236}">
                <a16:creationId xmlns:a16="http://schemas.microsoft.com/office/drawing/2014/main" id="{E4F4696C-950A-6C40-81FE-F4E7C9856D31}"/>
              </a:ext>
            </a:extLst>
          </p:cNvPr>
          <p:cNvSpPr txBox="1">
            <a:spLocks/>
          </p:cNvSpPr>
          <p:nvPr/>
        </p:nvSpPr>
        <p:spPr>
          <a:xfrm>
            <a:off x="479425" y="6310482"/>
            <a:ext cx="11233150" cy="547518"/>
          </a:xfrm>
          <a:prstGeom prst="rect">
            <a:avLst/>
          </a:prstGeom>
        </p:spPr>
        <p:txBody>
          <a:bodyPr l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800" dirty="0"/>
              <a:t>A Ushakov et al. </a:t>
            </a:r>
            <a:r>
              <a:rPr lang="en-US" sz="800" dirty="0" err="1"/>
              <a:t>Curr</a:t>
            </a:r>
            <a:r>
              <a:rPr lang="en-US" sz="800" dirty="0"/>
              <a:t> </a:t>
            </a:r>
            <a:r>
              <a:rPr lang="en-US" sz="800" dirty="0" err="1"/>
              <a:t>Hypertens</a:t>
            </a:r>
            <a:r>
              <a:rPr lang="en-US" sz="800" dirty="0"/>
              <a:t> Rev, </a:t>
            </a:r>
            <a:r>
              <a:rPr lang="ru-RU" sz="800" i="1" dirty="0"/>
              <a:t>2016</a:t>
            </a:r>
            <a:r>
              <a:rPr lang="ru-RU" sz="800" dirty="0"/>
              <a:t>;12(3):203-214. </a:t>
            </a:r>
          </a:p>
        </p:txBody>
      </p:sp>
    </p:spTree>
    <p:extLst>
      <p:ext uri="{BB962C8B-B14F-4D97-AF65-F5344CB8AC3E}">
        <p14:creationId xmlns:p14="http://schemas.microsoft.com/office/powerpoint/2010/main" val="165307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15779" y="1600731"/>
            <a:ext cx="4275161" cy="431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9952" y="1615972"/>
            <a:ext cx="4579889" cy="68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АРТЕРИАЛЬНАЯ ГИПЕРТЕНЗИЯ –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D1C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7D1C8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50397" y="329676"/>
            <a:ext cx="11233149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«УКРОЩЕНИЕ ЗВЕРЯ» - </a:t>
            </a:r>
            <a:r>
              <a:rPr lang="ru-RU" dirty="0">
                <a:solidFill>
                  <a:srgbClr val="7D1C87"/>
                </a:solidFill>
              </a:rPr>
              <a:t>ЦЕЛЕВЫЕ УРОВНИ АРТЕРИАЛЬНОГО ДАВЛЕНИЯ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70937" y="1590572"/>
            <a:ext cx="5480021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2E30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Всем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пациентам с АГ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независимо от возраста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степени риска, рекомендуется в качестве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первого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целевого уровня снижать АД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 значений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&lt;140/90 мм рт.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ru-RU" sz="1700" b="1" dirty="0">
              <a:solidFill>
                <a:srgbClr val="2E305F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2E30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Если такое снижение АД хорошо переносится,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большинству пациентов рекомендуется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его дальнейшее снижение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целевого уровня        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130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 мм рт.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ст. или ниже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2E30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111" y="2538719"/>
            <a:ext cx="422289" cy="40037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21366" y="2554698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110" y="4521442"/>
            <a:ext cx="422289" cy="4003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035026" y="4521442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67" y="3427034"/>
            <a:ext cx="5076790" cy="3390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7250" y="2124883"/>
            <a:ext cx="5000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«верхнее»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≥140 мм рт. ст.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и/или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«нижнее»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≥90 мм рт. ст.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Скругленный прямоугольник 16">
            <a:extLst>
              <a:ext uri="{FF2B5EF4-FFF2-40B4-BE49-F238E27FC236}">
                <a16:creationId xmlns:a16="http://schemas.microsoft.com/office/drawing/2014/main" id="{9779C3D6-A01C-4C87-8FD3-A7BD21804C1C}"/>
              </a:ext>
            </a:extLst>
          </p:cNvPr>
          <p:cNvSpPr/>
          <p:nvPr/>
        </p:nvSpPr>
        <p:spPr>
          <a:xfrm>
            <a:off x="5920621" y="1589189"/>
            <a:ext cx="5762926" cy="431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376C195-1181-4391-8DAC-4F3A76B07F02}"/>
              </a:ext>
            </a:extLst>
          </p:cNvPr>
          <p:cNvSpPr/>
          <p:nvPr/>
        </p:nvSpPr>
        <p:spPr>
          <a:xfrm>
            <a:off x="6011227" y="1622718"/>
            <a:ext cx="5885088" cy="68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ЦЕЛЕВЫЕ УРОВНИ АРТЕРИАЛЬНОГО ДАВЛЕНИЯ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D1C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7D1C8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5B415B-5296-3326-DFE3-D4E43B3FD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664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0725BA9-5751-5F40-BAC9-9839EF6EB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476249"/>
            <a:ext cx="8065962" cy="1152525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ГИПЕРТОНИЯ И СОН</a:t>
            </a:r>
          </a:p>
        </p:txBody>
      </p:sp>
      <p:pic>
        <p:nvPicPr>
          <p:cNvPr id="8" name="Рисунок 7" hidden="1">
            <a:extLst>
              <a:ext uri="{FF2B5EF4-FFF2-40B4-BE49-F238E27FC236}">
                <a16:creationId xmlns:a16="http://schemas.microsoft.com/office/drawing/2014/main" id="{34D788FA-EB5B-544C-8C48-6F6A94D38D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86"/>
            <a:ext cx="12192000" cy="684202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CCC3BB2-DF99-1740-9DB1-311932970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964" y="1453060"/>
            <a:ext cx="3388586" cy="1807543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FC85911A-F299-7048-80B6-8CAFB4962A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0139" y="6446838"/>
            <a:ext cx="5202435" cy="331787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https://scardio.ru/content/Guidelines/Clinic_rek_AG_2020.pdf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EA5FD0-1971-0045-A775-FD64BDBDD7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00"/>
          <a:stretch/>
        </p:blipFill>
        <p:spPr>
          <a:xfrm>
            <a:off x="0" y="1724479"/>
            <a:ext cx="3124620" cy="4512809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80E2E061-C385-8243-B47A-CACCD643F1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2927" y="3435677"/>
            <a:ext cx="1386578" cy="520877"/>
          </a:xfrm>
        </p:spPr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ДЕНЬ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EC7E75-F296-794A-9206-4F5D91D2A1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352" y="405636"/>
            <a:ext cx="4585970" cy="31833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BCCD81-21F9-AD47-8501-664583A0B5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008" y="1996337"/>
            <a:ext cx="565976" cy="5911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EC0530-BDBF-7C44-842F-479996EC0A5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417" y="1858053"/>
            <a:ext cx="867087" cy="867087"/>
          </a:xfrm>
          <a:prstGeom prst="rect">
            <a:avLst/>
          </a:prstGeom>
        </p:spPr>
      </p:pic>
      <p:sp>
        <p:nvSpPr>
          <p:cNvPr id="21" name="Текст 2">
            <a:extLst>
              <a:ext uri="{FF2B5EF4-FFF2-40B4-BE49-F238E27FC236}">
                <a16:creationId xmlns:a16="http://schemas.microsoft.com/office/drawing/2014/main" id="{037006C0-FFA7-7943-B53F-A7A9D7DCD8DC}"/>
              </a:ext>
            </a:extLst>
          </p:cNvPr>
          <p:cNvSpPr txBox="1">
            <a:spLocks/>
          </p:cNvSpPr>
          <p:nvPr/>
        </p:nvSpPr>
        <p:spPr>
          <a:xfrm>
            <a:off x="3322926" y="3956554"/>
            <a:ext cx="2854084" cy="435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4"/>
                </a:solidFill>
              </a:rPr>
              <a:t>Кортизол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DCD509-0B5E-C549-9911-6753734222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680" y="3956554"/>
            <a:ext cx="322659" cy="306685"/>
          </a:xfrm>
          <a:prstGeom prst="rect">
            <a:avLst/>
          </a:prstGeom>
        </p:spPr>
      </p:pic>
      <p:sp>
        <p:nvSpPr>
          <p:cNvPr id="23" name="Текст 2">
            <a:extLst>
              <a:ext uri="{FF2B5EF4-FFF2-40B4-BE49-F238E27FC236}">
                <a16:creationId xmlns:a16="http://schemas.microsoft.com/office/drawing/2014/main" id="{B1014CF6-AB0F-D145-BD5F-F25D2920484B}"/>
              </a:ext>
            </a:extLst>
          </p:cNvPr>
          <p:cNvSpPr txBox="1">
            <a:spLocks/>
          </p:cNvSpPr>
          <p:nvPr/>
        </p:nvSpPr>
        <p:spPr>
          <a:xfrm>
            <a:off x="3322926" y="4424067"/>
            <a:ext cx="2854084" cy="435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4"/>
                </a:solidFill>
              </a:rPr>
              <a:t>АД выше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866C8BD-ADB3-9341-B194-7734D8E719A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680" y="4424067"/>
            <a:ext cx="322659" cy="306685"/>
          </a:xfrm>
          <a:prstGeom prst="rect">
            <a:avLst/>
          </a:prstGeom>
        </p:spPr>
      </p:pic>
      <p:sp>
        <p:nvSpPr>
          <p:cNvPr id="25" name="Текст 5">
            <a:extLst>
              <a:ext uri="{FF2B5EF4-FFF2-40B4-BE49-F238E27FC236}">
                <a16:creationId xmlns:a16="http://schemas.microsoft.com/office/drawing/2014/main" id="{00F52F79-BA18-2A4A-B02D-2A7CCFE721BC}"/>
              </a:ext>
            </a:extLst>
          </p:cNvPr>
          <p:cNvSpPr txBox="1">
            <a:spLocks/>
          </p:cNvSpPr>
          <p:nvPr/>
        </p:nvSpPr>
        <p:spPr>
          <a:xfrm>
            <a:off x="6519889" y="3435677"/>
            <a:ext cx="1386578" cy="520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НОЧЬ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6878C2CC-BCB6-1144-86E9-3E99C8AF816A}"/>
              </a:ext>
            </a:extLst>
          </p:cNvPr>
          <p:cNvSpPr txBox="1">
            <a:spLocks/>
          </p:cNvSpPr>
          <p:nvPr/>
        </p:nvSpPr>
        <p:spPr>
          <a:xfrm>
            <a:off x="6519888" y="3956554"/>
            <a:ext cx="2854084" cy="435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Мелатонин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E65E446-8F1E-2B4C-B76C-5265B3E3762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305" y="3956554"/>
            <a:ext cx="319331" cy="306685"/>
          </a:xfrm>
          <a:prstGeom prst="rect">
            <a:avLst/>
          </a:prstGeom>
        </p:spPr>
      </p:pic>
      <p:sp>
        <p:nvSpPr>
          <p:cNvPr id="28" name="Текст 2">
            <a:extLst>
              <a:ext uri="{FF2B5EF4-FFF2-40B4-BE49-F238E27FC236}">
                <a16:creationId xmlns:a16="http://schemas.microsoft.com/office/drawing/2014/main" id="{1A157192-2B2D-AD4E-964B-B4F2EA00CA83}"/>
              </a:ext>
            </a:extLst>
          </p:cNvPr>
          <p:cNvSpPr txBox="1">
            <a:spLocks/>
          </p:cNvSpPr>
          <p:nvPr/>
        </p:nvSpPr>
        <p:spPr>
          <a:xfrm>
            <a:off x="6519888" y="4424067"/>
            <a:ext cx="2854084" cy="435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АД ниже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235B99-0568-DF46-83C2-93D9E81E14C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306" y="4424067"/>
            <a:ext cx="319331" cy="306685"/>
          </a:xfrm>
          <a:prstGeom prst="rect">
            <a:avLst/>
          </a:prstGeom>
        </p:spPr>
      </p:pic>
      <p:sp>
        <p:nvSpPr>
          <p:cNvPr id="30" name="Текст 2">
            <a:extLst>
              <a:ext uri="{FF2B5EF4-FFF2-40B4-BE49-F238E27FC236}">
                <a16:creationId xmlns:a16="http://schemas.microsoft.com/office/drawing/2014/main" id="{69AC2AFF-F9C9-1C4D-8537-5D9F759CE586}"/>
              </a:ext>
            </a:extLst>
          </p:cNvPr>
          <p:cNvSpPr txBox="1">
            <a:spLocks/>
          </p:cNvSpPr>
          <p:nvPr/>
        </p:nvSpPr>
        <p:spPr>
          <a:xfrm>
            <a:off x="6519888" y="4905330"/>
            <a:ext cx="5202434" cy="1106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2000" b="1" dirty="0">
                <a:solidFill>
                  <a:srgbClr val="EE6E93"/>
                </a:solidFill>
              </a:rPr>
              <a:t>ВАЖНО!</a:t>
            </a:r>
          </a:p>
          <a:p>
            <a:pPr fontAlgn="t"/>
            <a:r>
              <a:rPr lang="ru-RU" sz="2000" b="1" dirty="0">
                <a:solidFill>
                  <a:schemeClr val="bg1"/>
                </a:solidFill>
              </a:rPr>
              <a:t>Вовремя ложиться и вставать,</a:t>
            </a:r>
          </a:p>
          <a:p>
            <a:pPr fontAlgn="t"/>
            <a:r>
              <a:rPr lang="ru-RU" sz="2000" b="1" dirty="0">
                <a:solidFill>
                  <a:schemeClr val="bg1"/>
                </a:solidFill>
              </a:rPr>
              <a:t>сон — не менее 7–8 часов в сутки*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Текст 6">
            <a:extLst>
              <a:ext uri="{FF2B5EF4-FFF2-40B4-BE49-F238E27FC236}">
                <a16:creationId xmlns:a16="http://schemas.microsoft.com/office/drawing/2014/main" id="{BA219DD5-CAA9-6542-8B68-517E434E4A0D}"/>
              </a:ext>
            </a:extLst>
          </p:cNvPr>
          <p:cNvSpPr txBox="1">
            <a:spLocks/>
          </p:cNvSpPr>
          <p:nvPr/>
        </p:nvSpPr>
        <p:spPr>
          <a:xfrm>
            <a:off x="6510139" y="6079275"/>
            <a:ext cx="5202435" cy="3317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BBC6D7"/>
                </a:solidFill>
              </a:rPr>
              <a:t>*  Клинические рекомендации по артериальной гипертонии</a:t>
            </a:r>
            <a:r>
              <a:rPr lang="en-US" dirty="0">
                <a:solidFill>
                  <a:srgbClr val="BBC6D7"/>
                </a:solidFill>
              </a:rPr>
              <a:t> </a:t>
            </a:r>
            <a:r>
              <a:rPr lang="ru-RU" dirty="0">
                <a:solidFill>
                  <a:srgbClr val="BBC6D7"/>
                </a:solidFill>
              </a:rPr>
              <a:t>у взрослых, РКО 2020,</a:t>
            </a:r>
            <a:br>
              <a:rPr lang="en-US" dirty="0">
                <a:solidFill>
                  <a:srgbClr val="BBC6D7"/>
                </a:solidFill>
              </a:rPr>
            </a:br>
            <a:r>
              <a:rPr lang="ru-RU" dirty="0">
                <a:solidFill>
                  <a:srgbClr val="BBC6D7"/>
                </a:solidFill>
              </a:rPr>
              <a:t>одобрены научно-практическим советом Минздрава РФ, стр. 108.</a:t>
            </a:r>
          </a:p>
        </p:txBody>
      </p:sp>
    </p:spTree>
    <p:extLst>
      <p:ext uri="{BB962C8B-B14F-4D97-AF65-F5344CB8AC3E}">
        <p14:creationId xmlns:p14="http://schemas.microsoft.com/office/powerpoint/2010/main" val="4263686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B00C5F6-5301-4046-9C55-AA342003870E}"/>
              </a:ext>
            </a:extLst>
          </p:cNvPr>
          <p:cNvSpPr txBox="1">
            <a:spLocks/>
          </p:cNvSpPr>
          <p:nvPr/>
        </p:nvSpPr>
        <p:spPr>
          <a:xfrm>
            <a:off x="479425" y="476249"/>
            <a:ext cx="8065962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ФИЗИЧЕСКАЯ НАГРУЗКА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5FEEC000-58C9-6343-BC69-48A04CC869F1}"/>
              </a:ext>
            </a:extLst>
          </p:cNvPr>
          <p:cNvSpPr txBox="1">
            <a:spLocks/>
          </p:cNvSpPr>
          <p:nvPr/>
        </p:nvSpPr>
        <p:spPr>
          <a:xfrm>
            <a:off x="482083" y="6542356"/>
            <a:ext cx="11233150" cy="435060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Rego et al. Clin Med Insights </a:t>
            </a:r>
            <a:r>
              <a:rPr lang="en-US" dirty="0" err="1"/>
              <a:t>Cardiol</a:t>
            </a:r>
            <a:r>
              <a:rPr lang="en-US" dirty="0"/>
              <a:t>. Published online 2019 Mar 31; </a:t>
            </a:r>
            <a:r>
              <a:rPr lang="ru-RU" dirty="0"/>
              <a:t> </a:t>
            </a:r>
            <a:r>
              <a:rPr lang="en-US" dirty="0"/>
              <a:t>2020 ESC Guidelines on sports cardiology and exercise in patients with cardiovascular disease. Eur Heart J, 2020;ehaa605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2B9EC3-FDA6-1044-AF4C-168511A382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975" y="1023351"/>
            <a:ext cx="322659" cy="306685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16354CFB-B13B-5048-8788-70AFC9A40B9F}"/>
              </a:ext>
            </a:extLst>
          </p:cNvPr>
          <p:cNvSpPr txBox="1">
            <a:spLocks/>
          </p:cNvSpPr>
          <p:nvPr/>
        </p:nvSpPr>
        <p:spPr>
          <a:xfrm>
            <a:off x="7515221" y="1771496"/>
            <a:ext cx="2854084" cy="435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Плавание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652CD4-A50E-4E40-8CD6-25ABC8306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975" y="1771496"/>
            <a:ext cx="322659" cy="306685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B7230522-3332-624F-AB4F-78488010981B}"/>
              </a:ext>
            </a:extLst>
          </p:cNvPr>
          <p:cNvSpPr txBox="1">
            <a:spLocks/>
          </p:cNvSpPr>
          <p:nvPr/>
        </p:nvSpPr>
        <p:spPr>
          <a:xfrm>
            <a:off x="7515221" y="2519641"/>
            <a:ext cx="2854084" cy="571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4"/>
                </a:solidFill>
              </a:rPr>
              <a:t>Гимнастика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ru-RU" sz="1800" dirty="0">
                <a:solidFill>
                  <a:schemeClr val="accent4"/>
                </a:solidFill>
              </a:rPr>
              <a:t>(включая дыхательную)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3A00FF-EA73-2242-ADD8-00471B4E83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975" y="2519641"/>
            <a:ext cx="322659" cy="306685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0E6035E9-B9E2-8447-AF04-FE3D4700C6C3}"/>
              </a:ext>
            </a:extLst>
          </p:cNvPr>
          <p:cNvSpPr txBox="1">
            <a:spLocks/>
          </p:cNvSpPr>
          <p:nvPr/>
        </p:nvSpPr>
        <p:spPr>
          <a:xfrm>
            <a:off x="7515220" y="3261848"/>
            <a:ext cx="4614800" cy="571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4"/>
                </a:solidFill>
              </a:rPr>
              <a:t>Элементы спортивных игр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ru-RU" sz="1800" dirty="0">
                <a:solidFill>
                  <a:schemeClr val="accent4"/>
                </a:solidFill>
              </a:rPr>
              <a:t>(</a:t>
            </a:r>
            <a:r>
              <a:rPr lang="ru-RU" sz="1800" dirty="0" err="1">
                <a:solidFill>
                  <a:schemeClr val="accent4"/>
                </a:solidFill>
              </a:rPr>
              <a:t>дартс</a:t>
            </a:r>
            <a:r>
              <a:rPr lang="ru-RU" sz="1800" dirty="0">
                <a:solidFill>
                  <a:schemeClr val="accent4"/>
                </a:solidFill>
              </a:rPr>
              <a:t>, настольный теннис, бадминтон)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232463-8B70-1A40-AF80-CB79E05A40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975" y="3261849"/>
            <a:ext cx="322659" cy="306685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E1443351-FA36-1E4E-ACB3-9BFF0B6BCCF3}"/>
              </a:ext>
            </a:extLst>
          </p:cNvPr>
          <p:cNvSpPr txBox="1">
            <a:spLocks/>
          </p:cNvSpPr>
          <p:nvPr/>
        </p:nvSpPr>
        <p:spPr>
          <a:xfrm>
            <a:off x="7515221" y="4087184"/>
            <a:ext cx="3774400" cy="331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Езда на велосипеде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588942-9F91-094C-8B63-6FE89A8563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975" y="4087184"/>
            <a:ext cx="322659" cy="306685"/>
          </a:xfrm>
          <a:prstGeom prst="rect">
            <a:avLst/>
          </a:prstGeom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DB6FA2AD-750B-FE4E-9926-0FB5BEE2D56E}"/>
              </a:ext>
            </a:extLst>
          </p:cNvPr>
          <p:cNvSpPr txBox="1">
            <a:spLocks/>
          </p:cNvSpPr>
          <p:nvPr/>
        </p:nvSpPr>
        <p:spPr>
          <a:xfrm>
            <a:off x="7515221" y="4829392"/>
            <a:ext cx="2854084" cy="435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Работа в саду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33C009-B2A2-004A-B97B-B34BEE4E72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975" y="4829392"/>
            <a:ext cx="322659" cy="3066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9D5D700-E24B-2F42-9E06-0C96C7ED3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1" y="1875384"/>
            <a:ext cx="4414568" cy="44697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5B50C8-99B3-7349-B7C5-40C5E512AC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209" y="1397695"/>
            <a:ext cx="1463996" cy="15306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82706BE-2E09-7E45-9A67-21C3A4971F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526" y="3568534"/>
            <a:ext cx="1783496" cy="1598013"/>
          </a:xfrm>
          <a:prstGeom prst="rect">
            <a:avLst/>
          </a:prstGeom>
        </p:spPr>
      </p:pic>
      <p:sp>
        <p:nvSpPr>
          <p:cNvPr id="20" name="Текст 2">
            <a:extLst>
              <a:ext uri="{FF2B5EF4-FFF2-40B4-BE49-F238E27FC236}">
                <a16:creationId xmlns:a16="http://schemas.microsoft.com/office/drawing/2014/main" id="{51C3C8A3-16D1-D048-A178-5B68690DA23A}"/>
              </a:ext>
            </a:extLst>
          </p:cNvPr>
          <p:cNvSpPr txBox="1">
            <a:spLocks/>
          </p:cNvSpPr>
          <p:nvPr/>
        </p:nvSpPr>
        <p:spPr>
          <a:xfrm>
            <a:off x="7423634" y="1023351"/>
            <a:ext cx="5774105" cy="435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/>
              <a:t>Дозированная ходьба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FA419943-0A97-4284-A952-8486BF2B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07696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274000-0960-4E99-5C76-8CCB46ACD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35613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9111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9798559-1525-2541-823F-229B0A4E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ДОЗИРОВАННАЯ</a:t>
            </a:r>
            <a:br>
              <a:rPr lang="en-US" dirty="0"/>
            </a:br>
            <a:r>
              <a:rPr lang="ru-RU" dirty="0"/>
              <a:t>ХОДЬБА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0EDCBA-A50E-F84D-91A8-299CB6E0EA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109" y="476249"/>
            <a:ext cx="6300143" cy="52763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22975B-D585-DF42-8110-2F4079B47A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412" y="4563803"/>
            <a:ext cx="6823587" cy="2315711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53E2786E-77E6-4248-A40D-C84488E0603A}"/>
              </a:ext>
            </a:extLst>
          </p:cNvPr>
          <p:cNvSpPr txBox="1">
            <a:spLocks/>
          </p:cNvSpPr>
          <p:nvPr/>
        </p:nvSpPr>
        <p:spPr>
          <a:xfrm>
            <a:off x="6660725" y="5177185"/>
            <a:ext cx="5022353" cy="396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Будьте внимательны, если у вас: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B83CFE-E302-F147-8920-B04B26C116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332" y="5560067"/>
            <a:ext cx="217410" cy="208800"/>
          </a:xfrm>
          <a:prstGeom prst="rect">
            <a:avLst/>
          </a:prstGeom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id="{4FE5D716-DAF0-B743-9B0E-5F5BB29E2F25}"/>
              </a:ext>
            </a:extLst>
          </p:cNvPr>
          <p:cNvSpPr txBox="1">
            <a:spLocks/>
          </p:cNvSpPr>
          <p:nvPr/>
        </p:nvSpPr>
        <p:spPr>
          <a:xfrm>
            <a:off x="6653351" y="5504640"/>
            <a:ext cx="4812942" cy="2677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00000"/>
              </a:lnSpc>
              <a:spcBef>
                <a:spcPts val="800"/>
              </a:spcBef>
            </a:pPr>
            <a:r>
              <a:rPr lang="ru-RU" sz="1400" dirty="0">
                <a:solidFill>
                  <a:schemeClr val="bg1"/>
                </a:solidFill>
              </a:rPr>
              <a:t>хроническая сердечная недостаточность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125588-3806-7847-BCBB-D83DEA5019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333" y="5850118"/>
            <a:ext cx="215973" cy="207420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id="{3A598BE7-9760-9E45-8878-E55047AAB87D}"/>
              </a:ext>
            </a:extLst>
          </p:cNvPr>
          <p:cNvSpPr txBox="1">
            <a:spLocks/>
          </p:cNvSpPr>
          <p:nvPr/>
        </p:nvSpPr>
        <p:spPr>
          <a:xfrm>
            <a:off x="6653351" y="5738589"/>
            <a:ext cx="4337378" cy="3816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00000"/>
              </a:lnSpc>
              <a:spcBef>
                <a:spcPts val="800"/>
              </a:spcBef>
            </a:pPr>
            <a:r>
              <a:rPr lang="ru-RU" sz="1400" dirty="0">
                <a:solidFill>
                  <a:schemeClr val="bg1"/>
                </a:solidFill>
              </a:rPr>
              <a:t>тромбофлебиты в анамнезе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4657D3-6202-7847-B118-FC405621D8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333" y="6150002"/>
            <a:ext cx="215973" cy="207420"/>
          </a:xfrm>
          <a:prstGeom prst="rect">
            <a:avLst/>
          </a:prstGeom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A7E3C863-179B-5B4A-85FD-A046EFCC80B8}"/>
              </a:ext>
            </a:extLst>
          </p:cNvPr>
          <p:cNvSpPr txBox="1">
            <a:spLocks/>
          </p:cNvSpPr>
          <p:nvPr/>
        </p:nvSpPr>
        <p:spPr>
          <a:xfrm>
            <a:off x="6653351" y="6081829"/>
            <a:ext cx="3237822" cy="328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00000"/>
              </a:lnSpc>
              <a:spcBef>
                <a:spcPts val="800"/>
              </a:spcBef>
            </a:pPr>
            <a:r>
              <a:rPr lang="ru-RU" sz="1400" dirty="0">
                <a:solidFill>
                  <a:schemeClr val="bg1"/>
                </a:solidFill>
              </a:rPr>
              <a:t>тахикардия, обострение стенокардии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1A4B90-61FD-D143-AB9D-3B81E87972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333" y="6463767"/>
            <a:ext cx="215973" cy="207420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8337AD0F-7AC2-3447-907D-8383CDD25C6A}"/>
              </a:ext>
            </a:extLst>
          </p:cNvPr>
          <p:cNvSpPr txBox="1">
            <a:spLocks/>
          </p:cNvSpPr>
          <p:nvPr/>
        </p:nvSpPr>
        <p:spPr>
          <a:xfrm>
            <a:off x="6653351" y="6395594"/>
            <a:ext cx="3237822" cy="328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00000"/>
              </a:lnSpc>
              <a:spcBef>
                <a:spcPts val="800"/>
              </a:spcBef>
            </a:pPr>
            <a:r>
              <a:rPr lang="ru-RU" sz="1400" dirty="0">
                <a:solidFill>
                  <a:schemeClr val="bg1"/>
                </a:solidFill>
              </a:rPr>
              <a:t>простудное заболевание</a:t>
            </a: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1D61AD8-C7B4-F94F-871E-0AA385FD330E}"/>
              </a:ext>
            </a:extLst>
          </p:cNvPr>
          <p:cNvSpPr txBox="1">
            <a:spLocks/>
          </p:cNvSpPr>
          <p:nvPr/>
        </p:nvSpPr>
        <p:spPr>
          <a:xfrm>
            <a:off x="410993" y="1985020"/>
            <a:ext cx="4757860" cy="5409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/>
              <a:t>Условия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Комфортная температура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A0DD4AA6-7F8D-9845-9072-12B7E206944F}"/>
              </a:ext>
            </a:extLst>
          </p:cNvPr>
          <p:cNvSpPr txBox="1">
            <a:spLocks/>
          </p:cNvSpPr>
          <p:nvPr/>
        </p:nvSpPr>
        <p:spPr>
          <a:xfrm>
            <a:off x="479425" y="2642666"/>
            <a:ext cx="4729183" cy="99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4"/>
                </a:solidFill>
              </a:rPr>
              <a:t>Расстояние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5 дней — по 1 км (10 минут)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5 дней — по 2 км (20 минут)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Далее — по 3 км (30 минут)</a:t>
            </a:r>
            <a:endParaRPr lang="ru-RU" sz="2000" dirty="0">
              <a:solidFill>
                <a:schemeClr val="accent4"/>
              </a:solidFill>
            </a:endParaRP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id="{59FC1D65-5487-EE49-AE66-B910B2EB24E3}"/>
              </a:ext>
            </a:extLst>
          </p:cNvPr>
          <p:cNvSpPr txBox="1">
            <a:spLocks/>
          </p:cNvSpPr>
          <p:nvPr/>
        </p:nvSpPr>
        <p:spPr>
          <a:xfrm>
            <a:off x="479425" y="3743136"/>
            <a:ext cx="4729183" cy="99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4"/>
                </a:solidFill>
              </a:rPr>
              <a:t>Скорость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60 → </a:t>
            </a:r>
            <a:r>
              <a:rPr lang="ru-RU" sz="1600" b="1" dirty="0">
                <a:solidFill>
                  <a:schemeClr val="accent4"/>
                </a:solidFill>
              </a:rPr>
              <a:t>70</a:t>
            </a:r>
            <a:r>
              <a:rPr lang="ru-RU" sz="1600" dirty="0">
                <a:solidFill>
                  <a:schemeClr val="accent4"/>
                </a:solidFill>
              </a:rPr>
              <a:t> → 90 → 120 шагов в минуту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(если АГ 2-й степени и выше, быстрее 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b="1" dirty="0">
                <a:solidFill>
                  <a:schemeClr val="accent4"/>
                </a:solidFill>
              </a:rPr>
              <a:t>70</a:t>
            </a:r>
            <a:r>
              <a:rPr lang="ru-RU" sz="1600" dirty="0">
                <a:solidFill>
                  <a:schemeClr val="accent4"/>
                </a:solidFill>
              </a:rPr>
              <a:t> шагов в минуту не рекомендуется) </a:t>
            </a:r>
            <a:endParaRPr lang="ru-RU" sz="2000" dirty="0">
              <a:solidFill>
                <a:schemeClr val="accent4"/>
              </a:solidFill>
            </a:endParaRP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id="{4436DE25-EC3A-F54E-BC47-AF191E1D74F7}"/>
              </a:ext>
            </a:extLst>
          </p:cNvPr>
          <p:cNvSpPr txBox="1">
            <a:spLocks/>
          </p:cNvSpPr>
          <p:nvPr/>
        </p:nvSpPr>
        <p:spPr>
          <a:xfrm>
            <a:off x="479425" y="4840909"/>
            <a:ext cx="4729183" cy="7607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4"/>
                </a:solidFill>
              </a:rPr>
              <a:t>Контролируйте пульс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Оптимально пульс должен увеличиваться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не более чем на 20–30 ударов в минуту*</a:t>
            </a:r>
            <a:endParaRPr lang="ru-RU" sz="2000" dirty="0">
              <a:solidFill>
                <a:schemeClr val="accent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54107-E496-18A1-2B0D-3B1FC334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4984888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1689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B96EC31-F09F-EF4E-834B-27BAE1E5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ПЛАВАНИЕ</a:t>
            </a:r>
          </a:p>
        </p:txBody>
      </p:sp>
      <p:sp>
        <p:nvSpPr>
          <p:cNvPr id="7" name="Текст 17">
            <a:extLst>
              <a:ext uri="{FF2B5EF4-FFF2-40B4-BE49-F238E27FC236}">
                <a16:creationId xmlns:a16="http://schemas.microsoft.com/office/drawing/2014/main" id="{21432DA6-A3FF-2F49-B458-7CADC33D0BF1}"/>
              </a:ext>
            </a:extLst>
          </p:cNvPr>
          <p:cNvSpPr txBox="1">
            <a:spLocks/>
          </p:cNvSpPr>
          <p:nvPr/>
        </p:nvSpPr>
        <p:spPr>
          <a:xfrm>
            <a:off x="383242" y="1884135"/>
            <a:ext cx="5323936" cy="9686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/>
              <a:t>Условия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Комфортная температура воды —</a:t>
            </a:r>
            <a:br>
              <a:rPr lang="en-US" sz="1600" dirty="0"/>
            </a:br>
            <a:r>
              <a:rPr lang="ru-RU" sz="1600" dirty="0"/>
              <a:t>25-30 градусов</a:t>
            </a:r>
          </a:p>
          <a:p>
            <a:pPr>
              <a:spcBef>
                <a:spcPts val="0"/>
              </a:spcBef>
            </a:pPr>
            <a:r>
              <a:rPr lang="ru-RU" sz="1600" b="1" dirty="0"/>
              <a:t>Менее 15 градусов — опасно!</a:t>
            </a:r>
          </a:p>
        </p:txBody>
      </p:sp>
      <p:sp>
        <p:nvSpPr>
          <p:cNvPr id="8" name="Текст 17">
            <a:extLst>
              <a:ext uri="{FF2B5EF4-FFF2-40B4-BE49-F238E27FC236}">
                <a16:creationId xmlns:a16="http://schemas.microsoft.com/office/drawing/2014/main" id="{BB3CF74C-8E52-6B4E-A9F6-106757F0FF48}"/>
              </a:ext>
            </a:extLst>
          </p:cNvPr>
          <p:cNvSpPr txBox="1">
            <a:spLocks/>
          </p:cNvSpPr>
          <p:nvPr/>
        </p:nvSpPr>
        <p:spPr>
          <a:xfrm>
            <a:off x="479425" y="3165358"/>
            <a:ext cx="4729183" cy="99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4"/>
                </a:solidFill>
              </a:rPr>
              <a:t>Продолжительность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2 недели — по 20 минут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Далее — по 45 минут</a:t>
            </a:r>
            <a:endParaRPr lang="ru-RU" sz="2000" dirty="0">
              <a:solidFill>
                <a:schemeClr val="accent4"/>
              </a:solidFill>
            </a:endParaRPr>
          </a:p>
        </p:txBody>
      </p:sp>
      <p:sp>
        <p:nvSpPr>
          <p:cNvPr id="9" name="Текст 17">
            <a:extLst>
              <a:ext uri="{FF2B5EF4-FFF2-40B4-BE49-F238E27FC236}">
                <a16:creationId xmlns:a16="http://schemas.microsoft.com/office/drawing/2014/main" id="{9B270EC3-5D3C-F449-8FE3-54E2C516FC21}"/>
              </a:ext>
            </a:extLst>
          </p:cNvPr>
          <p:cNvSpPr txBox="1">
            <a:spLocks/>
          </p:cNvSpPr>
          <p:nvPr/>
        </p:nvSpPr>
        <p:spPr>
          <a:xfrm>
            <a:off x="479425" y="4211546"/>
            <a:ext cx="4729183" cy="620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4"/>
                </a:solidFill>
              </a:rPr>
              <a:t>Частота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2–3 раза в неделю</a:t>
            </a:r>
            <a:endParaRPr lang="ru-RU" sz="2000" dirty="0">
              <a:solidFill>
                <a:schemeClr val="accent4"/>
              </a:solidFill>
            </a:endParaRPr>
          </a:p>
        </p:txBody>
      </p:sp>
      <p:sp>
        <p:nvSpPr>
          <p:cNvPr id="10" name="Текст 17">
            <a:extLst>
              <a:ext uri="{FF2B5EF4-FFF2-40B4-BE49-F238E27FC236}">
                <a16:creationId xmlns:a16="http://schemas.microsoft.com/office/drawing/2014/main" id="{2AF3BC3B-91D5-3943-B3AC-8F82538AE861}"/>
              </a:ext>
            </a:extLst>
          </p:cNvPr>
          <p:cNvSpPr txBox="1">
            <a:spLocks/>
          </p:cNvSpPr>
          <p:nvPr/>
        </p:nvSpPr>
        <p:spPr>
          <a:xfrm>
            <a:off x="479425" y="4957266"/>
            <a:ext cx="4729183" cy="7607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4"/>
                </a:solidFill>
              </a:rPr>
              <a:t>Контролируйте пульс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Оптимально пульс должен увеличиваться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не более чем на 20–30 ударов в минуту*</a:t>
            </a:r>
            <a:endParaRPr lang="ru-RU" sz="2000" dirty="0">
              <a:solidFill>
                <a:schemeClr val="accent4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D3E919-78DA-8D4D-8CC6-1587B6B863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789" y="1037849"/>
            <a:ext cx="6670732" cy="41526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8A1BDB-C9B2-F949-BF50-420FCB829C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412" y="4563803"/>
            <a:ext cx="6823587" cy="23157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28F028-12F6-A348-A18A-29F9B6BB4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3789" y="2619914"/>
            <a:ext cx="2372963" cy="243744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C5FA40EA-D5D9-8447-8946-60F52D2A40E0}"/>
              </a:ext>
            </a:extLst>
          </p:cNvPr>
          <p:cNvSpPr txBox="1">
            <a:spLocks/>
          </p:cNvSpPr>
          <p:nvPr/>
        </p:nvSpPr>
        <p:spPr>
          <a:xfrm>
            <a:off x="6660725" y="5177185"/>
            <a:ext cx="5022353" cy="396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Будьте внимательны, если у вас: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A70674F-AFA9-794A-B09A-80D566201E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333" y="5560067"/>
            <a:ext cx="215973" cy="207420"/>
          </a:xfrm>
          <a:prstGeom prst="rect">
            <a:avLst/>
          </a:prstGeom>
        </p:spPr>
      </p:pic>
      <p:sp>
        <p:nvSpPr>
          <p:cNvPr id="18" name="Текст 2">
            <a:extLst>
              <a:ext uri="{FF2B5EF4-FFF2-40B4-BE49-F238E27FC236}">
                <a16:creationId xmlns:a16="http://schemas.microsoft.com/office/drawing/2014/main" id="{FA3E187B-9BE2-E149-8D8C-6024B6975F7A}"/>
              </a:ext>
            </a:extLst>
          </p:cNvPr>
          <p:cNvSpPr txBox="1">
            <a:spLocks/>
          </p:cNvSpPr>
          <p:nvPr/>
        </p:nvSpPr>
        <p:spPr>
          <a:xfrm>
            <a:off x="6653351" y="5448538"/>
            <a:ext cx="3237822" cy="3287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500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АД более 140/90 мм рт. ст.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82F67A7-6893-3348-93D5-98B76E59AB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333" y="5850118"/>
            <a:ext cx="215973" cy="207420"/>
          </a:xfrm>
          <a:prstGeom prst="rect">
            <a:avLst/>
          </a:prstGeom>
        </p:spPr>
      </p:pic>
      <p:sp>
        <p:nvSpPr>
          <p:cNvPr id="20" name="Текст 2">
            <a:extLst>
              <a:ext uri="{FF2B5EF4-FFF2-40B4-BE49-F238E27FC236}">
                <a16:creationId xmlns:a16="http://schemas.microsoft.com/office/drawing/2014/main" id="{1A4BD2C2-63BC-1245-9489-6249E176FA9A}"/>
              </a:ext>
            </a:extLst>
          </p:cNvPr>
          <p:cNvSpPr txBox="1">
            <a:spLocks/>
          </p:cNvSpPr>
          <p:nvPr/>
        </p:nvSpPr>
        <p:spPr>
          <a:xfrm>
            <a:off x="6653351" y="5738589"/>
            <a:ext cx="3237822" cy="3287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500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пульс выше 120 уд/мин 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209AA5-6E80-F04C-8536-2FA15E1A4C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333" y="6150002"/>
            <a:ext cx="215973" cy="207420"/>
          </a:xfrm>
          <a:prstGeom prst="rect">
            <a:avLst/>
          </a:prstGeom>
        </p:spPr>
      </p:pic>
      <p:sp>
        <p:nvSpPr>
          <p:cNvPr id="22" name="Текст 2">
            <a:extLst>
              <a:ext uri="{FF2B5EF4-FFF2-40B4-BE49-F238E27FC236}">
                <a16:creationId xmlns:a16="http://schemas.microsoft.com/office/drawing/2014/main" id="{448A2746-CD5F-8C46-BE53-8F2DBA296158}"/>
              </a:ext>
            </a:extLst>
          </p:cNvPr>
          <p:cNvSpPr txBox="1">
            <a:spLocks/>
          </p:cNvSpPr>
          <p:nvPr/>
        </p:nvSpPr>
        <p:spPr>
          <a:xfrm>
            <a:off x="6653351" y="6038473"/>
            <a:ext cx="3237822" cy="3287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500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звон  в ушах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E85D030-ECE5-6A44-A009-4C57D40877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3965" y="5560067"/>
            <a:ext cx="215973" cy="207420"/>
          </a:xfrm>
          <a:prstGeom prst="rect">
            <a:avLst/>
          </a:prstGeom>
        </p:spPr>
      </p:pic>
      <p:sp>
        <p:nvSpPr>
          <p:cNvPr id="24" name="Текст 2">
            <a:extLst>
              <a:ext uri="{FF2B5EF4-FFF2-40B4-BE49-F238E27FC236}">
                <a16:creationId xmlns:a16="http://schemas.microsoft.com/office/drawing/2014/main" id="{A15BD4FD-B94C-504C-B750-9BFF5BC47F95}"/>
              </a:ext>
            </a:extLst>
          </p:cNvPr>
          <p:cNvSpPr txBox="1">
            <a:spLocks/>
          </p:cNvSpPr>
          <p:nvPr/>
        </p:nvSpPr>
        <p:spPr>
          <a:xfrm>
            <a:off x="10015983" y="5448538"/>
            <a:ext cx="1979372" cy="3287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500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потемнение в глазах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4F4608-6861-DE44-83E1-249316AA73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3965" y="5850118"/>
            <a:ext cx="215973" cy="207420"/>
          </a:xfrm>
          <a:prstGeom prst="rect">
            <a:avLst/>
          </a:prstGeom>
        </p:spPr>
      </p:pic>
      <p:sp>
        <p:nvSpPr>
          <p:cNvPr id="26" name="Текст 2">
            <a:extLst>
              <a:ext uri="{FF2B5EF4-FFF2-40B4-BE49-F238E27FC236}">
                <a16:creationId xmlns:a16="http://schemas.microsoft.com/office/drawing/2014/main" id="{CF616B36-116F-914A-8F14-E2D138345627}"/>
              </a:ext>
            </a:extLst>
          </p:cNvPr>
          <p:cNvSpPr txBox="1">
            <a:spLocks/>
          </p:cNvSpPr>
          <p:nvPr/>
        </p:nvSpPr>
        <p:spPr>
          <a:xfrm>
            <a:off x="10015983" y="5738589"/>
            <a:ext cx="2176017" cy="3287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500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головокружение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F8340A0-BB38-6B4B-8ED4-18180D404F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3965" y="6150002"/>
            <a:ext cx="215973" cy="20742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4AE074B-7198-494A-8429-FBEDD4079D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071" y="1757844"/>
            <a:ext cx="731178" cy="13279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A8BFD88-8744-A245-B5C5-9E482657079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458" y="279810"/>
            <a:ext cx="2876082" cy="153586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5054AC6-2169-2D43-B377-9077B06A9C91}"/>
              </a:ext>
            </a:extLst>
          </p:cNvPr>
          <p:cNvSpPr txBox="1"/>
          <p:nvPr/>
        </p:nvSpPr>
        <p:spPr>
          <a:xfrm>
            <a:off x="8810568" y="672353"/>
            <a:ext cx="250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Полезно плавать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на спине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38A38EE6-1990-1546-9DB8-A8E6137D4343}"/>
              </a:ext>
            </a:extLst>
          </p:cNvPr>
          <p:cNvSpPr txBox="1">
            <a:spLocks/>
          </p:cNvSpPr>
          <p:nvPr/>
        </p:nvSpPr>
        <p:spPr>
          <a:xfrm>
            <a:off x="10015983" y="6038473"/>
            <a:ext cx="3237822" cy="3287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500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боль в сердце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B8367-B4E5-1E44-E085-D41B1EE9F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5060932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2825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C46EFB-9DDE-3348-AD12-97835CC0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ХОРОШЕЕ ПИТАНИЕ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0655BB87-EEAB-5C49-8818-31081CAD5AD3}"/>
              </a:ext>
            </a:extLst>
          </p:cNvPr>
          <p:cNvSpPr txBox="1">
            <a:spLocks/>
          </p:cNvSpPr>
          <p:nvPr/>
        </p:nvSpPr>
        <p:spPr>
          <a:xfrm>
            <a:off x="7638467" y="978400"/>
            <a:ext cx="6620065" cy="4103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/>
              <a:t>Ограничить соль и натрий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ECFEB3-0380-7646-A3B2-8CD553DEA2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808" y="1018741"/>
            <a:ext cx="322659" cy="306685"/>
          </a:xfrm>
          <a:prstGeom prst="rect">
            <a:avLst/>
          </a:prstGeom>
        </p:spPr>
      </p:pic>
      <p:sp>
        <p:nvSpPr>
          <p:cNvPr id="29" name="Текст 2">
            <a:extLst>
              <a:ext uri="{FF2B5EF4-FFF2-40B4-BE49-F238E27FC236}">
                <a16:creationId xmlns:a16="http://schemas.microsoft.com/office/drawing/2014/main" id="{16CC90FA-2530-B345-AA0B-6BC2D93FA834}"/>
              </a:ext>
            </a:extLst>
          </p:cNvPr>
          <p:cNvSpPr txBox="1">
            <a:spLocks/>
          </p:cNvSpPr>
          <p:nvPr/>
        </p:nvSpPr>
        <p:spPr>
          <a:xfrm>
            <a:off x="7730054" y="1677164"/>
            <a:ext cx="4206204" cy="553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Ограничить употребление продуктов, богатых животными жирами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A6BFC43-D556-F540-8B9C-742BDF8AB2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808" y="1677165"/>
            <a:ext cx="322659" cy="306685"/>
          </a:xfrm>
          <a:prstGeom prst="rect">
            <a:avLst/>
          </a:prstGeom>
        </p:spPr>
      </p:pic>
      <p:sp>
        <p:nvSpPr>
          <p:cNvPr id="31" name="Текст 2">
            <a:extLst>
              <a:ext uri="{FF2B5EF4-FFF2-40B4-BE49-F238E27FC236}">
                <a16:creationId xmlns:a16="http://schemas.microsoft.com/office/drawing/2014/main" id="{C52E036A-613A-C546-BBE2-FDC218381E1C}"/>
              </a:ext>
            </a:extLst>
          </p:cNvPr>
          <p:cNvSpPr txBox="1">
            <a:spLocks/>
          </p:cNvSpPr>
          <p:nvPr/>
        </p:nvSpPr>
        <p:spPr>
          <a:xfrm>
            <a:off x="7792287" y="4910422"/>
            <a:ext cx="2854084" cy="435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Ограничить сахар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59D68FF-E23B-0847-8129-ABEBE55DC5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808" y="4910422"/>
            <a:ext cx="322659" cy="306685"/>
          </a:xfrm>
          <a:prstGeom prst="rect">
            <a:avLst/>
          </a:prstGeom>
        </p:spPr>
      </p:pic>
      <p:sp>
        <p:nvSpPr>
          <p:cNvPr id="33" name="Текст 2">
            <a:extLst>
              <a:ext uri="{FF2B5EF4-FFF2-40B4-BE49-F238E27FC236}">
                <a16:creationId xmlns:a16="http://schemas.microsoft.com/office/drawing/2014/main" id="{359AB647-51D3-7747-9834-C529B8390AB2}"/>
              </a:ext>
            </a:extLst>
          </p:cNvPr>
          <p:cNvSpPr txBox="1">
            <a:spLocks/>
          </p:cNvSpPr>
          <p:nvPr/>
        </p:nvSpPr>
        <p:spPr>
          <a:xfrm>
            <a:off x="7730053" y="3003080"/>
            <a:ext cx="4206204" cy="760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Добавить овощи и фрукты</a:t>
            </a:r>
            <a:endParaRPr lang="ru-RU" sz="2200" dirty="0">
              <a:solidFill>
                <a:schemeClr val="accent4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F3C19BB-5026-9E4B-B628-40AA6FB36B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808" y="3003081"/>
            <a:ext cx="322659" cy="306685"/>
          </a:xfrm>
          <a:prstGeom prst="rect">
            <a:avLst/>
          </a:prstGeom>
        </p:spPr>
      </p:pic>
      <p:sp>
        <p:nvSpPr>
          <p:cNvPr id="35" name="Текст 2">
            <a:extLst>
              <a:ext uri="{FF2B5EF4-FFF2-40B4-BE49-F238E27FC236}">
                <a16:creationId xmlns:a16="http://schemas.microsoft.com/office/drawing/2014/main" id="{29983744-8E95-8640-A1F1-266963924864}"/>
              </a:ext>
            </a:extLst>
          </p:cNvPr>
          <p:cNvSpPr txBox="1">
            <a:spLocks/>
          </p:cNvSpPr>
          <p:nvPr/>
        </p:nvSpPr>
        <p:spPr>
          <a:xfrm>
            <a:off x="7730053" y="3764001"/>
            <a:ext cx="4206203" cy="1035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Добавить  продукты, содержащие</a:t>
            </a:r>
            <a:r>
              <a:rPr lang="en-US" sz="2200" b="1" dirty="0">
                <a:solidFill>
                  <a:schemeClr val="accent4"/>
                </a:solidFill>
              </a:rPr>
              <a:t> </a:t>
            </a:r>
            <a:r>
              <a:rPr lang="ru-RU" sz="2200" b="1" dirty="0">
                <a:solidFill>
                  <a:schemeClr val="accent4"/>
                </a:solidFill>
              </a:rPr>
              <a:t>калий,</a:t>
            </a:r>
            <a:br>
              <a:rPr lang="en-US" sz="2200" b="1" dirty="0">
                <a:solidFill>
                  <a:schemeClr val="accent4"/>
                </a:solidFill>
              </a:rPr>
            </a:br>
            <a:r>
              <a:rPr lang="ru-RU" sz="2200" b="1" dirty="0">
                <a:solidFill>
                  <a:schemeClr val="accent4"/>
                </a:solidFill>
              </a:rPr>
              <a:t>магний, кальций 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52E13E8-8B87-3946-A803-5180FAAC4C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808" y="3764002"/>
            <a:ext cx="322659" cy="30668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F2633CF-F70A-5848-A8EF-CBFBACCE82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742" y="1645243"/>
            <a:ext cx="6470342" cy="4391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7F0CA6-32E0-1E14-9EC3-5859BDC25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3038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07B523B-6890-894F-B7C5-1322AE3F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ОГРАНИЧИТЬ СОЛЬ:</a:t>
            </a:r>
            <a:br>
              <a:rPr lang="en-US" dirty="0"/>
            </a:br>
            <a:r>
              <a:rPr lang="ru-RU" dirty="0"/>
              <a:t>ПРАКТИЧЕСКИЕ СОВЕТЫ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D377B-E03B-6D49-9C3F-8CB5788961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13" y="659799"/>
            <a:ext cx="5873081" cy="5588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1A39AC-AF85-AF40-8F09-63E84A9125D0}"/>
              </a:ext>
            </a:extLst>
          </p:cNvPr>
          <p:cNvSpPr txBox="1"/>
          <p:nvPr/>
        </p:nvSpPr>
        <p:spPr>
          <a:xfrm>
            <a:off x="8084634" y="1939423"/>
            <a:ext cx="2542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 БОЛЕЕ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ru-RU" sz="2400" b="1" dirty="0">
                <a:solidFill>
                  <a:schemeClr val="accent4"/>
                </a:solidFill>
              </a:rPr>
              <a:t>5 г соли в сутки</a:t>
            </a:r>
            <a:r>
              <a:rPr lang="ru-RU" sz="2400" b="1" baseline="30000" dirty="0">
                <a:solidFill>
                  <a:schemeClr val="accent4"/>
                </a:solidFill>
              </a:rPr>
              <a:t>1</a:t>
            </a:r>
            <a:r>
              <a:rPr lang="ru-RU" sz="2400" b="1" dirty="0">
                <a:solidFill>
                  <a:schemeClr val="accent4"/>
                </a:solidFill>
              </a:rPr>
              <a:t> </a:t>
            </a:r>
          </a:p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5E6A3-82D4-C94B-BE57-C074DCE616E4}"/>
              </a:ext>
            </a:extLst>
          </p:cNvPr>
          <p:cNvSpPr txBox="1"/>
          <p:nvPr/>
        </p:nvSpPr>
        <p:spPr>
          <a:xfrm>
            <a:off x="7694341" y="3454118"/>
            <a:ext cx="3200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</a:rPr>
              <a:t>ДОЛОЙ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ru-RU" sz="1600" b="1" dirty="0">
                <a:solidFill>
                  <a:schemeClr val="accent1"/>
                </a:solidFill>
              </a:rPr>
              <a:t>ФАСТФУД И КОНСЕРВЫ —</a:t>
            </a:r>
            <a:r>
              <a:rPr lang="ru-RU" sz="1600" b="1" dirty="0"/>
              <a:t> </a:t>
            </a:r>
          </a:p>
          <a:p>
            <a:pPr algn="ctr"/>
            <a:r>
              <a:rPr lang="ru-RU" b="1" dirty="0">
                <a:solidFill>
                  <a:schemeClr val="accent4"/>
                </a:solidFill>
              </a:rPr>
              <a:t>все, что содержит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ru-RU" b="1" dirty="0">
                <a:solidFill>
                  <a:schemeClr val="accent4"/>
                </a:solidFill>
              </a:rPr>
              <a:t>усилитель вкуса</a:t>
            </a:r>
            <a:br>
              <a:rPr lang="en-US" b="1" dirty="0"/>
            </a:br>
            <a:r>
              <a:rPr lang="ru-RU" b="1" dirty="0" err="1">
                <a:solidFill>
                  <a:schemeClr val="accent1"/>
                </a:solidFill>
              </a:rPr>
              <a:t>глутамат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en" b="1" dirty="0">
                <a:solidFill>
                  <a:schemeClr val="accent1"/>
                </a:solidFill>
              </a:rPr>
              <a:t>Na!</a:t>
            </a:r>
            <a:r>
              <a:rPr lang="ru-RU" b="1" baseline="30000" dirty="0">
                <a:solidFill>
                  <a:schemeClr val="accent1"/>
                </a:solidFill>
              </a:rPr>
              <a:t>2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20606B-7DBD-A942-9BC2-9E0DD86D9D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28" y="2126971"/>
            <a:ext cx="322659" cy="306685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DDF4B67E-4330-3846-ADC2-4C921E7F279A}"/>
              </a:ext>
            </a:extLst>
          </p:cNvPr>
          <p:cNvSpPr txBox="1">
            <a:spLocks/>
          </p:cNvSpPr>
          <p:nvPr/>
        </p:nvSpPr>
        <p:spPr>
          <a:xfrm>
            <a:off x="966778" y="3063464"/>
            <a:ext cx="5192226" cy="385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Не солите еду, которую готовите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C1A536-4574-AD4B-86BF-C3D02F8868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44" y="3102661"/>
            <a:ext cx="322659" cy="306685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F9E113E3-0BA5-754C-B3E0-15178476C5DB}"/>
              </a:ext>
            </a:extLst>
          </p:cNvPr>
          <p:cNvSpPr txBox="1">
            <a:spLocks/>
          </p:cNvSpPr>
          <p:nvPr/>
        </p:nvSpPr>
        <p:spPr>
          <a:xfrm>
            <a:off x="966778" y="3967297"/>
            <a:ext cx="6258762" cy="1059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Замените соль бессолевыми приправами —</a:t>
            </a:r>
            <a:r>
              <a:rPr lang="en-US" sz="2200" b="1" dirty="0">
                <a:solidFill>
                  <a:schemeClr val="accent4"/>
                </a:solidFill>
              </a:rPr>
              <a:t> </a:t>
            </a:r>
            <a:r>
              <a:rPr lang="ru-RU" sz="2200" b="1" dirty="0">
                <a:solidFill>
                  <a:schemeClr val="accent4"/>
                </a:solidFill>
              </a:rPr>
              <a:t>травами, специями </a:t>
            </a:r>
            <a:r>
              <a:rPr lang="ru-RU" sz="1800" dirty="0">
                <a:solidFill>
                  <a:schemeClr val="accent4"/>
                </a:solidFill>
              </a:rPr>
              <a:t>(лук/чеснок/укроп/базилик)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7AFBE5-08E3-A34C-A637-7601272960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85" y="3967787"/>
            <a:ext cx="322659" cy="306685"/>
          </a:xfrm>
          <a:prstGeom prst="rect">
            <a:avLst/>
          </a:prstGeom>
        </p:spPr>
      </p:pic>
      <p:sp>
        <p:nvSpPr>
          <p:cNvPr id="17" name="Текст 2">
            <a:extLst>
              <a:ext uri="{FF2B5EF4-FFF2-40B4-BE49-F238E27FC236}">
                <a16:creationId xmlns:a16="http://schemas.microsoft.com/office/drawing/2014/main" id="{AD4DD377-C2FA-8640-AE6A-F1087C90D802}"/>
              </a:ext>
            </a:extLst>
          </p:cNvPr>
          <p:cNvSpPr txBox="1">
            <a:spLocks/>
          </p:cNvSpPr>
          <p:nvPr/>
        </p:nvSpPr>
        <p:spPr>
          <a:xfrm>
            <a:off x="966778" y="2138075"/>
            <a:ext cx="5192226" cy="385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/>
                </a:solidFill>
              </a:rPr>
              <a:t>Спрячьте солонку!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40F0DC90-EE94-F44E-B042-975017ECD3A4}"/>
              </a:ext>
            </a:extLst>
          </p:cNvPr>
          <p:cNvSpPr txBox="1">
            <a:spLocks/>
          </p:cNvSpPr>
          <p:nvPr/>
        </p:nvSpPr>
        <p:spPr>
          <a:xfrm>
            <a:off x="276182" y="6308167"/>
            <a:ext cx="11132716" cy="6207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2. </a:t>
            </a:r>
            <a:r>
              <a:rPr lang="ru-RU" dirty="0"/>
              <a:t>М.Т. </a:t>
            </a:r>
            <a:r>
              <a:rPr lang="ru-RU" dirty="0" err="1"/>
              <a:t>Талайбеков</a:t>
            </a:r>
            <a:r>
              <a:rPr lang="ru-RU" dirty="0"/>
              <a:t>, М.А. </a:t>
            </a:r>
            <a:r>
              <a:rPr lang="ru-RU" dirty="0" err="1"/>
              <a:t>Мадаминова</a:t>
            </a:r>
            <a:r>
              <a:rPr lang="ru-RU" dirty="0"/>
              <a:t>, С.А. </a:t>
            </a:r>
            <a:r>
              <a:rPr lang="ru-RU" dirty="0" err="1"/>
              <a:t>Бедельбаев</a:t>
            </a:r>
            <a:r>
              <a:rPr lang="ru-RU" dirty="0"/>
              <a:t>, Н.Б. </a:t>
            </a:r>
            <a:r>
              <a:rPr lang="ru-RU" dirty="0" err="1"/>
              <a:t>Нуркеев</a:t>
            </a:r>
            <a:r>
              <a:rPr lang="ru-RU" dirty="0"/>
              <a:t>.  Вестник КРСУ, 2020:, 20(1): 63-67</a:t>
            </a: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26F1C-117A-3F3B-CB00-3581A3F0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82" y="6102463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09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28D1B-AEE5-3A49-9740-FF13B3B97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476249"/>
            <a:ext cx="8065962" cy="1152525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ДОБАВЬТЕ</a:t>
            </a:r>
            <a:r>
              <a:rPr lang="ru-RU" dirty="0">
                <a:solidFill>
                  <a:schemeClr val="accent4"/>
                </a:solidFill>
              </a:rPr>
              <a:t> КАЛИЙ И МАГНИЙ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1253F15-1833-4B4D-863B-8C946C1A52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9" y="155831"/>
            <a:ext cx="3150351" cy="2301933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7FA0B9D-4E20-9043-A737-9C3C6939DC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6237288"/>
            <a:ext cx="11233150" cy="620712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>
                <a:solidFill>
                  <a:srgbClr val="2E305F"/>
                </a:solidFill>
              </a:rPr>
              <a:t>О.А. Низовцева</a:t>
            </a:r>
            <a:r>
              <a:rPr lang="en-US" dirty="0">
                <a:solidFill>
                  <a:srgbClr val="2E305F"/>
                </a:solidFill>
              </a:rPr>
              <a:t>, </a:t>
            </a:r>
            <a:r>
              <a:rPr lang="ru-RU" dirty="0">
                <a:solidFill>
                  <a:srgbClr val="2E305F"/>
                </a:solidFill>
              </a:rPr>
              <a:t>Трудный пациент</a:t>
            </a:r>
            <a:r>
              <a:rPr lang="en-US" dirty="0">
                <a:solidFill>
                  <a:srgbClr val="2E305F"/>
                </a:solidFill>
              </a:rPr>
              <a:t>, 2014: 7(12): 37-41</a:t>
            </a:r>
            <a:endParaRPr lang="ru-RU" dirty="0">
              <a:solidFill>
                <a:srgbClr val="2E305F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F1F02F-A3E4-9146-BB59-6BBD674397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05" y="2443169"/>
            <a:ext cx="1019139" cy="10191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ABE8DE-EFCD-D240-82E3-4BDA31CC9290}"/>
              </a:ext>
            </a:extLst>
          </p:cNvPr>
          <p:cNvSpPr txBox="1"/>
          <p:nvPr/>
        </p:nvSpPr>
        <p:spPr>
          <a:xfrm>
            <a:off x="676405" y="3066186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Шпинат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B5BDA4B-2DD1-924D-9169-95D1E35BCD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794" y="2443169"/>
            <a:ext cx="1019139" cy="10191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A5FE7DA-1D4C-FD49-8336-AD686CE164CA}"/>
              </a:ext>
            </a:extLst>
          </p:cNvPr>
          <p:cNvSpPr txBox="1"/>
          <p:nvPr/>
        </p:nvSpPr>
        <p:spPr>
          <a:xfrm>
            <a:off x="2066794" y="3066186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Помидоры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E14895-6C4A-1841-9BA3-955445B2C1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177" y="2392212"/>
            <a:ext cx="1117859" cy="11210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A39ABE9-C612-5A43-8E63-57B2393C340A}"/>
              </a:ext>
            </a:extLst>
          </p:cNvPr>
          <p:cNvSpPr txBox="1"/>
          <p:nvPr/>
        </p:nvSpPr>
        <p:spPr>
          <a:xfrm>
            <a:off x="3486537" y="3066186"/>
            <a:ext cx="101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Фасоль,</a:t>
            </a:r>
            <a:br>
              <a:rPr lang="en-US" sz="1100" dirty="0"/>
            </a:br>
            <a:r>
              <a:rPr lang="ru-RU" sz="1100" dirty="0"/>
              <a:t>горох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3D64281-62A3-1B40-AFE7-D82E870241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400" y="2443169"/>
            <a:ext cx="1019139" cy="10191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F0D4AD0-0A0A-7044-9348-97E045AF1A81}"/>
              </a:ext>
            </a:extLst>
          </p:cNvPr>
          <p:cNvSpPr txBox="1"/>
          <p:nvPr/>
        </p:nvSpPr>
        <p:spPr>
          <a:xfrm>
            <a:off x="4864400" y="3066186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Тыква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8FA0417-F92A-6C40-B77B-03E9FBF0DF9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474" y="2439476"/>
            <a:ext cx="1066674" cy="10666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CC3823-6133-9849-AC42-5887AEE05CEC}"/>
              </a:ext>
            </a:extLst>
          </p:cNvPr>
          <p:cNvSpPr txBox="1"/>
          <p:nvPr/>
        </p:nvSpPr>
        <p:spPr>
          <a:xfrm>
            <a:off x="6248526" y="3066186"/>
            <a:ext cx="101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Гречневая</a:t>
            </a:r>
            <a:br>
              <a:rPr lang="en-US" sz="1100" dirty="0"/>
            </a:br>
            <a:r>
              <a:rPr lang="ru-RU" sz="1100" dirty="0"/>
              <a:t>крупа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3A8797-41BA-EC47-BDC7-295BF87FB6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791" y="2392212"/>
            <a:ext cx="1117912" cy="11210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CC0EBD6-CC4D-934B-A39C-B7795355E1B1}"/>
              </a:ext>
            </a:extLst>
          </p:cNvPr>
          <p:cNvSpPr txBox="1"/>
          <p:nvPr/>
        </p:nvSpPr>
        <p:spPr>
          <a:xfrm>
            <a:off x="7645178" y="3066186"/>
            <a:ext cx="101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Листовые</a:t>
            </a:r>
            <a:br>
              <a:rPr lang="en-US" sz="1100" dirty="0"/>
            </a:br>
            <a:r>
              <a:rPr lang="ru-RU" sz="1100" dirty="0"/>
              <a:t>овощи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0777F47-4F3A-224D-866F-CE37BF2F5E6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5031" y="2398475"/>
            <a:ext cx="1117581" cy="11210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E6B82C1-FDCA-F045-8D47-18865966F193}"/>
              </a:ext>
            </a:extLst>
          </p:cNvPr>
          <p:cNvSpPr txBox="1"/>
          <p:nvPr/>
        </p:nvSpPr>
        <p:spPr>
          <a:xfrm>
            <a:off x="9004252" y="3066186"/>
            <a:ext cx="101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Зеленый</a:t>
            </a:r>
            <a:br>
              <a:rPr lang="en-US" sz="1100" dirty="0"/>
            </a:br>
            <a:r>
              <a:rPr lang="ru-RU" sz="1100" dirty="0"/>
              <a:t>горошек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67782E3-AD99-0049-8F36-B8F3EE79477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503" y="2443169"/>
            <a:ext cx="1019139" cy="101913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B3F254E-B530-BA45-AF2D-88B5F04F37E1}"/>
              </a:ext>
            </a:extLst>
          </p:cNvPr>
          <p:cNvSpPr txBox="1"/>
          <p:nvPr/>
        </p:nvSpPr>
        <p:spPr>
          <a:xfrm>
            <a:off x="10414503" y="3066186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Арбуз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75D0ADC-31CC-5A4F-8D4D-B5A4FBC68E8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53" y="3684643"/>
            <a:ext cx="1080630" cy="12369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B30BCBF-08CC-6746-A96E-CC074539F928}"/>
              </a:ext>
            </a:extLst>
          </p:cNvPr>
          <p:cNvSpPr txBox="1"/>
          <p:nvPr/>
        </p:nvSpPr>
        <p:spPr>
          <a:xfrm>
            <a:off x="676405" y="4469101"/>
            <a:ext cx="101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Йогурт,</a:t>
            </a:r>
            <a:br>
              <a:rPr lang="en-US" sz="1100" dirty="0"/>
            </a:br>
            <a:r>
              <a:rPr lang="ru-RU" sz="1100" dirty="0"/>
              <a:t>кефир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9AA1BA5-A385-9943-A20B-C72225DC316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794" y="3846084"/>
            <a:ext cx="1019139" cy="101913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2EB4AE5-AC0C-8B40-B17A-CA7BA06090A6}"/>
              </a:ext>
            </a:extLst>
          </p:cNvPr>
          <p:cNvSpPr txBox="1"/>
          <p:nvPr/>
        </p:nvSpPr>
        <p:spPr>
          <a:xfrm>
            <a:off x="2066794" y="4469101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Авокадо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1F40E19-25AC-8043-86A4-E46D366FDB3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1284" y="3759119"/>
            <a:ext cx="1229645" cy="122964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0DD50AA-81A6-5F43-8B1B-DB50D1D70AC5}"/>
              </a:ext>
            </a:extLst>
          </p:cNvPr>
          <p:cNvSpPr txBox="1"/>
          <p:nvPr/>
        </p:nvSpPr>
        <p:spPr>
          <a:xfrm>
            <a:off x="3486537" y="4469101"/>
            <a:ext cx="101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Морская</a:t>
            </a:r>
          </a:p>
          <a:p>
            <a:pPr algn="ctr"/>
            <a:r>
              <a:rPr lang="ru-RU" sz="1100" dirty="0"/>
              <a:t>капуста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3D257DA-5018-A541-ABCF-5512475403C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400" y="3846084"/>
            <a:ext cx="1019139" cy="101913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5B604A3-9852-5D45-BE02-EFD78FFD8022}"/>
              </a:ext>
            </a:extLst>
          </p:cNvPr>
          <p:cNvSpPr txBox="1"/>
          <p:nvPr/>
        </p:nvSpPr>
        <p:spPr>
          <a:xfrm>
            <a:off x="4864400" y="4469101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Картофель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47EC43C-C3E3-FE4B-974A-20CE9B46586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4935" y="3842391"/>
            <a:ext cx="1063751" cy="106667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85ACE17-6329-764A-A9D0-D269D6F23A9B}"/>
              </a:ext>
            </a:extLst>
          </p:cNvPr>
          <p:cNvSpPr txBox="1"/>
          <p:nvPr/>
        </p:nvSpPr>
        <p:spPr>
          <a:xfrm>
            <a:off x="6248526" y="4469101"/>
            <a:ext cx="101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Ячневая</a:t>
            </a:r>
            <a:br>
              <a:rPr lang="en-US" sz="1100" dirty="0"/>
            </a:br>
            <a:r>
              <a:rPr lang="ru-RU" sz="1100" dirty="0"/>
              <a:t>крупа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6D2E73F-FEBE-5C49-A5FC-1CA5C294175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791" y="3795136"/>
            <a:ext cx="1117912" cy="112103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56F7E22-F374-6E4E-B445-5B7DC96B76CD}"/>
              </a:ext>
            </a:extLst>
          </p:cNvPr>
          <p:cNvSpPr txBox="1"/>
          <p:nvPr/>
        </p:nvSpPr>
        <p:spPr>
          <a:xfrm>
            <a:off x="7645178" y="4469101"/>
            <a:ext cx="101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Свежая</a:t>
            </a:r>
            <a:br>
              <a:rPr lang="en-US" sz="1100" dirty="0"/>
            </a:br>
            <a:r>
              <a:rPr lang="ru-RU" sz="1100" dirty="0"/>
              <a:t>капуста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C5276BE-6F7F-BD4B-A85F-F6B390C61E9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5031" y="3775694"/>
            <a:ext cx="1117581" cy="111758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1A2D6E9-50B4-0643-A884-C1EEDE2FE802}"/>
              </a:ext>
            </a:extLst>
          </p:cNvPr>
          <p:cNvSpPr txBox="1"/>
          <p:nvPr/>
        </p:nvSpPr>
        <p:spPr>
          <a:xfrm>
            <a:off x="9004252" y="4469101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Сыр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7E66371-7646-7240-A72C-D41A7DD9BB7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3546" y="3758551"/>
            <a:ext cx="1121053" cy="112105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33F8B73-FAE3-934B-8161-85C564D9599A}"/>
              </a:ext>
            </a:extLst>
          </p:cNvPr>
          <p:cNvSpPr txBox="1"/>
          <p:nvPr/>
        </p:nvSpPr>
        <p:spPr>
          <a:xfrm>
            <a:off x="10414503" y="4469101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Ягоды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7FB84CC-CF4D-804B-A3F3-AF2CEAF4F7B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22" y="5067845"/>
            <a:ext cx="1188693" cy="118869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515BAD1-9A3A-E141-8B93-9D1682E7DE89}"/>
              </a:ext>
            </a:extLst>
          </p:cNvPr>
          <p:cNvSpPr txBox="1"/>
          <p:nvPr/>
        </p:nvSpPr>
        <p:spPr>
          <a:xfrm>
            <a:off x="676405" y="5828175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Сухофрукты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8CCA64D-5CE4-1347-B2CC-8B2A22F25B3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794" y="5205158"/>
            <a:ext cx="1019139" cy="101913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10D9129-8AAD-4C48-B7B7-D4CFEB423C21}"/>
              </a:ext>
            </a:extLst>
          </p:cNvPr>
          <p:cNvSpPr txBox="1"/>
          <p:nvPr/>
        </p:nvSpPr>
        <p:spPr>
          <a:xfrm>
            <a:off x="2066794" y="5828175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Молоко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F029796-965F-7841-A028-141D6696FD87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9040" y="5155798"/>
            <a:ext cx="1114132" cy="111785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634DB9D-4F76-A142-9A4D-F51A4DB41DDC}"/>
              </a:ext>
            </a:extLst>
          </p:cNvPr>
          <p:cNvSpPr txBox="1"/>
          <p:nvPr/>
        </p:nvSpPr>
        <p:spPr>
          <a:xfrm>
            <a:off x="3486537" y="5828175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Орехи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E96699C-AA70-0A45-9612-F86481553824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390" y="5098148"/>
            <a:ext cx="1233158" cy="123315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583D024-7E04-394F-BAF7-FC806124FE2F}"/>
              </a:ext>
            </a:extLst>
          </p:cNvPr>
          <p:cNvSpPr txBox="1"/>
          <p:nvPr/>
        </p:nvSpPr>
        <p:spPr>
          <a:xfrm>
            <a:off x="4788857" y="5828175"/>
            <a:ext cx="113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Рыба и море-</a:t>
            </a:r>
          </a:p>
          <a:p>
            <a:pPr algn="ctr"/>
            <a:r>
              <a:rPr lang="ru-RU" sz="1100" dirty="0"/>
              <a:t>продукты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2DCB42D-8C47-9E4D-A0EC-67B7F02A3244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747" y="5131450"/>
            <a:ext cx="1170126" cy="117012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6266806-566A-4946-BD29-7CD761E6C9B1}"/>
              </a:ext>
            </a:extLst>
          </p:cNvPr>
          <p:cNvSpPr txBox="1"/>
          <p:nvPr/>
        </p:nvSpPr>
        <p:spPr>
          <a:xfrm>
            <a:off x="6248526" y="5828175"/>
            <a:ext cx="101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Пшено, овсянка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B93B050-4364-1647-AF0D-15DC14A1BBF4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791" y="5119195"/>
            <a:ext cx="1117912" cy="111791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96CC666-5AED-5141-BC2D-8A1823AACB6B}"/>
              </a:ext>
            </a:extLst>
          </p:cNvPr>
          <p:cNvSpPr txBox="1"/>
          <p:nvPr/>
        </p:nvSpPr>
        <p:spPr>
          <a:xfrm>
            <a:off x="7645178" y="5828175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Бананы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35E4FD4-D774-9146-83D2-8B801014EF86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5031" y="5162200"/>
            <a:ext cx="1117581" cy="111758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9D5274B-C44C-9249-98E0-37F5708CDADF}"/>
              </a:ext>
            </a:extLst>
          </p:cNvPr>
          <p:cNvSpPr txBox="1"/>
          <p:nvPr/>
        </p:nvSpPr>
        <p:spPr>
          <a:xfrm>
            <a:off x="9004252" y="5828175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Яйца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6BAA914-8C81-2E46-9622-205DF4A26AED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503" y="5206626"/>
            <a:ext cx="1019139" cy="101620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F9ED6F9-597E-6142-A3BB-BCA40A146888}"/>
              </a:ext>
            </a:extLst>
          </p:cNvPr>
          <p:cNvSpPr txBox="1"/>
          <p:nvPr/>
        </p:nvSpPr>
        <p:spPr>
          <a:xfrm>
            <a:off x="10414503" y="5828175"/>
            <a:ext cx="101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Цитрусовые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A3F09F1-187C-EE49-85F3-48FC9F1244F4}"/>
              </a:ext>
            </a:extLst>
          </p:cNvPr>
          <p:cNvSpPr txBox="1"/>
          <p:nvPr/>
        </p:nvSpPr>
        <p:spPr>
          <a:xfrm>
            <a:off x="651353" y="1734444"/>
            <a:ext cx="201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4761C3"/>
                </a:solidFill>
              </a:rPr>
              <a:t>КАЛИЙ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7CF21A5-8BB6-C844-A37B-F7419518A9C7}"/>
              </a:ext>
            </a:extLst>
          </p:cNvPr>
          <p:cNvSpPr txBox="1"/>
          <p:nvPr/>
        </p:nvSpPr>
        <p:spPr>
          <a:xfrm>
            <a:off x="8505476" y="1734444"/>
            <a:ext cx="201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F4A7A"/>
                </a:solidFill>
              </a:rPr>
              <a:t>МАГНИЙ</a:t>
            </a:r>
          </a:p>
        </p:txBody>
      </p:sp>
    </p:spTree>
    <p:extLst>
      <p:ext uri="{BB962C8B-B14F-4D97-AF65-F5344CB8AC3E}">
        <p14:creationId xmlns:p14="http://schemas.microsoft.com/office/powerpoint/2010/main" val="25112167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168" y="830713"/>
            <a:ext cx="5043961" cy="5437513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270389"/>
            <a:ext cx="11233149" cy="970280"/>
          </a:xfrm>
        </p:spPr>
        <p:txBody>
          <a:bodyPr/>
          <a:lstStyle/>
          <a:p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dirty="0">
                <a:solidFill>
                  <a:srgbClr val="2E305F"/>
                </a:solidFill>
              </a:rPr>
              <a:t>ПИРАМИДА СРЕДИЗЕМНОМОРСКОЙ ДИЕТЫ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84721" y="6482321"/>
            <a:ext cx="7107436" cy="21698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sz="800" dirty="0">
                <a:solidFill>
                  <a:srgbClr val="2E305F"/>
                </a:solidFill>
              </a:rPr>
              <a:t>Д.П. Цыганкова и </a:t>
            </a:r>
            <a:r>
              <a:rPr lang="ru-RU" sz="800" dirty="0" err="1">
                <a:solidFill>
                  <a:srgbClr val="2E305F"/>
                </a:solidFill>
              </a:rPr>
              <a:t>соавт</a:t>
            </a:r>
            <a:r>
              <a:rPr lang="ru-RU" sz="800" dirty="0">
                <a:solidFill>
                  <a:srgbClr val="2E305F"/>
                </a:solidFill>
              </a:rPr>
              <a:t>. РМЖ</a:t>
            </a:r>
            <a:r>
              <a:rPr lang="en-US" sz="800" dirty="0">
                <a:solidFill>
                  <a:srgbClr val="2E305F"/>
                </a:solidFill>
              </a:rPr>
              <a:t>, 2018; 23(6): 207-211</a:t>
            </a:r>
          </a:p>
        </p:txBody>
      </p:sp>
      <p:sp>
        <p:nvSpPr>
          <p:cNvPr id="48" name="Овал 47"/>
          <p:cNvSpPr/>
          <p:nvPr/>
        </p:nvSpPr>
        <p:spPr>
          <a:xfrm>
            <a:off x="4563318" y="3286192"/>
            <a:ext cx="158532" cy="1585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17472" y="2424396"/>
            <a:ext cx="405393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700" b="1" dirty="0">
                <a:solidFill>
                  <a:schemeClr val="accent2"/>
                </a:solidFill>
              </a:rPr>
              <a:t>ПТИЦА И ЯЙЦА, СЫРЫ, ЙОГУРТ</a:t>
            </a:r>
          </a:p>
          <a:p>
            <a:pPr algn="r"/>
            <a:r>
              <a:rPr lang="ru-RU" sz="1600" dirty="0">
                <a:solidFill>
                  <a:schemeClr val="accent4"/>
                </a:solidFill>
              </a:rPr>
              <a:t>через каждые 2 дня или каждую неделю</a:t>
            </a:r>
          </a:p>
        </p:txBody>
      </p:sp>
      <p:sp>
        <p:nvSpPr>
          <p:cNvPr id="52" name="Овал 51"/>
          <p:cNvSpPr/>
          <p:nvPr/>
        </p:nvSpPr>
        <p:spPr>
          <a:xfrm>
            <a:off x="5601543" y="1491081"/>
            <a:ext cx="158532" cy="161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762609" y="1688752"/>
            <a:ext cx="248151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>
                <a:solidFill>
                  <a:schemeClr val="accent1"/>
                </a:solidFill>
              </a:rPr>
              <a:t>МЯСО И СЛАДОСТИ </a:t>
            </a:r>
            <a:br>
              <a:rPr lang="en-US" sz="1700" b="1" dirty="0">
                <a:solidFill>
                  <a:schemeClr val="accent1"/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не часто</a:t>
            </a:r>
          </a:p>
        </p:txBody>
      </p:sp>
      <p:cxnSp>
        <p:nvCxnSpPr>
          <p:cNvPr id="47" name="Прямая со стрелкой 46"/>
          <p:cNvCxnSpPr>
            <a:cxnSpLocks/>
          </p:cNvCxnSpPr>
          <p:nvPr/>
        </p:nvCxnSpPr>
        <p:spPr>
          <a:xfrm flipV="1">
            <a:off x="1762609" y="1571625"/>
            <a:ext cx="3923816" cy="3679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 flipV="1">
            <a:off x="6261100" y="2317664"/>
            <a:ext cx="4755945" cy="12184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127441" y="2256528"/>
            <a:ext cx="158532" cy="1585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78095" y="3372730"/>
            <a:ext cx="35813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>
                <a:solidFill>
                  <a:schemeClr val="accent3"/>
                </a:solidFill>
              </a:rPr>
              <a:t>РЫБА И МОРСКИЕ ПРОДУКТЫ </a:t>
            </a:r>
            <a:br>
              <a:rPr lang="ru-RU" sz="1700" b="1" dirty="0">
                <a:solidFill>
                  <a:schemeClr val="accent3"/>
                </a:solidFill>
              </a:rPr>
            </a:br>
            <a:r>
              <a:rPr lang="ru-RU" sz="1700" b="1" dirty="0">
                <a:solidFill>
                  <a:schemeClr val="accent3"/>
                </a:solidFill>
              </a:rPr>
              <a:t>(</a:t>
            </a:r>
            <a:r>
              <a:rPr lang="en-US" sz="1700" b="1" dirty="0">
                <a:solidFill>
                  <a:schemeClr val="accent3"/>
                </a:solidFill>
              </a:rPr>
              <a:t>SEAFOOD)</a:t>
            </a:r>
            <a:endParaRPr lang="ru-RU" sz="1700" b="1" dirty="0">
              <a:solidFill>
                <a:schemeClr val="accent3"/>
              </a:solidFill>
            </a:endParaRPr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Часто, не менее 2 раз в неделю</a:t>
            </a:r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Пейте воду!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>
            <a:cxnSpLocks/>
          </p:cNvCxnSpPr>
          <p:nvPr/>
        </p:nvCxnSpPr>
        <p:spPr>
          <a:xfrm flipV="1">
            <a:off x="778095" y="3358186"/>
            <a:ext cx="3870105" cy="14544"/>
          </a:xfrm>
          <a:prstGeom prst="straightConnector1">
            <a:avLst/>
          </a:prstGeom>
          <a:ln w="22225">
            <a:solidFill>
              <a:schemeClr val="accent3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33" idx="6"/>
          </p:cNvCxnSpPr>
          <p:nvPr/>
        </p:nvCxnSpPr>
        <p:spPr>
          <a:xfrm>
            <a:off x="6206707" y="4098952"/>
            <a:ext cx="5324508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048175" y="4019686"/>
            <a:ext cx="158532" cy="1585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298262" y="3910270"/>
            <a:ext cx="3380349" cy="1646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700" b="1" dirty="0">
              <a:solidFill>
                <a:srgbClr val="0070C0"/>
              </a:solidFill>
            </a:endParaRPr>
          </a:p>
          <a:p>
            <a:pPr algn="r"/>
            <a:r>
              <a:rPr lang="ru-RU" sz="1700" b="1" dirty="0">
                <a:solidFill>
                  <a:srgbClr val="00B050"/>
                </a:solidFill>
              </a:rPr>
              <a:t>ФРУКТЫ, ОВОЩИ, ЗЛАКИ,</a:t>
            </a:r>
            <a:br>
              <a:rPr lang="ru-RU" sz="1700" b="1" dirty="0">
                <a:solidFill>
                  <a:srgbClr val="00B050"/>
                </a:solidFill>
              </a:rPr>
            </a:br>
            <a:r>
              <a:rPr lang="ru-RU" sz="1700" b="1" dirty="0">
                <a:solidFill>
                  <a:srgbClr val="00B050"/>
                </a:solidFill>
              </a:rPr>
              <a:t>ОЛИВКОВОЕ МАСЛО,</a:t>
            </a:r>
          </a:p>
          <a:p>
            <a:pPr algn="r"/>
            <a:r>
              <a:rPr lang="ru-RU" sz="1700" b="1" dirty="0">
                <a:solidFill>
                  <a:srgbClr val="00B050"/>
                </a:solidFill>
              </a:rPr>
              <a:t>БОБОВЫЕ, ОРЕХИ, САЛАТЫ,</a:t>
            </a:r>
          </a:p>
          <a:p>
            <a:pPr algn="r"/>
            <a:r>
              <a:rPr lang="ru-RU" sz="1700" b="1" dirty="0">
                <a:solidFill>
                  <a:srgbClr val="00B050"/>
                </a:solidFill>
              </a:rPr>
              <a:t>ТРАВЫ, СПЕЦИИ</a:t>
            </a:r>
          </a:p>
          <a:p>
            <a:pPr algn="r"/>
            <a:r>
              <a:rPr lang="ru-RU" sz="1600" dirty="0">
                <a:solidFill>
                  <a:schemeClr val="accent4"/>
                </a:solidFill>
              </a:rPr>
              <a:t>при каждом приеме пищи</a:t>
            </a:r>
          </a:p>
        </p:txBody>
      </p:sp>
      <p:sp>
        <p:nvSpPr>
          <p:cNvPr id="41" name="Овал 40"/>
          <p:cNvSpPr/>
          <p:nvPr/>
        </p:nvSpPr>
        <p:spPr>
          <a:xfrm>
            <a:off x="4085590" y="5183889"/>
            <a:ext cx="158532" cy="1585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41444" y="5329185"/>
            <a:ext cx="29860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>
                <a:solidFill>
                  <a:srgbClr val="0070C0"/>
                </a:solidFill>
              </a:rPr>
              <a:t>ВЫСОКАЯ ФИЗИЧЕСКАЯ </a:t>
            </a:r>
          </a:p>
          <a:p>
            <a:r>
              <a:rPr lang="ru-RU" sz="1700" b="1" dirty="0">
                <a:solidFill>
                  <a:srgbClr val="0070C0"/>
                </a:solidFill>
              </a:rPr>
              <a:t>АКТИВНОСТЬ </a:t>
            </a:r>
          </a:p>
          <a:p>
            <a:endParaRPr lang="en-US" sz="1600" dirty="0">
              <a:solidFill>
                <a:srgbClr val="111518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526666" y="5263155"/>
            <a:ext cx="3689726" cy="19541"/>
          </a:xfrm>
          <a:prstGeom prst="straightConnector1">
            <a:avLst/>
          </a:prstGeom>
          <a:ln w="22225">
            <a:solidFill>
              <a:srgbClr val="0070C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3702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7C3277C-C9FA-5D46-845C-91AF1878B1DA}"/>
              </a:ext>
            </a:extLst>
          </p:cNvPr>
          <p:cNvSpPr txBox="1">
            <a:spLocks/>
          </p:cNvSpPr>
          <p:nvPr/>
        </p:nvSpPr>
        <p:spPr>
          <a:xfrm>
            <a:off x="479425" y="476249"/>
            <a:ext cx="756272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ИНДЕКС МАССЫ ТЕЛА (КЕТЛЕ)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DA5353-D555-6348-BFC3-CBE6AF204E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049" y="1801672"/>
            <a:ext cx="4516698" cy="44281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0996F8-1481-1049-A2D1-D20CB9B33A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1636254"/>
            <a:ext cx="3653532" cy="1308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7A224-1232-9C4C-8691-4A1DB5CA93CB}"/>
              </a:ext>
            </a:extLst>
          </p:cNvPr>
          <p:cNvSpPr txBox="1"/>
          <p:nvPr/>
        </p:nvSpPr>
        <p:spPr>
          <a:xfrm>
            <a:off x="752073" y="2030506"/>
            <a:ext cx="98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/>
                </a:solidFill>
              </a:rPr>
              <a:t>ИМТ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57C59-E304-E346-88AD-FB1E3B8E4242}"/>
              </a:ext>
            </a:extLst>
          </p:cNvPr>
          <p:cNvSpPr txBox="1"/>
          <p:nvPr/>
        </p:nvSpPr>
        <p:spPr>
          <a:xfrm>
            <a:off x="1666473" y="1855694"/>
            <a:ext cx="182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/>
                </a:solidFill>
              </a:rPr>
              <a:t>Масса тела (кг)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401B1-CD8C-B540-A3DB-25FF05C47D69}"/>
              </a:ext>
            </a:extLst>
          </p:cNvPr>
          <p:cNvSpPr txBox="1"/>
          <p:nvPr/>
        </p:nvSpPr>
        <p:spPr>
          <a:xfrm>
            <a:off x="1666473" y="2259106"/>
            <a:ext cx="182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/>
                </a:solidFill>
              </a:rPr>
              <a:t>Рост (м</a:t>
            </a:r>
            <a:r>
              <a:rPr lang="ru-RU" baseline="30000" dirty="0">
                <a:solidFill>
                  <a:schemeClr val="accent4"/>
                </a:solidFill>
              </a:rPr>
              <a:t>2</a:t>
            </a:r>
            <a:r>
              <a:rPr lang="ru-RU" dirty="0">
                <a:solidFill>
                  <a:schemeClr val="accent4"/>
                </a:solidFill>
              </a:rPr>
              <a:t>)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9BAA538-BE8F-4745-9A1D-7C381AF7FB59}"/>
              </a:ext>
            </a:extLst>
          </p:cNvPr>
          <p:cNvCxnSpPr>
            <a:cxnSpLocks/>
          </p:cNvCxnSpPr>
          <p:nvPr/>
        </p:nvCxnSpPr>
        <p:spPr>
          <a:xfrm>
            <a:off x="1651999" y="2238473"/>
            <a:ext cx="1882588" cy="985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5">
            <a:extLst>
              <a:ext uri="{FF2B5EF4-FFF2-40B4-BE49-F238E27FC236}">
                <a16:creationId xmlns:a16="http://schemas.microsoft.com/office/drawing/2014/main" id="{3B7D7F10-66F9-5944-8809-751C26089801}"/>
              </a:ext>
            </a:extLst>
          </p:cNvPr>
          <p:cNvGraphicFramePr>
            <a:graphicFrameLocks noGrp="1"/>
          </p:cNvGraphicFramePr>
          <p:nvPr/>
        </p:nvGraphicFramePr>
        <p:xfrm>
          <a:off x="650045" y="3390778"/>
          <a:ext cx="4346079" cy="240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50">
                  <a:extLst>
                    <a:ext uri="{9D8B030D-6E8A-4147-A177-3AD203B41FA5}">
                      <a16:colId xmlns:a16="http://schemas.microsoft.com/office/drawing/2014/main" val="3271647764"/>
                    </a:ext>
                  </a:extLst>
                </a:gridCol>
                <a:gridCol w="2837329">
                  <a:extLst>
                    <a:ext uri="{9D8B030D-6E8A-4147-A177-3AD203B41FA5}">
                      <a16:colId xmlns:a16="http://schemas.microsoft.com/office/drawing/2014/main" val="2724177759"/>
                    </a:ext>
                  </a:extLst>
                </a:gridCol>
              </a:tblGrid>
              <a:tr h="43153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accent4"/>
                          </a:solidFill>
                        </a:rPr>
                        <a:t>15–19,9 кг/м</a:t>
                      </a:r>
                      <a:r>
                        <a:rPr lang="ru-RU" sz="1600" b="1" baseline="30000" dirty="0">
                          <a:solidFill>
                            <a:schemeClr val="accent4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4"/>
                          </a:solidFill>
                        </a:rPr>
                        <a:t>недостаточная масса тела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368147"/>
                  </a:ext>
                </a:extLst>
              </a:tr>
              <a:tr h="67389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20–24,9 кг/м</a:t>
                      </a:r>
                      <a:r>
                        <a:rPr lang="ru-RU" sz="1600" b="1" baseline="300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/>
                          </a:solidFill>
                        </a:rPr>
                        <a:t>нормальная масса тела</a:t>
                      </a:r>
                      <a:br>
                        <a:rPr lang="en-US" sz="160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accent1"/>
                          </a:solidFill>
                        </a:rPr>
                        <a:t>ЦЕЛЕВОЙ УРОВЕНЬ)*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751543"/>
                  </a:ext>
                </a:extLst>
              </a:tr>
              <a:tr h="43153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accent4"/>
                          </a:solidFill>
                        </a:rPr>
                        <a:t>25–29,9 кг/м</a:t>
                      </a:r>
                      <a:r>
                        <a:rPr lang="ru-RU" sz="1600" b="1" baseline="30000" dirty="0">
                          <a:solidFill>
                            <a:schemeClr val="accent4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4"/>
                          </a:solidFill>
                        </a:rPr>
                        <a:t>избыточная масса тела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496545"/>
                  </a:ext>
                </a:extLst>
              </a:tr>
              <a:tr h="43153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accent4"/>
                          </a:solidFill>
                        </a:rPr>
                        <a:t>30–39,9 кг/м</a:t>
                      </a:r>
                      <a:r>
                        <a:rPr lang="ru-RU" sz="1600" b="1" baseline="30000" dirty="0">
                          <a:solidFill>
                            <a:schemeClr val="accent4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4"/>
                          </a:solidFill>
                        </a:rPr>
                        <a:t>ожирение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418497"/>
                  </a:ext>
                </a:extLst>
              </a:tr>
              <a:tr h="43153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accent4"/>
                          </a:solidFill>
                        </a:rPr>
                        <a:t>40 кг/м</a:t>
                      </a:r>
                      <a:r>
                        <a:rPr lang="ru-RU" sz="1600" b="1" baseline="30000" dirty="0">
                          <a:solidFill>
                            <a:schemeClr val="accent4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4"/>
                          </a:solidFill>
                        </a:rPr>
                        <a:t>выраженное ожирение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633753"/>
                  </a:ext>
                </a:extLst>
              </a:tr>
            </a:tbl>
          </a:graphicData>
        </a:graphic>
      </p:graphicFrame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DE7416A-A2AC-C240-9BEC-5B30C6FEF8A2}"/>
              </a:ext>
            </a:extLst>
          </p:cNvPr>
          <p:cNvCxnSpPr>
            <a:cxnSpLocks/>
          </p:cNvCxnSpPr>
          <p:nvPr/>
        </p:nvCxnSpPr>
        <p:spPr>
          <a:xfrm>
            <a:off x="760301" y="3789124"/>
            <a:ext cx="4235823" cy="221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7067570-063C-A54D-8151-1B74C9A9D8D5}"/>
              </a:ext>
            </a:extLst>
          </p:cNvPr>
          <p:cNvCxnSpPr>
            <a:cxnSpLocks/>
          </p:cNvCxnSpPr>
          <p:nvPr/>
        </p:nvCxnSpPr>
        <p:spPr>
          <a:xfrm>
            <a:off x="760301" y="4448030"/>
            <a:ext cx="4235823" cy="221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13AB58F-6AC4-6E4A-8554-B8627B5E55C7}"/>
              </a:ext>
            </a:extLst>
          </p:cNvPr>
          <p:cNvCxnSpPr>
            <a:cxnSpLocks/>
          </p:cNvCxnSpPr>
          <p:nvPr/>
        </p:nvCxnSpPr>
        <p:spPr>
          <a:xfrm>
            <a:off x="760301" y="4878336"/>
            <a:ext cx="4235823" cy="221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BE2CCB4-13D1-124D-94E8-D586ABCE50C1}"/>
              </a:ext>
            </a:extLst>
          </p:cNvPr>
          <p:cNvCxnSpPr>
            <a:cxnSpLocks/>
          </p:cNvCxnSpPr>
          <p:nvPr/>
        </p:nvCxnSpPr>
        <p:spPr>
          <a:xfrm>
            <a:off x="760301" y="5322089"/>
            <a:ext cx="4235823" cy="221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7AF8C97-9649-998F-C723-30B6C4E48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6032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C8CFE7-AEE7-466A-9467-8C0EF080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2E305F"/>
                </a:solidFill>
              </a:rPr>
              <a:t>Распространенность ожирения (ИМТ ≥ 30,0 кг/м2) </a:t>
            </a:r>
            <a:br>
              <a:rPr lang="ru-RU" altLang="ru-RU" dirty="0">
                <a:solidFill>
                  <a:srgbClr val="2E305F"/>
                </a:solidFill>
              </a:rPr>
            </a:br>
            <a:r>
              <a:rPr lang="ru-RU" altLang="ru-RU" dirty="0">
                <a:solidFill>
                  <a:srgbClr val="990099"/>
                </a:solidFill>
              </a:rPr>
              <a:t>в зависимости от возраста и пола</a:t>
            </a:r>
            <a:endParaRPr lang="ru-RU" dirty="0">
              <a:solidFill>
                <a:srgbClr val="990099"/>
              </a:solidFill>
            </a:endParaRPr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id="{4827317F-DA44-47D1-9889-35307E4415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626506"/>
              </p:ext>
            </p:extLst>
          </p:nvPr>
        </p:nvGraphicFramePr>
        <p:xfrm>
          <a:off x="1171575" y="1578162"/>
          <a:ext cx="96107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id="{70D312E7-B0A0-49F4-886E-FB9BEED59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353" y="6450086"/>
            <a:ext cx="8480425" cy="2154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800" dirty="0">
                <a:solidFill>
                  <a:srgbClr val="2E305F"/>
                </a:solidFill>
              </a:rPr>
              <a:t>Г.А. Муромцева  и др. Кардиоваскулярная терапия и профилактика</a:t>
            </a:r>
            <a:r>
              <a:rPr lang="en-US" altLang="ru-RU" sz="800" dirty="0">
                <a:solidFill>
                  <a:srgbClr val="2E305F"/>
                </a:solidFill>
              </a:rPr>
              <a:t>,</a:t>
            </a:r>
            <a:r>
              <a:rPr lang="ru-RU" altLang="ru-RU" sz="800" dirty="0">
                <a:solidFill>
                  <a:srgbClr val="2E305F"/>
                </a:solidFill>
              </a:rPr>
              <a:t> 2014</a:t>
            </a:r>
            <a:r>
              <a:rPr lang="en-US" altLang="ru-RU" sz="800" dirty="0">
                <a:solidFill>
                  <a:srgbClr val="2E305F"/>
                </a:solidFill>
              </a:rPr>
              <a:t>; </a:t>
            </a:r>
            <a:r>
              <a:rPr lang="ru-RU" altLang="ru-RU" sz="800" dirty="0">
                <a:solidFill>
                  <a:srgbClr val="2E305F"/>
                </a:solidFill>
              </a:rPr>
              <a:t> 6</a:t>
            </a:r>
            <a:r>
              <a:rPr lang="en-US" altLang="ru-RU" sz="800" dirty="0">
                <a:solidFill>
                  <a:srgbClr val="2E305F"/>
                </a:solidFill>
              </a:rPr>
              <a:t> (13):</a:t>
            </a:r>
            <a:r>
              <a:rPr lang="ru-RU" altLang="ru-RU" sz="800" dirty="0">
                <a:solidFill>
                  <a:srgbClr val="2E305F"/>
                </a:solidFill>
              </a:rPr>
              <a:t> 4-11.</a:t>
            </a:r>
          </a:p>
        </p:txBody>
      </p:sp>
    </p:spTree>
    <p:extLst>
      <p:ext uri="{BB962C8B-B14F-4D97-AF65-F5344CB8AC3E}">
        <p14:creationId xmlns:p14="http://schemas.microsoft.com/office/powerpoint/2010/main" val="172604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98912" y="872850"/>
            <a:ext cx="11233149" cy="970280"/>
          </a:xfrm>
        </p:spPr>
        <p:txBody>
          <a:bodyPr/>
          <a:lstStyle/>
          <a:p>
            <a:r>
              <a:rPr lang="ru-RU" sz="3600" dirty="0">
                <a:solidFill>
                  <a:srgbClr val="7D1C87"/>
                </a:solidFill>
              </a:rPr>
              <a:t>ВАЖНО!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1576355" y="2181853"/>
            <a:ext cx="5835098" cy="23481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/>
              <a:t>Не у всех людей повышение артериального давления сопровождается плохим самочувствием, поэтому: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/>
              <a:t> </a:t>
            </a:r>
            <a:r>
              <a:rPr lang="ru-RU" b="1" dirty="0">
                <a:solidFill>
                  <a:srgbClr val="7D1C87"/>
                </a:solidFill>
              </a:rPr>
              <a:t>единственный надежный </a:t>
            </a:r>
            <a:br>
              <a:rPr lang="ru-RU" b="1" dirty="0">
                <a:solidFill>
                  <a:srgbClr val="7D1C87"/>
                </a:solidFill>
              </a:rPr>
            </a:br>
            <a:r>
              <a:rPr lang="ru-RU" b="1" dirty="0">
                <a:solidFill>
                  <a:srgbClr val="7D1C87"/>
                </a:solidFill>
              </a:rPr>
              <a:t>способ знать свой у</a:t>
            </a:r>
            <a:r>
              <a:rPr lang="ru-RU" sz="2900" b="1" dirty="0">
                <a:solidFill>
                  <a:schemeClr val="accent2"/>
                </a:solidFill>
              </a:rPr>
              <a:t>ровень АД – это его регулярное измерение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70" y="2888291"/>
            <a:ext cx="1034218" cy="11765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793" y="1211573"/>
            <a:ext cx="5958520" cy="44413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CAF3F2-CE81-B242-7CDD-99AC29E1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1954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12564F-05D0-5147-9948-C826244694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4" y="3316713"/>
            <a:ext cx="2978556" cy="15616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7CEA34-B3FF-A54A-B2AB-342288C0DA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118" y="1822636"/>
            <a:ext cx="814409" cy="19302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4249B0-5792-5045-A4CA-258FEF5BF7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468"/>
          <a:stretch/>
        </p:blipFill>
        <p:spPr>
          <a:xfrm>
            <a:off x="6081476" y="282387"/>
            <a:ext cx="5779016" cy="65844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05B4DA-EC1B-CE48-B810-BB956713CF47}"/>
              </a:ext>
            </a:extLst>
          </p:cNvPr>
          <p:cNvSpPr txBox="1"/>
          <p:nvPr/>
        </p:nvSpPr>
        <p:spPr>
          <a:xfrm>
            <a:off x="7503460" y="1942624"/>
            <a:ext cx="246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Сочетание любых</a:t>
            </a:r>
            <a:br>
              <a:rPr lang="en-US" b="1" dirty="0"/>
            </a:br>
            <a:r>
              <a:rPr lang="ru-RU" b="1" dirty="0"/>
              <a:t>трех факторов*: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39B6D0-249A-564E-AF4F-386C32A6D215}"/>
              </a:ext>
            </a:extLst>
          </p:cNvPr>
          <p:cNvSpPr txBox="1"/>
          <p:nvPr/>
        </p:nvSpPr>
        <p:spPr>
          <a:xfrm>
            <a:off x="9016568" y="2661857"/>
            <a:ext cx="2460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&gt; </a:t>
            </a:r>
            <a:r>
              <a:rPr lang="ru-RU" sz="1600" dirty="0"/>
              <a:t>130/85 мм рт. ст.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1975C0-D31E-EF45-8082-150B02F6B23A}"/>
              </a:ext>
            </a:extLst>
          </p:cNvPr>
          <p:cNvSpPr txBox="1"/>
          <p:nvPr/>
        </p:nvSpPr>
        <p:spPr>
          <a:xfrm>
            <a:off x="9016568" y="3110685"/>
            <a:ext cx="246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М: &gt; 94 см</a:t>
            </a:r>
            <a:br>
              <a:rPr lang="en-US" sz="1600" dirty="0"/>
            </a:br>
            <a:r>
              <a:rPr lang="ru-RU" sz="1600" dirty="0"/>
              <a:t>Ж: &gt; 80 см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CE0FD-70AB-8249-BCAC-B55C7B8FC296}"/>
              </a:ext>
            </a:extLst>
          </p:cNvPr>
          <p:cNvSpPr txBox="1"/>
          <p:nvPr/>
        </p:nvSpPr>
        <p:spPr>
          <a:xfrm>
            <a:off x="9016568" y="3806025"/>
            <a:ext cx="2460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&gt; 1,7 </a:t>
            </a:r>
            <a:r>
              <a:rPr lang="ru-RU" sz="1600" dirty="0" err="1"/>
              <a:t>ммоль</a:t>
            </a:r>
            <a:r>
              <a:rPr lang="ru-RU" sz="1600" dirty="0"/>
              <a:t>/л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C52A9D-F169-B847-9E0A-F96EF670B751}"/>
              </a:ext>
            </a:extLst>
          </p:cNvPr>
          <p:cNvSpPr txBox="1"/>
          <p:nvPr/>
        </p:nvSpPr>
        <p:spPr>
          <a:xfrm>
            <a:off x="9016568" y="4253377"/>
            <a:ext cx="246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М: &lt; 1,0 </a:t>
            </a:r>
            <a:r>
              <a:rPr lang="ru-RU" sz="1600" dirty="0" err="1"/>
              <a:t>ммоль</a:t>
            </a:r>
            <a:r>
              <a:rPr lang="ru-RU" sz="1600" dirty="0"/>
              <a:t>/л</a:t>
            </a:r>
            <a:br>
              <a:rPr lang="en-US" sz="1600" dirty="0"/>
            </a:br>
            <a:r>
              <a:rPr lang="ru-RU" sz="1600" dirty="0"/>
              <a:t>Ж: &lt; 1,2 </a:t>
            </a:r>
            <a:r>
              <a:rPr lang="ru-RU" sz="1600" dirty="0" err="1"/>
              <a:t>ммоль</a:t>
            </a:r>
            <a:r>
              <a:rPr lang="ru-RU" sz="1600" dirty="0"/>
              <a:t>/л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8B7BDD-D554-0E4D-9D15-2ED4E35FE250}"/>
              </a:ext>
            </a:extLst>
          </p:cNvPr>
          <p:cNvSpPr txBox="1"/>
          <p:nvPr/>
        </p:nvSpPr>
        <p:spPr>
          <a:xfrm>
            <a:off x="9016568" y="4908683"/>
            <a:ext cx="2460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5,6–6,9 </a:t>
            </a:r>
            <a:r>
              <a:rPr lang="ru-RU" sz="1600" dirty="0" err="1"/>
              <a:t>ммоль</a:t>
            </a:r>
            <a:r>
              <a:rPr lang="ru-RU" sz="1600" dirty="0"/>
              <a:t>/л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FE407A-6450-8842-AD36-E749B801C28B}"/>
              </a:ext>
            </a:extLst>
          </p:cNvPr>
          <p:cNvSpPr txBox="1"/>
          <p:nvPr/>
        </p:nvSpPr>
        <p:spPr>
          <a:xfrm>
            <a:off x="6770909" y="2661857"/>
            <a:ext cx="2460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АД</a:t>
            </a:r>
            <a:endParaRPr lang="en-US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69C66B-FFE5-254B-AB40-8A0810971128}"/>
              </a:ext>
            </a:extLst>
          </p:cNvPr>
          <p:cNvSpPr txBox="1"/>
          <p:nvPr/>
        </p:nvSpPr>
        <p:spPr>
          <a:xfrm>
            <a:off x="6770909" y="3110685"/>
            <a:ext cx="2460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Окружность талии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0CD539-CE98-AE4D-84B5-8CAA4C42056A}"/>
              </a:ext>
            </a:extLst>
          </p:cNvPr>
          <p:cNvSpPr txBox="1"/>
          <p:nvPr/>
        </p:nvSpPr>
        <p:spPr>
          <a:xfrm>
            <a:off x="6770909" y="3806025"/>
            <a:ext cx="2460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Триглицериды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957B28-C5DE-854A-9650-F10D2520325D}"/>
              </a:ext>
            </a:extLst>
          </p:cNvPr>
          <p:cNvSpPr txBox="1"/>
          <p:nvPr/>
        </p:nvSpPr>
        <p:spPr>
          <a:xfrm>
            <a:off x="6770909" y="4253377"/>
            <a:ext cx="2460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ХС-ЛВП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A1E1C6-7F13-9D4E-A98D-B3D9FD4A66A4}"/>
              </a:ext>
            </a:extLst>
          </p:cNvPr>
          <p:cNvSpPr txBox="1"/>
          <p:nvPr/>
        </p:nvSpPr>
        <p:spPr>
          <a:xfrm>
            <a:off x="6770909" y="4908683"/>
            <a:ext cx="2460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Гликемия натощак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8A08E34-3C80-9448-8427-AB18B5CD548E}"/>
              </a:ext>
            </a:extLst>
          </p:cNvPr>
          <p:cNvCxnSpPr>
            <a:cxnSpLocks/>
          </p:cNvCxnSpPr>
          <p:nvPr/>
        </p:nvCxnSpPr>
        <p:spPr>
          <a:xfrm flipH="1" flipV="1">
            <a:off x="6853073" y="3071575"/>
            <a:ext cx="3971809" cy="323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75EA6CF-34B3-9342-A8E4-265FD480EF19}"/>
              </a:ext>
            </a:extLst>
          </p:cNvPr>
          <p:cNvCxnSpPr>
            <a:cxnSpLocks/>
          </p:cNvCxnSpPr>
          <p:nvPr/>
        </p:nvCxnSpPr>
        <p:spPr>
          <a:xfrm flipH="1" flipV="1">
            <a:off x="6839626" y="3690139"/>
            <a:ext cx="3971809" cy="323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26458F6-B454-9A47-87EE-3CE21CD10CFA}"/>
              </a:ext>
            </a:extLst>
          </p:cNvPr>
          <p:cNvCxnSpPr>
            <a:cxnSpLocks/>
          </p:cNvCxnSpPr>
          <p:nvPr/>
        </p:nvCxnSpPr>
        <p:spPr>
          <a:xfrm flipH="1" flipV="1">
            <a:off x="6826179" y="4201127"/>
            <a:ext cx="3971809" cy="323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C6E0C67-0515-0E4E-B3DB-F83EB957CDE1}"/>
              </a:ext>
            </a:extLst>
          </p:cNvPr>
          <p:cNvCxnSpPr>
            <a:cxnSpLocks/>
          </p:cNvCxnSpPr>
          <p:nvPr/>
        </p:nvCxnSpPr>
        <p:spPr>
          <a:xfrm flipH="1" flipV="1">
            <a:off x="6839626" y="4860033"/>
            <a:ext cx="3971809" cy="323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1DD6AD-5B6A-A445-BB47-DAC6BDF1F1BC}"/>
              </a:ext>
            </a:extLst>
          </p:cNvPr>
          <p:cNvSpPr txBox="1"/>
          <p:nvPr/>
        </p:nvSpPr>
        <p:spPr>
          <a:xfrm>
            <a:off x="6770910" y="5479201"/>
            <a:ext cx="416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ПОВЫШАЕТ РИСК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сердечно-сосудистых осложнений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сахарного диабета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D521074-9FBA-A044-86BD-6251B02B4A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380" y="4727473"/>
            <a:ext cx="2840863" cy="148941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B8D683-9C23-B548-BA20-2E2AA3A609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7548" y="2835044"/>
            <a:ext cx="1151574" cy="216346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2023D49-ED0C-1949-8DEC-0D4E8237A3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62"/>
          <a:stretch/>
        </p:blipFill>
        <p:spPr>
          <a:xfrm>
            <a:off x="-21757" y="4742212"/>
            <a:ext cx="2555220" cy="1552466"/>
          </a:xfrm>
          <a:prstGeom prst="rect">
            <a:avLst/>
          </a:prstGeom>
        </p:spPr>
      </p:pic>
      <p:sp>
        <p:nvSpPr>
          <p:cNvPr id="32" name="Текст 5">
            <a:extLst>
              <a:ext uri="{FF2B5EF4-FFF2-40B4-BE49-F238E27FC236}">
                <a16:creationId xmlns:a16="http://schemas.microsoft.com/office/drawing/2014/main" id="{1BFDFE98-163D-A540-9C92-5EA1334034A8}"/>
              </a:ext>
            </a:extLst>
          </p:cNvPr>
          <p:cNvSpPr txBox="1">
            <a:spLocks/>
          </p:cNvSpPr>
          <p:nvPr/>
        </p:nvSpPr>
        <p:spPr>
          <a:xfrm>
            <a:off x="407989" y="3913977"/>
            <a:ext cx="2840170" cy="678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Для женщины</a:t>
            </a:r>
          </a:p>
          <a:p>
            <a:pPr algn="ctr"/>
            <a:r>
              <a:rPr lang="ru-RU" sz="2000" b="1" dirty="0"/>
              <a:t>менее 80 см</a:t>
            </a: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5F53FC23-6D35-F241-86E7-82079DD8F637}"/>
              </a:ext>
            </a:extLst>
          </p:cNvPr>
          <p:cNvSpPr txBox="1">
            <a:spLocks/>
          </p:cNvSpPr>
          <p:nvPr/>
        </p:nvSpPr>
        <p:spPr>
          <a:xfrm>
            <a:off x="2626753" y="5245236"/>
            <a:ext cx="2840170" cy="67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2E305F"/>
                </a:solidFill>
              </a:rPr>
              <a:t>Для мужчины</a:t>
            </a:r>
          </a:p>
          <a:p>
            <a:pPr algn="ctr"/>
            <a:r>
              <a:rPr lang="ru-RU" sz="2000" b="1" dirty="0">
                <a:solidFill>
                  <a:srgbClr val="2E305F"/>
                </a:solidFill>
              </a:rPr>
              <a:t>менее 94 см</a:t>
            </a:r>
          </a:p>
        </p:txBody>
      </p:sp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A004D077-6D6F-4944-A014-2E56631F28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460" y="430970"/>
            <a:ext cx="5779016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ru-RU" sz="3000" b="1" dirty="0">
                <a:solidFill>
                  <a:srgbClr val="2E305F"/>
                </a:solidFill>
              </a:rPr>
              <a:t>СТРЕМИТЕСЬ К ЦЕЛЕВЫМ ПОКАЗАТЕЛЯМ МАССЫ ТЕЛА И ОКРУЖНОСТИ ТАЛИИ</a:t>
            </a:r>
          </a:p>
          <a:p>
            <a:endParaRPr lang="ru-RU" sz="600" b="1" dirty="0">
              <a:solidFill>
                <a:srgbClr val="5B6877"/>
              </a:solidFill>
            </a:endParaRPr>
          </a:p>
          <a:p>
            <a:endParaRPr lang="ru-RU" sz="400" dirty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A98A9BBB-5645-4200-9157-8D8A903631BC}"/>
              </a:ext>
            </a:extLst>
          </p:cNvPr>
          <p:cNvSpPr txBox="1">
            <a:spLocks/>
          </p:cNvSpPr>
          <p:nvPr/>
        </p:nvSpPr>
        <p:spPr>
          <a:xfrm>
            <a:off x="517682" y="6247014"/>
            <a:ext cx="8282073" cy="620712"/>
          </a:xfrm>
          <a:prstGeom prst="rect">
            <a:avLst/>
          </a:prstGeom>
        </p:spPr>
        <p:txBody>
          <a:bodyPr l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</a:pPr>
            <a:r>
              <a:rPr lang="ru-RU" sz="800" dirty="0">
                <a:cs typeface="Arial"/>
              </a:rPr>
              <a:t>ХС-ЛВП – холестерин липопротеидов высокой плотности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318EBD-C4A1-0072-DADA-1F10AB993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2" y="647995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4239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428435"/>
            <a:ext cx="11233149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ЛЕЧЕНИЕ ОЖИРЕНИЯ</a:t>
            </a:r>
            <a:r>
              <a:rPr lang="ru-RU" baseline="30000" dirty="0">
                <a:solidFill>
                  <a:srgbClr val="2E305F"/>
                </a:solidFill>
              </a:rPr>
              <a:t>1,2</a:t>
            </a:r>
            <a:endParaRPr lang="en-IE" dirty="0">
              <a:solidFill>
                <a:srgbClr val="2E305F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852094" y="1697991"/>
            <a:ext cx="6094396" cy="4078366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solidFill>
                  <a:schemeClr val="accent2"/>
                </a:solidFill>
              </a:rPr>
              <a:t>Ведите пищевой дневник, </a:t>
            </a:r>
            <a:r>
              <a:rPr lang="ru-RU" sz="1800" dirty="0">
                <a:solidFill>
                  <a:srgbClr val="2E305F"/>
                </a:solidFill>
              </a:rPr>
              <a:t>только не обманывайте себя </a:t>
            </a:r>
            <a:br>
              <a:rPr lang="ru-RU" sz="1800" dirty="0">
                <a:solidFill>
                  <a:srgbClr val="2E305F"/>
                </a:solidFill>
              </a:rPr>
            </a:br>
            <a:br>
              <a:rPr lang="ru-RU" sz="1800" dirty="0">
                <a:solidFill>
                  <a:srgbClr val="2E305F"/>
                </a:solidFill>
              </a:rPr>
            </a:br>
            <a:r>
              <a:rPr lang="ru-RU" sz="1800" dirty="0">
                <a:solidFill>
                  <a:srgbClr val="7D1C87"/>
                </a:solidFill>
              </a:rPr>
              <a:t>Не переедайте: </a:t>
            </a:r>
            <a:r>
              <a:rPr lang="ru-RU" sz="1800" dirty="0">
                <a:solidFill>
                  <a:srgbClr val="2E305F"/>
                </a:solidFill>
              </a:rPr>
              <a:t>современному человеку обед и ужин </a:t>
            </a:r>
            <a:br>
              <a:rPr lang="en-US" sz="1800" dirty="0">
                <a:solidFill>
                  <a:srgbClr val="2E305F"/>
                </a:solidFill>
              </a:rPr>
            </a:br>
            <a:r>
              <a:rPr lang="ru-RU" sz="1800" dirty="0">
                <a:solidFill>
                  <a:srgbClr val="2E305F"/>
                </a:solidFill>
              </a:rPr>
              <a:t>из пяти блюд ни к чему. Не доедайте через силу. </a:t>
            </a:r>
            <a:br>
              <a:rPr lang="ru-RU" sz="1800" dirty="0">
                <a:solidFill>
                  <a:srgbClr val="2E305F"/>
                </a:solidFill>
              </a:rPr>
            </a:br>
            <a:r>
              <a:rPr lang="ru-RU" sz="1800" dirty="0">
                <a:solidFill>
                  <a:srgbClr val="2E305F"/>
                </a:solidFill>
              </a:rPr>
              <a:t>Не перекусывайте на бегу</a:t>
            </a:r>
            <a:br>
              <a:rPr lang="ru-RU" sz="1800" dirty="0">
                <a:solidFill>
                  <a:srgbClr val="2E305F"/>
                </a:solidFill>
              </a:rPr>
            </a:br>
            <a:br>
              <a:rPr lang="ru-RU" sz="1800" dirty="0"/>
            </a:br>
            <a:r>
              <a:rPr lang="ru-RU" sz="1800" dirty="0">
                <a:solidFill>
                  <a:srgbClr val="2E305F"/>
                </a:solidFill>
              </a:rPr>
              <a:t>Не заедайте плохое настроение. Лучший </a:t>
            </a:r>
            <a:br>
              <a:rPr lang="ru-RU" sz="1800" dirty="0">
                <a:solidFill>
                  <a:srgbClr val="2E305F"/>
                </a:solidFill>
              </a:rPr>
            </a:br>
            <a:r>
              <a:rPr lang="ru-RU" sz="1800" dirty="0">
                <a:solidFill>
                  <a:srgbClr val="2E305F"/>
                </a:solidFill>
              </a:rPr>
              <a:t>«сжигатель стресса» — </a:t>
            </a:r>
            <a:r>
              <a:rPr lang="ru-RU" sz="1800" dirty="0">
                <a:solidFill>
                  <a:schemeClr val="accent2"/>
                </a:solidFill>
              </a:rPr>
              <a:t>физическая нагрузка</a:t>
            </a:r>
            <a:br>
              <a:rPr lang="ru-RU" sz="1800" dirty="0">
                <a:solidFill>
                  <a:schemeClr val="accent2"/>
                </a:solidFill>
              </a:rPr>
            </a:br>
            <a:br>
              <a:rPr lang="ru-RU" sz="1800" dirty="0"/>
            </a:br>
            <a:r>
              <a:rPr lang="ru-RU" sz="1800" dirty="0">
                <a:solidFill>
                  <a:srgbClr val="2E305F"/>
                </a:solidFill>
              </a:rPr>
              <a:t>Увеличивайте свою повседневную </a:t>
            </a:r>
            <a:r>
              <a:rPr lang="ru-RU" sz="1800" dirty="0">
                <a:solidFill>
                  <a:schemeClr val="accent2"/>
                </a:solidFill>
              </a:rPr>
              <a:t>физическую 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ru-RU" sz="1800" dirty="0">
                <a:solidFill>
                  <a:schemeClr val="accent2"/>
                </a:solidFill>
              </a:rPr>
              <a:t>активность</a:t>
            </a:r>
            <a:br>
              <a:rPr lang="ru-RU" sz="1800" dirty="0">
                <a:solidFill>
                  <a:schemeClr val="accent2"/>
                </a:solidFill>
              </a:rPr>
            </a:br>
            <a:br>
              <a:rPr lang="ru-RU" sz="1800" dirty="0"/>
            </a:br>
            <a:r>
              <a:rPr lang="ru-RU" sz="1800" dirty="0">
                <a:solidFill>
                  <a:schemeClr val="accent2"/>
                </a:solidFill>
              </a:rPr>
              <a:t>Не используйте БАДы </a:t>
            </a:r>
            <a:r>
              <a:rPr lang="ru-RU" sz="1800" dirty="0">
                <a:solidFill>
                  <a:srgbClr val="2E305F"/>
                </a:solidFill>
              </a:rPr>
              <a:t>для «сжигания жира»</a:t>
            </a:r>
            <a:br>
              <a:rPr lang="en-US" sz="1800" dirty="0">
                <a:solidFill>
                  <a:srgbClr val="2E305F"/>
                </a:solidFill>
              </a:rPr>
            </a:br>
            <a:br>
              <a:rPr lang="en-US" sz="1800" dirty="0"/>
            </a:br>
            <a:r>
              <a:rPr lang="ru-RU" sz="1800" dirty="0">
                <a:solidFill>
                  <a:schemeClr val="accent2"/>
                </a:solidFill>
              </a:rPr>
              <a:t>Обсудите с врачом </a:t>
            </a:r>
            <a:r>
              <a:rPr lang="ru-RU" sz="1800" dirty="0">
                <a:solidFill>
                  <a:srgbClr val="2E305F"/>
                </a:solidFill>
              </a:rPr>
              <a:t>назначение лекарств </a:t>
            </a:r>
            <a:br>
              <a:rPr lang="en-US" sz="1800" dirty="0">
                <a:solidFill>
                  <a:srgbClr val="2E305F"/>
                </a:solidFill>
              </a:rPr>
            </a:br>
            <a:r>
              <a:rPr lang="ru-RU" sz="1800" dirty="0">
                <a:solidFill>
                  <a:srgbClr val="2E305F"/>
                </a:solidFill>
              </a:rPr>
              <a:t>для лечения ожирения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E45614-F4D4-479C-9B24-82C1F5CA7076}"/>
              </a:ext>
            </a:extLst>
          </p:cNvPr>
          <p:cNvSpPr txBox="1"/>
          <p:nvPr/>
        </p:nvSpPr>
        <p:spPr>
          <a:xfrm>
            <a:off x="406855" y="5843606"/>
            <a:ext cx="8352928" cy="6771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</a:lstStyle>
          <a:p>
            <a:endParaRPr lang="ru-RU" dirty="0"/>
          </a:p>
          <a:p>
            <a:r>
              <a:rPr lang="en-US" dirty="0"/>
              <a:t>1. </a:t>
            </a:r>
            <a:r>
              <a:rPr lang="ru-RU" dirty="0"/>
              <a:t>Шляхто Е.В., Недогода С.В., Конради А.О. Диагностика, лечение, профилактика ожирения и ассоциированных с ним </a:t>
            </a:r>
            <a:br>
              <a:rPr lang="en-US" dirty="0"/>
            </a:br>
            <a:r>
              <a:rPr lang="ru-RU" dirty="0"/>
              <a:t>заболеваний (национальные клинические рекомендации). Российское кардиологическое общество. 2017 </a:t>
            </a:r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5C0BE9-3294-42E1-8A7F-3330E073B042}"/>
              </a:ext>
            </a:extLst>
          </p:cNvPr>
          <p:cNvSpPr txBox="1"/>
          <p:nvPr/>
        </p:nvSpPr>
        <p:spPr>
          <a:xfrm>
            <a:off x="406855" y="6309730"/>
            <a:ext cx="9574839" cy="4616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</a:lstStyle>
          <a:p>
            <a:r>
              <a:rPr lang="en-US" dirty="0"/>
              <a:t>2. Mancia G. et al. 2023 ESH Guidelines for the management of arterial hypertension. J </a:t>
            </a:r>
            <a:r>
              <a:rPr lang="en-US" dirty="0" err="1"/>
              <a:t>Hypertens</a:t>
            </a:r>
            <a:r>
              <a:rPr lang="en-US" dirty="0"/>
              <a:t>. 2023;41(12):1874-2071</a:t>
            </a:r>
          </a:p>
          <a:p>
            <a:r>
              <a:rPr lang="ru-RU" dirty="0" err="1"/>
              <a:t>Кобалава</a:t>
            </a:r>
            <a:r>
              <a:rPr lang="ru-RU" dirty="0"/>
              <a:t> Ж. Д., и </a:t>
            </a:r>
            <a:r>
              <a:rPr lang="ru-RU" dirty="0" err="1"/>
              <a:t>соаат</a:t>
            </a:r>
            <a:r>
              <a:rPr lang="ru-RU" dirty="0"/>
              <a:t>. Артериальная гипертензия у взрослых. Клинические рекомендации 2024. Российский кардиологический журнал. 2024;29(9):6117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323" y="1630742"/>
            <a:ext cx="5652677" cy="41098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56" y="2263334"/>
            <a:ext cx="116111" cy="1100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81" y="3266814"/>
            <a:ext cx="116111" cy="1100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83" y="3986513"/>
            <a:ext cx="116111" cy="1100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11" y="4758815"/>
            <a:ext cx="116111" cy="1100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32" y="5224939"/>
            <a:ext cx="116111" cy="1100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08035B7-976F-45B5-B4C8-062CC4D6B7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56" y="1735326"/>
            <a:ext cx="116111" cy="1100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8B51CB-72F6-13E9-69F3-206DD6FBB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524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4614" y="2896956"/>
            <a:ext cx="4101366" cy="34847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04" y="476250"/>
            <a:ext cx="4740216" cy="3069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636034"/>
            <a:ext cx="4315925" cy="2306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6543543" y="1095849"/>
            <a:ext cx="4903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Алкоголь отрицательно влияет на сердечно-сосудистую систему,  увеличивает риск развития ожирения, метаболического синдрома, аритмии, фибрилляции предсердий и может приводить к внезапной коронарной смерти</a:t>
            </a:r>
            <a:r>
              <a:rPr lang="ru-RU" b="1" baseline="30000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111075" y="1304830"/>
            <a:ext cx="4903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Алкоголь «чистит» сосуды, таким образом защищает сердечно-сосудистую систему 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FBBF08-0E41-462D-86A5-14683E6A2C28}"/>
              </a:ext>
            </a:extLst>
          </p:cNvPr>
          <p:cNvSpPr txBox="1"/>
          <p:nvPr/>
        </p:nvSpPr>
        <p:spPr>
          <a:xfrm>
            <a:off x="873958" y="6499293"/>
            <a:ext cx="6739128" cy="2308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</a:lstStyle>
          <a:p>
            <a:r>
              <a:rPr lang="ru-RU" dirty="0"/>
              <a:t>1. </a:t>
            </a:r>
            <a:r>
              <a:rPr lang="en-US" dirty="0"/>
              <a:t>M Piano Alcohol Res 2017; 38(2):219-241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483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C5863-50FC-4C81-B7A0-99AC05AB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НЕГАТИВНОЕ ВЛИЯНИЕ АЛКОГОЛЯ </a:t>
            </a:r>
            <a:r>
              <a:rPr lang="ru-RU" dirty="0">
                <a:solidFill>
                  <a:srgbClr val="7D1C87"/>
                </a:solidFill>
              </a:rPr>
              <a:t>НА СЕРДЕЧНО-СОСУДИСТУЮ СИСТЕМУ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F52CE3-78D7-4817-8391-EB6402AAE1B7}"/>
              </a:ext>
            </a:extLst>
          </p:cNvPr>
          <p:cNvSpPr/>
          <p:nvPr/>
        </p:nvSpPr>
        <p:spPr>
          <a:xfrm>
            <a:off x="2963458" y="1922493"/>
            <a:ext cx="88641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«Синдром праздничного сердца»</a:t>
            </a:r>
          </a:p>
          <a:p>
            <a:endParaRPr lang="ru-RU" altLang="ru-RU" sz="2000" b="1" dirty="0">
              <a:solidFill>
                <a:srgbClr val="2E30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Повышение риска развития кардиомиопатии и внезапной коронарной смерти</a:t>
            </a:r>
          </a:p>
          <a:p>
            <a:endParaRPr lang="ru-RU" altLang="ru-RU" sz="2000" b="1" dirty="0">
              <a:solidFill>
                <a:srgbClr val="2E30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Артериальная гипертензия встречается в 3 раза чаще в случае злоупотребления алкоголем</a:t>
            </a:r>
          </a:p>
          <a:p>
            <a:endParaRPr lang="ru-RU" altLang="ru-RU" sz="2000" b="1" dirty="0">
              <a:solidFill>
                <a:srgbClr val="2E30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Гиперлипидемия, дефицит витаминов и белков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9945466-E46A-43D2-8EA1-8F70EA2C293E}"/>
              </a:ext>
            </a:extLst>
          </p:cNvPr>
          <p:cNvGrpSpPr/>
          <p:nvPr/>
        </p:nvGrpSpPr>
        <p:grpSpPr>
          <a:xfrm>
            <a:off x="2408733" y="2003647"/>
            <a:ext cx="247651" cy="230696"/>
            <a:chOff x="5604546" y="1228118"/>
            <a:chExt cx="321364" cy="319706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03C62699-B518-4C82-ABF5-B9C948D26B3E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9A3237C2-306B-4A73-8F6D-CD3D48A7284A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B4AE6F0F-FF1B-433B-8907-288BF9927462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F2C2DD6-18BC-48A8-A7CD-0D61BDA3A38B}"/>
              </a:ext>
            </a:extLst>
          </p:cNvPr>
          <p:cNvGrpSpPr/>
          <p:nvPr/>
        </p:nvGrpSpPr>
        <p:grpSpPr>
          <a:xfrm>
            <a:off x="2412998" y="2540517"/>
            <a:ext cx="247651" cy="230696"/>
            <a:chOff x="5604546" y="1228118"/>
            <a:chExt cx="321364" cy="319706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882108D-8771-4B5C-8D2E-85150B4D6506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519E47B-08D8-4EF6-8F23-D693570AB26A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A0A0900E-26ED-49B9-B2AB-92E3998BBE93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BC1F34F-4921-416E-A688-28947B261FCD}"/>
              </a:ext>
            </a:extLst>
          </p:cNvPr>
          <p:cNvGrpSpPr/>
          <p:nvPr/>
        </p:nvGrpSpPr>
        <p:grpSpPr>
          <a:xfrm>
            <a:off x="2408732" y="3559820"/>
            <a:ext cx="247651" cy="230696"/>
            <a:chOff x="5604546" y="1228118"/>
            <a:chExt cx="321364" cy="31970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0A68175-5B50-4D53-9F6E-CA8AF014D102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0317748D-11E7-4113-934E-E477EC69858E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1F419383-F9D2-4C0E-954A-489B86E832AB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0EE7B40-626A-41CB-B5D4-3FEAEDA69A13}"/>
              </a:ext>
            </a:extLst>
          </p:cNvPr>
          <p:cNvSpPr txBox="1"/>
          <p:nvPr/>
        </p:nvSpPr>
        <p:spPr>
          <a:xfrm>
            <a:off x="1533525" y="6381750"/>
            <a:ext cx="6739128" cy="2308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</a:lstStyle>
          <a:p>
            <a:r>
              <a:rPr lang="en-US" dirty="0"/>
              <a:t>M Piano Alcohol Res 2017; 38(2):219-241</a:t>
            </a:r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EF2862D-D39B-447D-96B1-A681A93B185A}"/>
              </a:ext>
            </a:extLst>
          </p:cNvPr>
          <p:cNvGrpSpPr/>
          <p:nvPr/>
        </p:nvGrpSpPr>
        <p:grpSpPr>
          <a:xfrm>
            <a:off x="2408731" y="4461133"/>
            <a:ext cx="247651" cy="230696"/>
            <a:chOff x="5604546" y="1228118"/>
            <a:chExt cx="321364" cy="319706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F4DA6D58-30C9-4176-A5EC-D8235BDFC944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DE5C6ED8-27E8-4599-A14F-EBBEBA7DCD1E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4CB7EECA-F735-409A-921F-90C5C93BA5C7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A8CF27B-C77F-4AC0-8F77-AEFCB30F0B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2" y="2411041"/>
            <a:ext cx="1561896" cy="30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40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C5863-50FC-4C81-B7A0-99AC05AB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УПОТРЕБЛЕНИЕ АЛКОГОЛЯ СВЯЗАНО </a:t>
            </a:r>
            <a:r>
              <a:rPr lang="ru-RU" dirty="0">
                <a:solidFill>
                  <a:srgbClr val="7D1C87"/>
                </a:solidFill>
              </a:rPr>
              <a:t>С РИСКОМ ОЖИРЕНИЯ И МЕТАБОЛИЧЕСКОГО СИНДРОМА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F52CE3-78D7-4817-8391-EB6402AAE1B7}"/>
              </a:ext>
            </a:extLst>
          </p:cNvPr>
          <p:cNvSpPr/>
          <p:nvPr/>
        </p:nvSpPr>
        <p:spPr>
          <a:xfrm>
            <a:off x="1663914" y="2963204"/>
            <a:ext cx="8864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У мужчин, выпивающих 0,5-1 дозу (дринк) алкоголя в день, риск ожирения и метаболического синдрома увеличивается на 10%. Увеличение дозы до 2 дринков сопровождается увеличением рисков до 25%</a:t>
            </a:r>
          </a:p>
          <a:p>
            <a:endParaRPr lang="ru-RU" altLang="ru-RU" sz="2000" b="1" dirty="0">
              <a:solidFill>
                <a:srgbClr val="2E30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У людей, которые выпивают две бутылки пива в день, риск ожирения увеличивается на 20-25%.</a:t>
            </a:r>
          </a:p>
          <a:p>
            <a:endParaRPr lang="ru-RU" altLang="ru-RU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F2C2DD6-18BC-48A8-A7CD-0D61BDA3A38B}"/>
              </a:ext>
            </a:extLst>
          </p:cNvPr>
          <p:cNvGrpSpPr/>
          <p:nvPr/>
        </p:nvGrpSpPr>
        <p:grpSpPr>
          <a:xfrm>
            <a:off x="1227095" y="3042172"/>
            <a:ext cx="247651" cy="230696"/>
            <a:chOff x="5604546" y="1228118"/>
            <a:chExt cx="321364" cy="319706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882108D-8771-4B5C-8D2E-85150B4D6506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519E47B-08D8-4EF6-8F23-D693570AB26A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A0A0900E-26ED-49B9-B2AB-92E3998BBE93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BC1F34F-4921-416E-A688-28947B261FCD}"/>
              </a:ext>
            </a:extLst>
          </p:cNvPr>
          <p:cNvGrpSpPr/>
          <p:nvPr/>
        </p:nvGrpSpPr>
        <p:grpSpPr>
          <a:xfrm>
            <a:off x="1224704" y="4282444"/>
            <a:ext cx="247651" cy="230696"/>
            <a:chOff x="5604546" y="1228118"/>
            <a:chExt cx="321364" cy="31970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0A68175-5B50-4D53-9F6E-CA8AF014D102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0317748D-11E7-4113-934E-E477EC69858E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1F419383-F9D2-4C0E-954A-489B86E832AB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05618C8-3D57-4275-9112-B922E5404211}"/>
              </a:ext>
            </a:extLst>
          </p:cNvPr>
          <p:cNvSpPr/>
          <p:nvPr/>
        </p:nvSpPr>
        <p:spPr>
          <a:xfrm>
            <a:off x="1922013" y="1553112"/>
            <a:ext cx="726000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900" b="1" dirty="0">
                <a:solidFill>
                  <a:srgbClr val="7D1C87"/>
                </a:solidFill>
              </a:rPr>
              <a:t>Исследование с участием </a:t>
            </a:r>
          </a:p>
          <a:p>
            <a:pPr algn="ctr"/>
            <a:r>
              <a:rPr lang="ru-RU" altLang="ru-RU" sz="2900" b="1" dirty="0">
                <a:solidFill>
                  <a:srgbClr val="C00000"/>
                </a:solidFill>
              </a:rPr>
              <a:t>27 миллионов </a:t>
            </a:r>
            <a:r>
              <a:rPr lang="ru-RU" altLang="ru-RU" sz="2900" b="1" dirty="0">
                <a:solidFill>
                  <a:srgbClr val="7D1C87"/>
                </a:solidFill>
              </a:rPr>
              <a:t>жителей Южной Кореи</a:t>
            </a:r>
            <a:r>
              <a:rPr lang="ru-RU" altLang="ru-RU" sz="2900" b="1" baseline="30000" dirty="0">
                <a:solidFill>
                  <a:srgbClr val="7D1C87"/>
                </a:solidFill>
              </a:rPr>
              <a:t>1</a:t>
            </a:r>
            <a:endParaRPr lang="ru-RU" altLang="ru-RU" sz="2900" b="1" dirty="0">
              <a:solidFill>
                <a:srgbClr val="7D1C87"/>
              </a:solidFill>
            </a:endParaRPr>
          </a:p>
        </p:txBody>
      </p:sp>
      <p:sp>
        <p:nvSpPr>
          <p:cNvPr id="25" name="Прямоугольник 7">
            <a:extLst>
              <a:ext uri="{FF2B5EF4-FFF2-40B4-BE49-F238E27FC236}">
                <a16:creationId xmlns:a16="http://schemas.microsoft.com/office/drawing/2014/main" id="{7D0B348A-B639-4F6E-A277-732B205FA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4" y="6467631"/>
            <a:ext cx="11233150" cy="33855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ru-RU" sz="800" dirty="0">
                <a:solidFill>
                  <a:srgbClr val="2E305F"/>
                </a:solidFill>
              </a:rPr>
              <a:t>Seulggie C et al. </a:t>
            </a:r>
            <a:r>
              <a:rPr lang="en-US" sz="800" dirty="0" err="1">
                <a:solidFill>
                  <a:srgbClr val="2E305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</a:t>
            </a:r>
            <a:r>
              <a:rPr lang="en-US" sz="800" dirty="0">
                <a:solidFill>
                  <a:srgbClr val="2E305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 Environ Res Public Health</a:t>
            </a:r>
            <a:r>
              <a:rPr lang="en-US" sz="800" dirty="0">
                <a:solidFill>
                  <a:srgbClr val="2E305F"/>
                </a:solidFill>
              </a:rPr>
              <a:t>. 2016; 13(11): 1133.</a:t>
            </a:r>
            <a:endParaRPr lang="ru-RU" sz="800" dirty="0">
              <a:solidFill>
                <a:srgbClr val="2E305F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08147C-FBF5-4801-AC1A-F3B6D7E12072}"/>
              </a:ext>
            </a:extLst>
          </p:cNvPr>
          <p:cNvSpPr/>
          <p:nvPr/>
        </p:nvSpPr>
        <p:spPr>
          <a:xfrm>
            <a:off x="1224704" y="5455803"/>
            <a:ext cx="103505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7D1C87"/>
                </a:solidFill>
                <a:latin typeface="+mj-lt"/>
              </a:rPr>
              <a:t>ЗНАЙТЕ</a:t>
            </a:r>
            <a:r>
              <a:rPr lang="ru-RU" sz="2000" b="1" dirty="0">
                <a:solidFill>
                  <a:srgbClr val="7D1C87"/>
                </a:solidFill>
                <a:latin typeface="+mj-lt"/>
              </a:rPr>
              <a:t>:  </a:t>
            </a:r>
            <a:r>
              <a:rPr lang="ru-RU" b="1" dirty="0">
                <a:solidFill>
                  <a:srgbClr val="7D1C87"/>
                </a:solidFill>
                <a:latin typeface="+mj-lt"/>
              </a:rPr>
              <a:t>Одной единицей употребления алкоголя следует считать 10 мл или 8 г  </a:t>
            </a:r>
          </a:p>
          <a:p>
            <a:r>
              <a:rPr lang="ru-RU" b="1" dirty="0">
                <a:solidFill>
                  <a:srgbClr val="7D1C87"/>
                </a:solidFill>
                <a:latin typeface="+mj-lt"/>
              </a:rPr>
              <a:t>                        чистого спирта, что соответствует 125 мл вина или 250 мл пива.</a:t>
            </a:r>
            <a:r>
              <a:rPr lang="ru-RU" b="1" baseline="30000" dirty="0">
                <a:solidFill>
                  <a:srgbClr val="7D1C87"/>
                </a:solidFill>
                <a:latin typeface="+mj-lt"/>
              </a:rPr>
              <a:t>2</a:t>
            </a:r>
            <a:endParaRPr lang="ru-RU" b="1" dirty="0">
              <a:solidFill>
                <a:srgbClr val="7D1C87"/>
              </a:solidFill>
              <a:latin typeface="+mj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5907DB-EE93-4C1F-9E64-C56F900037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103" y="939832"/>
            <a:ext cx="2409143" cy="2689633"/>
          </a:xfrm>
          <a:prstGeom prst="rect">
            <a:avLst/>
          </a:prstGeom>
        </p:spPr>
      </p:pic>
      <p:pic>
        <p:nvPicPr>
          <p:cNvPr id="19" name="Рисунок 18" descr="Вино">
            <a:extLst>
              <a:ext uri="{FF2B5EF4-FFF2-40B4-BE49-F238E27FC236}">
                <a16:creationId xmlns:a16="http://schemas.microsoft.com/office/drawing/2014/main" id="{229FCB74-6C82-44C9-92B2-707A932AA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058" y="5374687"/>
            <a:ext cx="914400" cy="914400"/>
          </a:xfrm>
          <a:prstGeom prst="rect">
            <a:avLst/>
          </a:prstGeom>
        </p:spPr>
      </p:pic>
      <p:pic>
        <p:nvPicPr>
          <p:cNvPr id="6" name="Рисунок 5" descr="Бутылка">
            <a:extLst>
              <a:ext uri="{FF2B5EF4-FFF2-40B4-BE49-F238E27FC236}">
                <a16:creationId xmlns:a16="http://schemas.microsoft.com/office/drawing/2014/main" id="{D58FC0D9-3F1D-47BD-9E4B-A9DF0D585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89065" y="5337157"/>
            <a:ext cx="914400" cy="91440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7E334678-2104-5BEB-3348-804AF54C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4" y="6289087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0782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76C74F-90E1-47C1-8833-EEC87251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АЛКОГОЛЬ</a:t>
            </a:r>
            <a:r>
              <a:rPr lang="ru-RU" dirty="0">
                <a:solidFill>
                  <a:srgbClr val="5B6877"/>
                </a:solidFill>
              </a:rPr>
              <a:t> </a:t>
            </a:r>
            <a:r>
              <a:rPr lang="ru-RU" dirty="0">
                <a:solidFill>
                  <a:srgbClr val="7D1C87"/>
                </a:solidFill>
              </a:rPr>
              <a:t>И СЕРДЦЕ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9225942-FC9B-4690-9434-42985FEC7B8A}"/>
              </a:ext>
            </a:extLst>
          </p:cNvPr>
          <p:cNvSpPr txBox="1">
            <a:spLocks/>
          </p:cNvSpPr>
          <p:nvPr/>
        </p:nvSpPr>
        <p:spPr>
          <a:xfrm>
            <a:off x="1796161" y="1628775"/>
            <a:ext cx="8326247" cy="970280"/>
          </a:xfrm>
          <a:prstGeom prst="rect">
            <a:avLst/>
          </a:prstGeom>
        </p:spPr>
        <p:txBody>
          <a:bodyPr vert="horz" lIns="91410" tIns="45706" rIns="91410" bIns="45706" rtlCol="0">
            <a:noAutofit/>
          </a:bodyPr>
          <a:lstStyle>
            <a:defPPr>
              <a:defRPr lang="ru-RU"/>
            </a:defPPr>
            <a:lvl1pPr marL="109538" indent="0" defTabSz="825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rgbClr val="5B6877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2900" b="1" dirty="0">
                <a:solidFill>
                  <a:srgbClr val="7D1C87"/>
                </a:solidFill>
                <a:latin typeface="+mn-lt"/>
              </a:rPr>
              <a:t>3028 добровольцев на Октоберфесте 2015 (средний возраст 34,4 года)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BC004-BAC6-4460-9D33-10112926F002}"/>
              </a:ext>
            </a:extLst>
          </p:cNvPr>
          <p:cNvSpPr/>
          <p:nvPr/>
        </p:nvSpPr>
        <p:spPr>
          <a:xfrm>
            <a:off x="1796160" y="2905774"/>
            <a:ext cx="87636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ЭКГ мониторирование посредством смартфона и контроль концентрации алкоголя в выдыхаемом воздухе</a:t>
            </a:r>
          </a:p>
          <a:p>
            <a:endParaRPr lang="ru-RU" sz="2000" b="1" dirty="0">
              <a:solidFill>
                <a:srgbClr val="2E30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У 30,5% была зарегистрирована аритмия (в большинстве случаев синусовая тахикардия)</a:t>
            </a:r>
          </a:p>
          <a:p>
            <a:endParaRPr lang="ru-RU" sz="2000" b="1" dirty="0">
              <a:solidFill>
                <a:srgbClr val="2E30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Концентрация алкоголя была ассоциирована с аритмией, в частности, с синусовой тахикардией. Впоследствии возможно развитие фибрилляции предсердий</a:t>
            </a:r>
          </a:p>
          <a:p>
            <a:endParaRPr lang="ru-RU" sz="2000" b="1" dirty="0">
              <a:solidFill>
                <a:srgbClr val="2E30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AAD628B-DFCF-4500-97C3-5F0810A6FD30}"/>
              </a:ext>
            </a:extLst>
          </p:cNvPr>
          <p:cNvGrpSpPr/>
          <p:nvPr/>
        </p:nvGrpSpPr>
        <p:grpSpPr>
          <a:xfrm>
            <a:off x="1271919" y="3033134"/>
            <a:ext cx="314413" cy="304800"/>
            <a:chOff x="5604546" y="1228118"/>
            <a:chExt cx="321364" cy="319706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635AE348-61F5-4D80-9809-C8AAF53B7672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6A1E0A1-2F23-4C7C-AFC8-7945AFA710E6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50B646C8-309E-45DA-9D4B-C0EFFA99F79E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0A8A296-1BF7-4FA9-AD54-F483765D5738}"/>
              </a:ext>
            </a:extLst>
          </p:cNvPr>
          <p:cNvGrpSpPr/>
          <p:nvPr/>
        </p:nvGrpSpPr>
        <p:grpSpPr>
          <a:xfrm>
            <a:off x="1270562" y="3963834"/>
            <a:ext cx="314413" cy="304800"/>
            <a:chOff x="5604546" y="1228118"/>
            <a:chExt cx="321364" cy="319706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9516B132-DFEC-44EB-850C-0025D0901ED0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E0595FE-10A0-40DE-A052-ED8C8F872F82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B6FC67C-82AE-43DD-AFCB-627B4D0CE68B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BDD926A-81B5-4718-804D-CA5BF2083277}"/>
              </a:ext>
            </a:extLst>
          </p:cNvPr>
          <p:cNvGrpSpPr/>
          <p:nvPr/>
        </p:nvGrpSpPr>
        <p:grpSpPr>
          <a:xfrm>
            <a:off x="1270562" y="4965215"/>
            <a:ext cx="314413" cy="304800"/>
            <a:chOff x="5604546" y="1228118"/>
            <a:chExt cx="321364" cy="319706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37D2E396-1930-40F9-AB7C-4D2D3D069E3E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36A0BE8-F60A-4AEC-8BC1-E721BEB40BF6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365BF6F2-9219-40FA-B832-6EBE12101C08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2" name="Прямоугольник 7">
            <a:extLst>
              <a:ext uri="{FF2B5EF4-FFF2-40B4-BE49-F238E27FC236}">
                <a16:creationId xmlns:a16="http://schemas.microsoft.com/office/drawing/2014/main" id="{D5C64216-CF61-4F39-9463-000E6A203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049" y="6516157"/>
            <a:ext cx="10362097" cy="2154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800" dirty="0">
                <a:solidFill>
                  <a:srgbClr val="2E305F"/>
                </a:solidFill>
              </a:rPr>
              <a:t>Brunner et al. European Heart Journal, 2017; 27( 38): 2100–2106</a:t>
            </a:r>
            <a:endParaRPr lang="ru-RU" sz="800" dirty="0">
              <a:solidFill>
                <a:srgbClr val="2E305F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ACC28E-A2C0-4814-A985-6FD5AB7996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096" y="1863217"/>
            <a:ext cx="2458251" cy="4441190"/>
          </a:xfrm>
          <a:prstGeom prst="rect">
            <a:avLst/>
          </a:prstGeom>
        </p:spPr>
      </p:pic>
      <p:pic>
        <p:nvPicPr>
          <p:cNvPr id="21" name="Рисунок 20" descr="Пиво">
            <a:extLst>
              <a:ext uri="{FF2B5EF4-FFF2-40B4-BE49-F238E27FC236}">
                <a16:creationId xmlns:a16="http://schemas.microsoft.com/office/drawing/2014/main" id="{CA5B9AED-D726-47C3-A2F6-DB47AA36E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849" y="16293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140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BED3019-2590-453E-8D65-6EF0D1D0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2E305F"/>
                </a:solidFill>
              </a:rPr>
              <a:t>РЕКОМЕНДАЦИИ </a:t>
            </a:r>
            <a:r>
              <a:rPr lang="ru-RU" altLang="ru-RU" dirty="0">
                <a:solidFill>
                  <a:srgbClr val="7D1C87"/>
                </a:solidFill>
              </a:rPr>
              <a:t>ПО ПРИЕМУ АЛКОГОЛЯ</a:t>
            </a:r>
            <a:endParaRPr lang="ru-RU" dirty="0">
              <a:solidFill>
                <a:srgbClr val="7D1C87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2FFB04-D753-4458-A344-C2C3032D8719}"/>
              </a:ext>
            </a:extLst>
          </p:cNvPr>
          <p:cNvSpPr/>
          <p:nvPr/>
        </p:nvSpPr>
        <p:spPr>
          <a:xfrm>
            <a:off x="1746504" y="1979551"/>
            <a:ext cx="82676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Не более 1-2 порций алкоголя в день (мужчины 2, женщины 1)</a:t>
            </a:r>
          </a:p>
          <a:p>
            <a:endParaRPr lang="ru-RU" altLang="ru-RU" sz="2000" b="1" dirty="0">
              <a:solidFill>
                <a:srgbClr val="2E30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Пропускать хотя бы 1 день в неделю для предотвращения зависимости</a:t>
            </a:r>
          </a:p>
          <a:p>
            <a:endParaRPr lang="ru-RU" altLang="ru-RU" sz="2000" b="1" dirty="0">
              <a:solidFill>
                <a:srgbClr val="2E30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Не рекомендовать начинать принимать алкоголь тем, кто вообще не употребляет</a:t>
            </a:r>
          </a:p>
          <a:p>
            <a:endParaRPr lang="ru-RU" altLang="ru-RU" sz="2000" b="1" dirty="0">
              <a:solidFill>
                <a:srgbClr val="2E30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Не рекомендовать увеличить количество алкоголя тем, кто принимает в минимальном количестве</a:t>
            </a:r>
          </a:p>
          <a:p>
            <a:endParaRPr lang="ru-RU" altLang="ru-RU" sz="2000" b="1" dirty="0">
              <a:solidFill>
                <a:srgbClr val="2E30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Избегать беременным женщинам и при планировании беременности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2399F87-7A5B-4AF0-8B7C-F995832E15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411" y="2198252"/>
            <a:ext cx="3144170" cy="3874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53A1B65-649C-48D9-A76F-0D01907EC4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53" y="1922127"/>
            <a:ext cx="485446" cy="5522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521DE6-D621-4679-B93D-4D986E7602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53" y="2707653"/>
            <a:ext cx="485446" cy="5522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26F78D-C5C9-4112-8D7F-8E353685C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53" y="3566588"/>
            <a:ext cx="485446" cy="5522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A57C35-EEDB-49C0-82B2-E9D5BC470F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53" y="4459078"/>
            <a:ext cx="485446" cy="5522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A4B16F-17CC-4A5C-BD72-00FB21C20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53" y="5307188"/>
            <a:ext cx="485446" cy="552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F7644-8BA4-D2EB-92A0-41384B1A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4988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7400" y="2924034"/>
            <a:ext cx="4959047" cy="34841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04" y="476250"/>
            <a:ext cx="4740216" cy="3069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636034"/>
            <a:ext cx="4315925" cy="2306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6973261" y="1342787"/>
            <a:ext cx="4207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Безопасного курения не существует!!!</a:t>
            </a:r>
            <a:r>
              <a:rPr lang="ru-RU" sz="2800" b="1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431127" y="1373564"/>
            <a:ext cx="431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Курение может быть безопасным, если  курить электронные сигареты, </a:t>
            </a:r>
            <a:r>
              <a:rPr lang="ru-RU" b="1" dirty="0" err="1">
                <a:solidFill>
                  <a:schemeClr val="bg1"/>
                </a:solidFill>
              </a:rPr>
              <a:t>вейп</a:t>
            </a:r>
            <a:r>
              <a:rPr lang="ru-RU" b="1" dirty="0">
                <a:solidFill>
                  <a:schemeClr val="bg1"/>
                </a:solidFill>
              </a:rPr>
              <a:t> или кальян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14" name="Прямоугольник 7">
            <a:extLst>
              <a:ext uri="{FF2B5EF4-FFF2-40B4-BE49-F238E27FC236}">
                <a16:creationId xmlns:a16="http://schemas.microsoft.com/office/drawing/2014/main" id="{8DC7CE31-0AC1-40A7-B81E-D285AA52B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17" y="6438696"/>
            <a:ext cx="4357417" cy="2154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ru-RU" sz="800" dirty="0">
                <a:solidFill>
                  <a:srgbClr val="2E305F"/>
                </a:solidFill>
              </a:rPr>
              <a:t>Hackshaw A, et al BMJ, </a:t>
            </a:r>
            <a:r>
              <a:rPr lang="pt-BR" sz="800" dirty="0">
                <a:solidFill>
                  <a:srgbClr val="2E305F"/>
                </a:solidFill>
              </a:rPr>
              <a:t>BMJ 2018; 360 doi: </a:t>
            </a:r>
            <a:r>
              <a:rPr lang="pt-BR" sz="800" dirty="0">
                <a:solidFill>
                  <a:srgbClr val="2E305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https://doi.org/10.1136/bmj.j5855</a:t>
            </a:r>
            <a:endParaRPr lang="ru-RU" altLang="ru-RU" sz="800" dirty="0">
              <a:solidFill>
                <a:srgbClr val="2E30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455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BE8E6-CD31-4DD1-8386-A171D81B4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МИФ ПРО </a:t>
            </a:r>
            <a:r>
              <a:rPr lang="ru-RU" dirty="0">
                <a:solidFill>
                  <a:srgbClr val="7D1C87"/>
                </a:solidFill>
              </a:rPr>
              <a:t>БЕЗОПАСНОЕ КУРЕНИЕ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DDACD4-79BA-43B6-9813-5224B61DFDC3}"/>
              </a:ext>
            </a:extLst>
          </p:cNvPr>
          <p:cNvSpPr/>
          <p:nvPr/>
        </p:nvSpPr>
        <p:spPr>
          <a:xfrm>
            <a:off x="1810542" y="2305615"/>
            <a:ext cx="84395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2E305F"/>
                </a:solidFill>
                <a:cs typeface="Arial" pitchFamily="34" charset="0"/>
              </a:rPr>
              <a:t>141 исследование, 55 публикаций, 21 страна, в период с 1946-2015</a:t>
            </a:r>
          </a:p>
          <a:p>
            <a:endParaRPr lang="ru-RU" altLang="ru-RU" sz="2000" b="1" dirty="0">
              <a:solidFill>
                <a:srgbClr val="2E305F"/>
              </a:solidFill>
              <a:cs typeface="Arial" pitchFamily="34" charset="0"/>
            </a:endParaRPr>
          </a:p>
          <a:p>
            <a:r>
              <a:rPr lang="ru-RU" altLang="ru-RU" sz="2000" b="1" dirty="0">
                <a:solidFill>
                  <a:srgbClr val="2E305F"/>
                </a:solidFill>
                <a:cs typeface="Arial" pitchFamily="34" charset="0"/>
              </a:rPr>
              <a:t>Одна сигарета в день повышает риск ИБС на </a:t>
            </a:r>
            <a:r>
              <a:rPr lang="en-US" altLang="ru-RU" sz="2000" b="1" dirty="0">
                <a:solidFill>
                  <a:srgbClr val="2E305F"/>
                </a:solidFill>
                <a:cs typeface="Arial" pitchFamily="34" charset="0"/>
              </a:rPr>
              <a:t>8%-74% </a:t>
            </a:r>
            <a:r>
              <a:rPr lang="ru-RU" altLang="ru-RU" sz="2000" b="1" dirty="0">
                <a:solidFill>
                  <a:srgbClr val="2E305F"/>
                </a:solidFill>
                <a:cs typeface="Arial" pitchFamily="34" charset="0"/>
              </a:rPr>
              <a:t>у мужчин и </a:t>
            </a:r>
            <a:r>
              <a:rPr lang="en-US" altLang="ru-RU" sz="2000" b="1" dirty="0">
                <a:solidFill>
                  <a:srgbClr val="2E305F"/>
                </a:solidFill>
                <a:cs typeface="Arial" pitchFamily="34" charset="0"/>
              </a:rPr>
              <a:t>57%-119% </a:t>
            </a:r>
            <a:r>
              <a:rPr lang="ru-RU" altLang="ru-RU" sz="2000" b="1" dirty="0">
                <a:solidFill>
                  <a:srgbClr val="2E305F"/>
                </a:solidFill>
                <a:cs typeface="Arial" pitchFamily="34" charset="0"/>
              </a:rPr>
              <a:t>у женщин</a:t>
            </a:r>
          </a:p>
          <a:p>
            <a:endParaRPr lang="ru-RU" altLang="ru-RU" sz="2000" b="1" dirty="0">
              <a:solidFill>
                <a:srgbClr val="2E305F"/>
              </a:solidFill>
              <a:cs typeface="Arial" pitchFamily="34" charset="0"/>
            </a:endParaRPr>
          </a:p>
          <a:p>
            <a:r>
              <a:rPr lang="ru-RU" altLang="ru-RU" sz="2000" b="1" dirty="0">
                <a:solidFill>
                  <a:srgbClr val="2E305F"/>
                </a:solidFill>
                <a:cs typeface="Arial" pitchFamily="34" charset="0"/>
              </a:rPr>
              <a:t>Риск при выкуривании 1 сигареты в день - это половина риска от выкуривания 20 сигарет в день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A875A58-9E4E-4EB9-94E0-22234E8AB01C}"/>
              </a:ext>
            </a:extLst>
          </p:cNvPr>
          <p:cNvGrpSpPr/>
          <p:nvPr/>
        </p:nvGrpSpPr>
        <p:grpSpPr>
          <a:xfrm>
            <a:off x="1386046" y="2398674"/>
            <a:ext cx="314413" cy="304800"/>
            <a:chOff x="5604546" y="1228118"/>
            <a:chExt cx="321364" cy="319706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126C2EF0-F1C0-4559-8D2D-0AAFB40AC1B5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1DA358E-21D9-43ED-B9FB-D99921F94343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9900A866-A0F7-40DD-80FC-C507DF7EED68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DC29421-9EF5-400A-A124-A4466A72A75F}"/>
              </a:ext>
            </a:extLst>
          </p:cNvPr>
          <p:cNvGrpSpPr/>
          <p:nvPr/>
        </p:nvGrpSpPr>
        <p:grpSpPr>
          <a:xfrm>
            <a:off x="1380190" y="3297056"/>
            <a:ext cx="314413" cy="304800"/>
            <a:chOff x="5604546" y="1228118"/>
            <a:chExt cx="321364" cy="319706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E20BF7E-3756-4E12-8282-71F5972F060E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ABA68BFC-A5CD-4C7C-9C58-54FC06F281E7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C5515CD-702F-4D97-88AE-3B3FEAEDAD6C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FA0387-9736-4917-B39D-E91618164600}"/>
              </a:ext>
            </a:extLst>
          </p:cNvPr>
          <p:cNvGrpSpPr/>
          <p:nvPr/>
        </p:nvGrpSpPr>
        <p:grpSpPr>
          <a:xfrm>
            <a:off x="1387112" y="4259263"/>
            <a:ext cx="314413" cy="304800"/>
            <a:chOff x="5604546" y="1228118"/>
            <a:chExt cx="321364" cy="31970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C4D22B1-2BDD-442F-941D-022F3169D50B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0353E88-62F4-47E2-9F16-8D58AF6F6452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3D7B3B1-0118-4615-9B4D-8E230F85FBCC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Прямоугольник 7">
            <a:extLst>
              <a:ext uri="{FF2B5EF4-FFF2-40B4-BE49-F238E27FC236}">
                <a16:creationId xmlns:a16="http://schemas.microsoft.com/office/drawing/2014/main" id="{ADC803C3-FDB1-46E6-AE1D-18B705377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191" y="6471031"/>
            <a:ext cx="4357417" cy="2154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ru-RU" sz="800" dirty="0">
                <a:solidFill>
                  <a:srgbClr val="2E305F"/>
                </a:solidFill>
              </a:rPr>
              <a:t>Hackshaw A, et al BMJ, </a:t>
            </a:r>
            <a:r>
              <a:rPr lang="pt-BR" sz="800" dirty="0">
                <a:solidFill>
                  <a:srgbClr val="2E305F"/>
                </a:solidFill>
              </a:rPr>
              <a:t>BMJ 2018; 360 doi: </a:t>
            </a:r>
            <a:r>
              <a:rPr lang="pt-BR" sz="800" dirty="0">
                <a:solidFill>
                  <a:srgbClr val="2E305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https://doi.org/10.1136/bmj.j5855</a:t>
            </a:r>
            <a:endParaRPr lang="ru-RU" altLang="ru-RU" sz="800" dirty="0">
              <a:solidFill>
                <a:srgbClr val="2E305F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FA5859D-2328-4AE0-8179-A499B369F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626" y="253086"/>
            <a:ext cx="3249961" cy="31459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891E8C-7886-4003-8990-6E2481260D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4" y="4698847"/>
            <a:ext cx="1684601" cy="20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67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AB3E17-E6A3-DB43-9F77-A405810B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010" y="1394799"/>
            <a:ext cx="11233149" cy="1446679"/>
          </a:xfrm>
        </p:spPr>
        <p:txBody>
          <a:bodyPr/>
          <a:lstStyle/>
          <a:p>
            <a:r>
              <a:rPr lang="ru-RU" sz="4400" dirty="0"/>
              <a:t>КУРЕНИЕ</a:t>
            </a:r>
            <a:endParaRPr lang="ru-RU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21592251-3D06-4B32-B556-AD4A93EACF6B}"/>
              </a:ext>
            </a:extLst>
          </p:cNvPr>
          <p:cNvSpPr txBox="1">
            <a:spLocks/>
          </p:cNvSpPr>
          <p:nvPr/>
        </p:nvSpPr>
        <p:spPr>
          <a:xfrm>
            <a:off x="802084" y="3164805"/>
            <a:ext cx="6620065" cy="7613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Повреждает внутреннюю</a:t>
            </a:r>
            <a:br>
              <a:rPr lang="en-US" sz="2000" b="1" dirty="0"/>
            </a:br>
            <a:r>
              <a:rPr lang="ru-RU" sz="2000" b="1" dirty="0"/>
              <a:t>оболочку сосуда</a:t>
            </a:r>
            <a:r>
              <a:rPr lang="ru-RU" sz="2000" b="1" baseline="30000" dirty="0"/>
              <a:t>1</a:t>
            </a:r>
            <a:endParaRPr lang="ru-RU" sz="20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7D38A2-03B7-4418-96D3-849F08B5E2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3205146"/>
            <a:ext cx="322659" cy="306685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id="{0388DAF9-B290-4126-BD0E-61F11B066AC4}"/>
              </a:ext>
            </a:extLst>
          </p:cNvPr>
          <p:cNvSpPr txBox="1">
            <a:spLocks/>
          </p:cNvSpPr>
          <p:nvPr/>
        </p:nvSpPr>
        <p:spPr>
          <a:xfrm>
            <a:off x="802084" y="4079874"/>
            <a:ext cx="6620065" cy="8740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Увеличивает пульс,</a:t>
            </a:r>
            <a:br>
              <a:rPr lang="en-US" sz="2000" b="1" dirty="0"/>
            </a:br>
            <a:r>
              <a:rPr lang="ru-RU" sz="2000" b="1" dirty="0"/>
              <a:t>повышает АД</a:t>
            </a:r>
            <a:r>
              <a:rPr lang="ru-RU" sz="2000" b="1" baseline="30000" dirty="0"/>
              <a:t>1</a:t>
            </a:r>
            <a:endParaRPr lang="ru-RU" sz="20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C008F7-47B9-4F9E-826D-C26C377A39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120215"/>
            <a:ext cx="322659" cy="306685"/>
          </a:xfrm>
          <a:prstGeom prst="rect">
            <a:avLst/>
          </a:prstGeom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0A881BBA-3876-46FE-AA5A-EFB9C281E492}"/>
              </a:ext>
            </a:extLst>
          </p:cNvPr>
          <p:cNvSpPr txBox="1">
            <a:spLocks/>
          </p:cNvSpPr>
          <p:nvPr/>
        </p:nvSpPr>
        <p:spPr>
          <a:xfrm>
            <a:off x="802084" y="5017312"/>
            <a:ext cx="6620065" cy="10083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Табачный дым содержит около 5000 химических соединений, в том числе никотин, синильную кислоту, угарный газ</a:t>
            </a:r>
            <a:r>
              <a:rPr lang="ru-RU" sz="2000" b="1" baseline="30000" dirty="0"/>
              <a:t>2</a:t>
            </a:r>
            <a:endParaRPr lang="ru-RU" sz="20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E058D9-F498-4984-966E-73B958D970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057653"/>
            <a:ext cx="322659" cy="3066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8598A9-7CB9-439B-A619-247F39E6D8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67079"/>
            <a:ext cx="2661882" cy="22206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3B7E97-5272-4B15-B316-276A2CA0A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473" y="994051"/>
            <a:ext cx="5750332" cy="5365102"/>
          </a:xfrm>
          <a:prstGeom prst="rect">
            <a:avLst/>
          </a:prstGeom>
        </p:spPr>
      </p:pic>
      <p:sp>
        <p:nvSpPr>
          <p:cNvPr id="18" name="Прямоугольник 7">
            <a:extLst>
              <a:ext uri="{FF2B5EF4-FFF2-40B4-BE49-F238E27FC236}">
                <a16:creationId xmlns:a16="http://schemas.microsoft.com/office/drawing/2014/main" id="{ABA14168-384C-42A0-BDD2-A75DAC45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19" y="6268086"/>
            <a:ext cx="6939917" cy="4616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ru-RU" sz="800" dirty="0">
                <a:solidFill>
                  <a:srgbClr val="2E305F"/>
                </a:solidFill>
              </a:rPr>
              <a:t>1. </a:t>
            </a:r>
            <a:r>
              <a:rPr lang="en-US" altLang="ru-RU" sz="800" dirty="0" err="1">
                <a:solidFill>
                  <a:srgbClr val="2E305F"/>
                </a:solidFill>
              </a:rPr>
              <a:t>Hackshaw</a:t>
            </a:r>
            <a:r>
              <a:rPr lang="en-US" altLang="ru-RU" sz="800" dirty="0">
                <a:solidFill>
                  <a:srgbClr val="2E305F"/>
                </a:solidFill>
              </a:rPr>
              <a:t> A, et al BMJ, </a:t>
            </a:r>
            <a:r>
              <a:rPr lang="pt-BR" sz="800" dirty="0">
                <a:solidFill>
                  <a:srgbClr val="2E305F"/>
                </a:solidFill>
              </a:rPr>
              <a:t>BMJ 2018; 360 doi: </a:t>
            </a:r>
            <a:r>
              <a:rPr lang="pt-BR" sz="800" dirty="0">
                <a:solidFill>
                  <a:srgbClr val="2E305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https://doi.org/10.1136/bmj.j5855</a:t>
            </a:r>
            <a:endParaRPr lang="ru-RU" sz="800" dirty="0">
              <a:solidFill>
                <a:srgbClr val="2E305F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ru-RU" sz="800" dirty="0">
                <a:solidFill>
                  <a:srgbClr val="2E305F"/>
                </a:solidFill>
              </a:rPr>
              <a:t>2. </a:t>
            </a:r>
            <a:r>
              <a:rPr lang="ru-RU" altLang="ru-RU" sz="800" dirty="0">
                <a:solidFill>
                  <a:srgbClr val="2E305F"/>
                </a:solidFill>
              </a:rPr>
              <a:t>Табачный дым - легкие человека - килограммы сажи // Сайт 23.rospotrebnadzor.ru.[Электронный ресурс] 02 ноября 2020. URL: http://23.rospotrebnadzor.ru/content/340/11592/ </a:t>
            </a:r>
          </a:p>
        </p:txBody>
      </p:sp>
    </p:spTree>
    <p:extLst>
      <p:ext uri="{BB962C8B-B14F-4D97-AF65-F5344CB8AC3E}">
        <p14:creationId xmlns:p14="http://schemas.microsoft.com/office/powerpoint/2010/main" val="101802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771" y="532808"/>
            <a:ext cx="5682343" cy="6479611"/>
          </a:xfrm>
          <a:prstGeom prst="rect">
            <a:avLst/>
          </a:prstGeom>
        </p:spPr>
      </p:pic>
      <p:sp>
        <p:nvSpPr>
          <p:cNvPr id="60" name="Заголовок 3"/>
          <p:cNvSpPr>
            <a:spLocks noGrp="1"/>
          </p:cNvSpPr>
          <p:nvPr>
            <p:ph type="title"/>
          </p:nvPr>
        </p:nvSpPr>
        <p:spPr>
          <a:xfrm>
            <a:off x="479425" y="403680"/>
            <a:ext cx="11233149" cy="970280"/>
          </a:xfrm>
        </p:spPr>
        <p:txBody>
          <a:bodyPr/>
          <a:lstStyle/>
          <a:p>
            <a:pPr lvl="0" defTabSz="1219170">
              <a:defRPr/>
            </a:pPr>
            <a:r>
              <a:rPr lang="ru-RU" sz="3600" dirty="0">
                <a:solidFill>
                  <a:srgbClr val="2E305F"/>
                </a:solidFill>
              </a:rPr>
              <a:t>НУЖНО ЛИ ЛЕЧИТЬ </a:t>
            </a:r>
            <a:r>
              <a:rPr lang="ru-RU" sz="3600" dirty="0">
                <a:solidFill>
                  <a:srgbClr val="7D1C87"/>
                </a:solidFill>
              </a:rPr>
              <a:t>АРТЕРИАЛЬНУЮ ГИПЕРТЕНЗИЮ?</a:t>
            </a:r>
          </a:p>
        </p:txBody>
      </p:sp>
      <p:sp>
        <p:nvSpPr>
          <p:cNvPr id="37" name="Стрелка вниз 36"/>
          <p:cNvSpPr/>
          <p:nvPr/>
        </p:nvSpPr>
        <p:spPr>
          <a:xfrm rot="10800000">
            <a:off x="2857829" y="3148779"/>
            <a:ext cx="944914" cy="2547178"/>
          </a:xfrm>
          <a:prstGeom prst="downArrow">
            <a:avLst>
              <a:gd name="adj1" fmla="val 41111"/>
              <a:gd name="adj2" fmla="val 92910"/>
            </a:avLst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558800" y="5695958"/>
            <a:ext cx="4571277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1960449" y="5878285"/>
            <a:ext cx="2769976" cy="478971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Факторы риска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95999" y="6135329"/>
            <a:ext cx="1372546" cy="49812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C00000"/>
                </a:solidFill>
                <a:latin typeface="Arial"/>
              </a:rPr>
              <a:t>Артериальная гипертензия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0F570A-5EA0-4669-8365-F0122BD4C8C0}"/>
              </a:ext>
            </a:extLst>
          </p:cNvPr>
          <p:cNvSpPr/>
          <p:nvPr/>
        </p:nvSpPr>
        <p:spPr>
          <a:xfrm>
            <a:off x="9226295" y="6199632"/>
            <a:ext cx="823139" cy="362533"/>
          </a:xfrm>
          <a:prstGeom prst="rect">
            <a:avLst/>
          </a:prstGeom>
          <a:solidFill>
            <a:srgbClr val="DADADA"/>
          </a:solidFill>
          <a:ln>
            <a:solidFill>
              <a:srgbClr val="D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Ожирение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F99E6-136E-492F-B3E0-E49AB81B882F}"/>
              </a:ext>
            </a:extLst>
          </p:cNvPr>
          <p:cNvSpPr txBox="1"/>
          <p:nvPr/>
        </p:nvSpPr>
        <p:spPr>
          <a:xfrm>
            <a:off x="292608" y="6483096"/>
            <a:ext cx="5943600" cy="36933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</a:defRPr>
            </a:lvl1pPr>
            <a:lvl2pPr marL="742950" indent="-285750" eaLnBrk="0" hangingPunct="0">
              <a:defRPr kumimoji="1"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ru-RU" dirty="0"/>
              <a:t>Шальнова и соавт. Кардиоваскулярная терапия и профилактика. 2018;17(4):53–60</a:t>
            </a:r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http://dx.doi.org/10.15829/1728-8800-2018-4-53-60</a:t>
            </a:r>
            <a:r>
              <a:rPr lang="ru-RU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251E2-BD3D-4F8D-BD0C-D86F671B8952}"/>
              </a:ext>
            </a:extLst>
          </p:cNvPr>
          <p:cNvSpPr txBox="1"/>
          <p:nvPr/>
        </p:nvSpPr>
        <p:spPr>
          <a:xfrm rot="5667172">
            <a:off x="8948045" y="4066001"/>
            <a:ext cx="173566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Поражение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сосудов мозга</a:t>
            </a:r>
          </a:p>
        </p:txBody>
      </p:sp>
      <p:sp>
        <p:nvSpPr>
          <p:cNvPr id="13" name="Скругленный прямоугольник 39">
            <a:extLst>
              <a:ext uri="{FF2B5EF4-FFF2-40B4-BE49-F238E27FC236}">
                <a16:creationId xmlns:a16="http://schemas.microsoft.com/office/drawing/2014/main" id="{F178F459-FF48-400D-BEEB-928767A1283D}"/>
              </a:ext>
            </a:extLst>
          </p:cNvPr>
          <p:cNvSpPr/>
          <p:nvPr/>
        </p:nvSpPr>
        <p:spPr>
          <a:xfrm>
            <a:off x="2098335" y="2689226"/>
            <a:ext cx="2769976" cy="432985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Развитие болезни</a:t>
            </a:r>
          </a:p>
        </p:txBody>
      </p:sp>
    </p:spTree>
    <p:extLst>
      <p:ext uri="{BB962C8B-B14F-4D97-AF65-F5344CB8AC3E}">
        <p14:creationId xmlns:p14="http://schemas.microsoft.com/office/powerpoint/2010/main" val="11879873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636F13A-A4E4-4743-BCA0-9C202FA3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2E305F"/>
                </a:solidFill>
              </a:rPr>
              <a:t>ГЕНДЕРНЫЕ ОСОБЕННОСТИ </a:t>
            </a:r>
            <a:r>
              <a:rPr lang="ru-RU" altLang="ru-RU" dirty="0">
                <a:solidFill>
                  <a:srgbClr val="7D1C87"/>
                </a:solidFill>
              </a:rPr>
              <a:t>РАСПРОСТРАНЕНИЯ КУРЕНИЯ В РОССИИ</a:t>
            </a:r>
            <a:endParaRPr lang="ru-RU" dirty="0">
              <a:solidFill>
                <a:srgbClr val="7D1C87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E770558-5D9A-4DCE-B21C-FB9233269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01781"/>
              </p:ext>
            </p:extLst>
          </p:nvPr>
        </p:nvGraphicFramePr>
        <p:xfrm>
          <a:off x="1426464" y="1600200"/>
          <a:ext cx="8565159" cy="490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4882A6C-3489-4A5F-9FDE-22E3777BFF7F}"/>
              </a:ext>
            </a:extLst>
          </p:cNvPr>
          <p:cNvSpPr txBox="1"/>
          <p:nvPr/>
        </p:nvSpPr>
        <p:spPr>
          <a:xfrm>
            <a:off x="927578" y="6438411"/>
            <a:ext cx="9988062" cy="2308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</a:lstStyle>
          <a:p>
            <a:r>
              <a:rPr lang="ru-RU" dirty="0"/>
              <a:t>И.Е. </a:t>
            </a:r>
            <a:r>
              <a:rPr lang="ru-RU" dirty="0" err="1"/>
              <a:t>Калабихина</a:t>
            </a:r>
            <a:r>
              <a:rPr lang="ru-RU" dirty="0"/>
              <a:t> и </a:t>
            </a:r>
            <a:r>
              <a:rPr lang="ru-RU" dirty="0" err="1"/>
              <a:t>соавт</a:t>
            </a:r>
            <a:r>
              <a:rPr lang="ru-RU" dirty="0"/>
              <a:t>. Журнал Новой экономической ассоциации, № 4 (4)</a:t>
            </a:r>
            <a:r>
              <a:rPr lang="en-US" dirty="0"/>
              <a:t>: </a:t>
            </a:r>
            <a:r>
              <a:rPr lang="ru-RU" dirty="0"/>
              <a:t>143–162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464860-513F-4509-B24C-EC528B963E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411" y="2198252"/>
            <a:ext cx="3144170" cy="3874727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7FF45CF-1963-4242-8F55-CFAEFD74F5F6}"/>
              </a:ext>
            </a:extLst>
          </p:cNvPr>
          <p:cNvSpPr txBox="1">
            <a:spLocks/>
          </p:cNvSpPr>
          <p:nvPr/>
        </p:nvSpPr>
        <p:spPr>
          <a:xfrm rot="16200000">
            <a:off x="-760343" y="3774747"/>
            <a:ext cx="3874728" cy="3222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2E305F"/>
                </a:solidFill>
              </a:rPr>
              <a:t>Распространенность курения, 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5529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856277-A777-402F-BCB8-4136AA30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ЭЛЕКТРОННЫЕ СИГАРЕТЫ </a:t>
            </a:r>
            <a:r>
              <a:rPr lang="ru-RU" dirty="0">
                <a:solidFill>
                  <a:srgbClr val="5B6877"/>
                </a:solidFill>
              </a:rPr>
              <a:t>- </a:t>
            </a:r>
            <a:r>
              <a:rPr lang="ru-RU" dirty="0">
                <a:solidFill>
                  <a:srgbClr val="7D1C87"/>
                </a:solidFill>
              </a:rPr>
              <a:t>БЕЗОПАСНОЕ КУРЕНИЕ?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0C6367-322E-44E2-B313-317582EBDE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1628775"/>
            <a:ext cx="4669098" cy="47653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7697D6-AB6E-4714-9AF9-84A3184B0230}"/>
              </a:ext>
            </a:extLst>
          </p:cNvPr>
          <p:cNvSpPr/>
          <p:nvPr/>
        </p:nvSpPr>
        <p:spPr>
          <a:xfrm>
            <a:off x="5207121" y="2193742"/>
            <a:ext cx="624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Некоторые исследования подтверждают эффективность электронных сигарет при отказе от курения табака</a:t>
            </a:r>
          </a:p>
          <a:p>
            <a:endParaRPr lang="ru-RU" sz="2000" b="1" dirty="0">
              <a:solidFill>
                <a:srgbClr val="2E305F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2E30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2E305F"/>
                </a:solidFill>
                <a:latin typeface="Arial" pitchFamily="34" charset="0"/>
                <a:cs typeface="Arial" pitchFamily="34" charset="0"/>
              </a:rPr>
              <a:t>Другие исследования свидетельствуют, что люди сначала начинают курить электронные сигареты из интереса, потом переходят на табак</a:t>
            </a:r>
          </a:p>
        </p:txBody>
      </p:sp>
      <p:sp>
        <p:nvSpPr>
          <p:cNvPr id="10" name="Прямоугольник 7">
            <a:extLst>
              <a:ext uri="{FF2B5EF4-FFF2-40B4-BE49-F238E27FC236}">
                <a16:creationId xmlns:a16="http://schemas.microsoft.com/office/drawing/2014/main" id="{2BDF4E28-3C68-42F6-AB2E-BEE84162D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32" y="6576388"/>
            <a:ext cx="11596668" cy="2154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ru-RU" sz="800" dirty="0">
                <a:solidFill>
                  <a:srgbClr val="2E305F"/>
                </a:solidFill>
              </a:rPr>
              <a:t>Kaitlyn M et al </a:t>
            </a:r>
            <a:r>
              <a:rPr lang="en-US" sz="800" dirty="0">
                <a:solidFill>
                  <a:srgbClr val="2E305F"/>
                </a:solidFill>
              </a:rPr>
              <a:t>JAMA Network Open. 2019;2(2):e187794. doi:10.1001/jamanetworkopen.2018.7794</a:t>
            </a:r>
            <a:endParaRPr lang="ru-RU" altLang="ru-RU" sz="800" dirty="0">
              <a:solidFill>
                <a:srgbClr val="2E305F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553EC8D-B084-431D-A30F-9194A6D26E6F}"/>
              </a:ext>
            </a:extLst>
          </p:cNvPr>
          <p:cNvGrpSpPr/>
          <p:nvPr/>
        </p:nvGrpSpPr>
        <p:grpSpPr>
          <a:xfrm>
            <a:off x="4680000" y="2358618"/>
            <a:ext cx="314413" cy="304800"/>
            <a:chOff x="5604546" y="1228118"/>
            <a:chExt cx="321364" cy="319706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513EA2D-80B8-4733-AF73-AA9C8EEE8342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CCBF7FD1-3D24-4E53-9746-B6F29E727961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18F90D1-0BB2-4E3D-9AC3-9AC99D24315B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F694831-1CEC-4915-BF60-663A45977B20}"/>
              </a:ext>
            </a:extLst>
          </p:cNvPr>
          <p:cNvGrpSpPr/>
          <p:nvPr/>
        </p:nvGrpSpPr>
        <p:grpSpPr>
          <a:xfrm>
            <a:off x="4680394" y="3911363"/>
            <a:ext cx="314413" cy="304800"/>
            <a:chOff x="5604546" y="1228118"/>
            <a:chExt cx="321364" cy="319706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9ACF17C-51D1-42F4-B251-678D0CAC6077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CF5E407-60ED-409F-92B2-F699F19CA487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5B8A922-2389-4CE4-8973-B7A23DC7ECEB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949417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612139-7571-499F-A97B-9254D7D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34" y="355903"/>
            <a:ext cx="7853414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ВЕЙПИНГ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С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OVID-19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A2C4B6-2568-4467-8A27-B701EB2B82A5}"/>
              </a:ext>
            </a:extLst>
          </p:cNvPr>
          <p:cNvSpPr/>
          <p:nvPr/>
        </p:nvSpPr>
        <p:spPr>
          <a:xfrm>
            <a:off x="479425" y="1628775"/>
            <a:ext cx="11233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Вэйпинг оказывает повреждающее воздействие на легкие, поэтому потребители электронных сигарет составляют «группу высокого риска» среди самых уязвимых слоев населения в отношении развития тяжелых форм COVID-19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052CFE4C-9171-43F7-9C8A-EDF55F7A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0663" y="6480476"/>
            <a:ext cx="7439025" cy="338554"/>
          </a:xfrm>
        </p:spPr>
        <p:txBody>
          <a:bodyPr vert="horz" lIns="0" tIns="0" rIns="0" bIns="0" rtlCol="0" anchor="ctr" anchorCtr="0">
            <a:no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800" dirty="0">
                <a:solidFill>
                  <a:srgbClr val="2E305F"/>
                </a:solidFill>
              </a:rPr>
              <a:t>K D </a:t>
            </a:r>
            <a:r>
              <a:rPr lang="en-US" sz="800" dirty="0" err="1">
                <a:solidFill>
                  <a:srgbClr val="2E305F"/>
                </a:solidFill>
              </a:rPr>
              <a:t>McAlinden</a:t>
            </a:r>
            <a:r>
              <a:rPr lang="en-US" sz="800" dirty="0">
                <a:solidFill>
                  <a:srgbClr val="2E305F"/>
                </a:solidFill>
              </a:rPr>
              <a:t> </a:t>
            </a:r>
            <a:r>
              <a:rPr lang="en-US" sz="800" dirty="0" err="1">
                <a:solidFill>
                  <a:srgbClr val="2E305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</a:t>
            </a:r>
            <a:r>
              <a:rPr lang="en-US" sz="800" dirty="0">
                <a:solidFill>
                  <a:srgbClr val="2E305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Respir J</a:t>
            </a:r>
            <a:r>
              <a:rPr lang="en-US" sz="800" dirty="0">
                <a:solidFill>
                  <a:srgbClr val="2E305F"/>
                </a:solidFill>
              </a:rPr>
              <a:t>. 2020 Jul; 56(1): 2001645.</a:t>
            </a:r>
          </a:p>
          <a:p>
            <a:pPr algn="l">
              <a:buFont typeface="Arial" panose="020B0604020202020204" pitchFamily="34" charset="0"/>
              <a:buNone/>
            </a:pPr>
            <a:endParaRPr lang="sl-SI" sz="800" dirty="0">
              <a:solidFill>
                <a:srgbClr val="2E305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02E018-F140-4110-A1E1-45F9F1025AC6}"/>
              </a:ext>
            </a:extLst>
          </p:cNvPr>
          <p:cNvSpPr/>
          <p:nvPr/>
        </p:nvSpPr>
        <p:spPr>
          <a:xfrm>
            <a:off x="4608577" y="2793246"/>
            <a:ext cx="6638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E305F"/>
                </a:solidFill>
                <a:cs typeface="Arial" pitchFamily="34" charset="0"/>
              </a:rPr>
              <a:t>Каждый четвертый подросток в США потребляет электронные сигареты, </a:t>
            </a:r>
            <a:r>
              <a:rPr lang="ru-RU" b="1" dirty="0">
                <a:solidFill>
                  <a:srgbClr val="2E305F"/>
                </a:solidFill>
                <a:cs typeface="Arial" pitchFamily="34" charset="0"/>
              </a:rPr>
              <a:t>возможно развитие EVALI </a:t>
            </a:r>
            <a:r>
              <a:rPr lang="ru-RU" dirty="0">
                <a:solidFill>
                  <a:srgbClr val="2E305F"/>
                </a:solidFill>
                <a:cs typeface="Arial" pitchFamily="34" charset="0"/>
              </a:rPr>
              <a:t>— «поражение легких, вызванное потреблением вэйпов и электронных сигарет»</a:t>
            </a:r>
          </a:p>
          <a:p>
            <a:endParaRPr lang="ru-RU" dirty="0">
              <a:solidFill>
                <a:srgbClr val="5B6877"/>
              </a:solidFill>
              <a:cs typeface="Arial" pitchFamily="34" charset="0"/>
            </a:endParaRPr>
          </a:p>
          <a:p>
            <a:r>
              <a:rPr lang="ru-RU" dirty="0">
                <a:solidFill>
                  <a:srgbClr val="2E305F"/>
                </a:solidFill>
                <a:cs typeface="Arial" pitchFamily="34" charset="0"/>
              </a:rPr>
              <a:t>Центр по контролю и профилактике заболеваний США </a:t>
            </a:r>
            <a:r>
              <a:rPr lang="en-US" dirty="0">
                <a:solidFill>
                  <a:srgbClr val="2E305F"/>
                </a:solidFill>
                <a:cs typeface="Arial" pitchFamily="34" charset="0"/>
              </a:rPr>
              <a:t>- </a:t>
            </a:r>
            <a:r>
              <a:rPr lang="ru-RU" b="1" dirty="0">
                <a:solidFill>
                  <a:srgbClr val="2E305F"/>
                </a:solidFill>
                <a:cs typeface="Arial" pitchFamily="34" charset="0"/>
              </a:rPr>
              <a:t>COVID-19 поражает молодых людей чаще, чем предполагалось ранее </a:t>
            </a:r>
            <a:r>
              <a:rPr lang="ru-RU" dirty="0">
                <a:solidFill>
                  <a:srgbClr val="2E305F"/>
                </a:solidFill>
                <a:cs typeface="Arial" pitchFamily="34" charset="0"/>
              </a:rPr>
              <a:t>– пациенты в возрасте до 45 лет составляют более </a:t>
            </a:r>
            <a:r>
              <a:rPr lang="en-US" dirty="0">
                <a:solidFill>
                  <a:srgbClr val="2E305F"/>
                </a:solidFill>
                <a:cs typeface="Arial" pitchFamily="34" charset="0"/>
              </a:rPr>
              <a:t>1/3</a:t>
            </a:r>
            <a:r>
              <a:rPr lang="ru-RU" dirty="0">
                <a:solidFill>
                  <a:srgbClr val="2E305F"/>
                </a:solidFill>
                <a:cs typeface="Arial" pitchFamily="34" charset="0"/>
              </a:rPr>
              <a:t> всех случаев и каждый пятый нуждается в госпитализации.</a:t>
            </a:r>
            <a:endParaRPr lang="en-US" dirty="0">
              <a:solidFill>
                <a:srgbClr val="2E305F"/>
              </a:solidFill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289DEE-A381-44B4-9E8E-CF55FA771C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5" y="2648447"/>
            <a:ext cx="2216839" cy="3314898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476AD4D-57AB-4D5D-A359-DEA034E64D1D}"/>
              </a:ext>
            </a:extLst>
          </p:cNvPr>
          <p:cNvGrpSpPr/>
          <p:nvPr/>
        </p:nvGrpSpPr>
        <p:grpSpPr>
          <a:xfrm>
            <a:off x="4001355" y="2852436"/>
            <a:ext cx="314413" cy="304800"/>
            <a:chOff x="5604546" y="1228118"/>
            <a:chExt cx="321364" cy="31970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8C259C38-4826-4612-9F88-D1A4E8C666AE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46EF38E-D819-41FB-9DBB-C3485AED34FD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2F5EE2BA-B13D-4255-902E-7A1051C3E9A4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4F5A1D6-FF0F-44D9-8A33-8FE2D21C8415}"/>
              </a:ext>
            </a:extLst>
          </p:cNvPr>
          <p:cNvGrpSpPr/>
          <p:nvPr/>
        </p:nvGrpSpPr>
        <p:grpSpPr>
          <a:xfrm>
            <a:off x="4001355" y="4305896"/>
            <a:ext cx="314413" cy="304800"/>
            <a:chOff x="5604546" y="1228118"/>
            <a:chExt cx="321364" cy="31970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EBBA9E7-2B15-4703-92AB-3872263FAC1A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79B7ADE-8A21-42ED-AAE1-3485D3C23B55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FBD047B-C0A3-4ECD-BC39-D2BFDF122837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6" name="Picture 2" descr="Коронавирусы — Википедия">
            <a:extLst>
              <a:ext uri="{FF2B5EF4-FFF2-40B4-BE49-F238E27FC236}">
                <a16:creationId xmlns:a16="http://schemas.microsoft.com/office/drawing/2014/main" id="{FFCDC1BF-761B-44C9-8C46-3D10C87C7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7256" y="53847"/>
            <a:ext cx="1659407" cy="15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690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1DF1D8-A854-49F2-9C03-7041561E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  <a:latin typeface="Arial Nova" panose="020B0504020202020204" pitchFamily="34" charset="0"/>
              </a:rPr>
              <a:t>КУРЕНИЕ КАЛЬЯНА 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Nova" panose="020B0504020202020204" pitchFamily="34" charset="0"/>
              </a:rPr>
              <a:t>СЕРДЕЧНО-СОСУДИСТЫЕ ЗАБОЛЕВАНИЯ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2C527-BA2F-4BF4-912C-C4554DE7A668}"/>
              </a:ext>
            </a:extLst>
          </p:cNvPr>
          <p:cNvSpPr txBox="1"/>
          <p:nvPr/>
        </p:nvSpPr>
        <p:spPr>
          <a:xfrm flipH="1">
            <a:off x="3383280" y="2244316"/>
            <a:ext cx="736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2E305F"/>
                </a:solidFill>
                <a:cs typeface="Arial" pitchFamily="34" charset="0"/>
              </a:rPr>
              <a:t>Негативный эффект в отношении дыхательной системы, периодонта и сердечно-сосудистой системы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(повышение АД, ЧСС, снижение вариабельности сердечного ритма, склонность к воспалению и оксидативному стрессу)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5B6877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2E305F"/>
                </a:solidFill>
                <a:cs typeface="Arial" pitchFamily="34" charset="0"/>
              </a:rPr>
              <a:t> Отмечается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увеличение риска онкологических заболеваний.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C597D6-70BC-41CA-90D2-DE80EED8AC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58" y="1720227"/>
            <a:ext cx="3261176" cy="4464498"/>
          </a:xfrm>
          <a:prstGeom prst="rect">
            <a:avLst/>
          </a:prstGeom>
        </p:spPr>
      </p:pic>
      <p:sp>
        <p:nvSpPr>
          <p:cNvPr id="13" name="Прямоугольник 7">
            <a:extLst>
              <a:ext uri="{FF2B5EF4-FFF2-40B4-BE49-F238E27FC236}">
                <a16:creationId xmlns:a16="http://schemas.microsoft.com/office/drawing/2014/main" id="{B385C4AD-AC6B-4E14-9062-91113181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08" y="6428442"/>
            <a:ext cx="11545638" cy="2154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ru-RU" sz="800" dirty="0">
                <a:solidFill>
                  <a:srgbClr val="2E305F"/>
                </a:solidFill>
              </a:rPr>
              <a:t>A. </a:t>
            </a:r>
            <a:r>
              <a:rPr lang="en-US" altLang="ru-RU" sz="800" dirty="0" err="1">
                <a:solidFill>
                  <a:srgbClr val="2E305F"/>
                </a:solidFill>
              </a:rPr>
              <a:t>Bhathagar</a:t>
            </a:r>
            <a:r>
              <a:rPr lang="en-US" altLang="ru-RU" sz="800" dirty="0">
                <a:solidFill>
                  <a:srgbClr val="2E305F"/>
                </a:solidFill>
              </a:rPr>
              <a:t> Circulation </a:t>
            </a:r>
            <a:r>
              <a:rPr lang="en-US" sz="800" dirty="0">
                <a:solidFill>
                  <a:srgbClr val="2E305F"/>
                </a:solidFill>
              </a:rPr>
              <a:t>2019 May 7;139(19):e917-e936. </a:t>
            </a:r>
            <a:r>
              <a:rPr lang="en-US" sz="800" dirty="0" err="1">
                <a:solidFill>
                  <a:srgbClr val="2E305F"/>
                </a:solidFill>
              </a:rPr>
              <a:t>doi</a:t>
            </a:r>
            <a:r>
              <a:rPr lang="en-US" sz="800" dirty="0">
                <a:solidFill>
                  <a:srgbClr val="2E305F"/>
                </a:solidFill>
              </a:rPr>
              <a:t>: 10.1161/CIR.0000000000000671. </a:t>
            </a:r>
            <a:endParaRPr lang="ru-RU" altLang="ru-RU" sz="800" dirty="0">
              <a:solidFill>
                <a:srgbClr val="2E30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673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28D1B-AEE5-3A49-9740-FF13B3B97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476249"/>
            <a:ext cx="8065962" cy="1152525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СТОИТ ЛИ ВСЕ ЭТО ДЕЛАТЬ</a:t>
            </a:r>
            <a:r>
              <a:rPr lang="ru-RU" dirty="0">
                <a:solidFill>
                  <a:schemeClr val="accent4"/>
                </a:solidFill>
              </a:rPr>
              <a:t>?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F3E53B-1483-984D-87EC-2DEC942FB4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445" y="6116071"/>
            <a:ext cx="11211130" cy="406582"/>
          </a:xfrm>
        </p:spPr>
        <p:txBody>
          <a:bodyPr lIns="0" anchor="ctr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2E305F"/>
                </a:solidFill>
              </a:rPr>
              <a:t>* Омарова и </a:t>
            </a:r>
            <a:r>
              <a:rPr lang="ru-RU" dirty="0" err="1">
                <a:solidFill>
                  <a:srgbClr val="2E305F"/>
                </a:solidFill>
              </a:rPr>
              <a:t>соавт</a:t>
            </a:r>
            <a:r>
              <a:rPr lang="ru-RU" dirty="0">
                <a:solidFill>
                  <a:srgbClr val="2E305F"/>
                </a:solidFill>
              </a:rPr>
              <a:t>. Наука и здравоохранение</a:t>
            </a:r>
            <a:r>
              <a:rPr lang="en-US" dirty="0">
                <a:solidFill>
                  <a:srgbClr val="2E305F"/>
                </a:solidFill>
              </a:rPr>
              <a:t>, 2013; 2: 72-73</a:t>
            </a:r>
            <a:endParaRPr lang="ru-RU" dirty="0">
              <a:solidFill>
                <a:srgbClr val="2E305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2E305F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EE4411A-C979-C34C-B0E1-A55F530CAA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718" y="1362485"/>
            <a:ext cx="7562850" cy="692320"/>
          </a:xfrm>
        </p:spPr>
        <p:txBody>
          <a:bodyPr/>
          <a:lstStyle/>
          <a:p>
            <a:r>
              <a:rPr lang="ru-RU" sz="2000" dirty="0"/>
              <a:t>Влияние позитивных изменений образа жизни </a:t>
            </a:r>
            <a:br>
              <a:rPr lang="en-US" sz="2000" dirty="0"/>
            </a:br>
            <a:r>
              <a:rPr lang="ru-RU" sz="2000" dirty="0"/>
              <a:t>на снижение «верхнего» давления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(мм рт. ст.)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BB7CC91-1D46-D846-B3DD-E16036F4329F}"/>
              </a:ext>
            </a:extLst>
          </p:cNvPr>
          <p:cNvSpPr/>
          <p:nvPr/>
        </p:nvSpPr>
        <p:spPr>
          <a:xfrm>
            <a:off x="187139" y="2436242"/>
            <a:ext cx="3160059" cy="31600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11958208-5599-A540-A5CC-15441C618826}"/>
              </a:ext>
            </a:extLst>
          </p:cNvPr>
          <p:cNvSpPr/>
          <p:nvPr/>
        </p:nvSpPr>
        <p:spPr>
          <a:xfrm>
            <a:off x="3455894" y="3042570"/>
            <a:ext cx="2958354" cy="29583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871CB2E-EC7F-F247-9505-081A7810BCAA}"/>
              </a:ext>
            </a:extLst>
          </p:cNvPr>
          <p:cNvSpPr/>
          <p:nvPr/>
        </p:nvSpPr>
        <p:spPr>
          <a:xfrm>
            <a:off x="6414248" y="2082147"/>
            <a:ext cx="2716306" cy="27163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3167687-CC6D-BA45-8E20-B8DD6A4EEF1C}"/>
              </a:ext>
            </a:extLst>
          </p:cNvPr>
          <p:cNvSpPr/>
          <p:nvPr/>
        </p:nvSpPr>
        <p:spPr>
          <a:xfrm>
            <a:off x="8901953" y="583019"/>
            <a:ext cx="2574893" cy="25748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DAAFDFBE-FCD5-AC47-ACD7-1544E4B371D1}"/>
              </a:ext>
            </a:extLst>
          </p:cNvPr>
          <p:cNvSpPr/>
          <p:nvPr/>
        </p:nvSpPr>
        <p:spPr>
          <a:xfrm>
            <a:off x="9190237" y="3514477"/>
            <a:ext cx="2211823" cy="22118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680DAC-2BF2-0344-8864-9009C55B65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00" y="3140507"/>
            <a:ext cx="1690324" cy="13373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DD365A-5D5E-3A43-A25D-0B0B5157A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273" y="4335433"/>
            <a:ext cx="419750" cy="8628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4459F62-7456-164C-9184-3AA02169B4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540" y="4141825"/>
            <a:ext cx="2100694" cy="124766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F2E626-1050-0947-AF8C-1890D681B6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496" y="3038541"/>
            <a:ext cx="645811" cy="11525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58A6854-61C7-8D43-A7F6-8A2A0FFCC2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944" y="1343048"/>
            <a:ext cx="1786699" cy="12957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B637DB4-C9C0-974F-832C-C959E3F2C040}"/>
              </a:ext>
            </a:extLst>
          </p:cNvPr>
          <p:cNvSpPr txBox="1"/>
          <p:nvPr/>
        </p:nvSpPr>
        <p:spPr>
          <a:xfrm>
            <a:off x="1038163" y="2508852"/>
            <a:ext cx="1476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4"/>
                </a:solidFill>
              </a:rPr>
              <a:t>Снижение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массы тела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080684-067B-1E48-9E17-4389EDAB2891}"/>
              </a:ext>
            </a:extLst>
          </p:cNvPr>
          <p:cNvSpPr txBox="1"/>
          <p:nvPr/>
        </p:nvSpPr>
        <p:spPr>
          <a:xfrm>
            <a:off x="876083" y="4507530"/>
            <a:ext cx="1800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5–20</a:t>
            </a:r>
            <a:br>
              <a:rPr lang="en-US" sz="1600" b="1" dirty="0">
                <a:solidFill>
                  <a:schemeClr val="accent4"/>
                </a:solidFill>
              </a:rPr>
            </a:br>
            <a:r>
              <a:rPr lang="ru-RU" sz="1600" b="1" dirty="0">
                <a:solidFill>
                  <a:schemeClr val="accent4"/>
                </a:solidFill>
              </a:rPr>
              <a:t>на каждые 10 кг</a:t>
            </a:r>
            <a:br>
              <a:rPr lang="en-US" sz="1600" b="1" dirty="0">
                <a:solidFill>
                  <a:schemeClr val="accent4"/>
                </a:solidFill>
              </a:rPr>
            </a:br>
            <a:r>
              <a:rPr lang="ru-RU" sz="1600" b="1" dirty="0">
                <a:solidFill>
                  <a:schemeClr val="accent4"/>
                </a:solidFill>
              </a:rPr>
              <a:t>лишнего веса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DEEE81-ACCC-2341-B171-19A29706D668}"/>
              </a:ext>
            </a:extLst>
          </p:cNvPr>
          <p:cNvSpPr txBox="1"/>
          <p:nvPr/>
        </p:nvSpPr>
        <p:spPr>
          <a:xfrm>
            <a:off x="3821608" y="3285282"/>
            <a:ext cx="2226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4"/>
                </a:solidFill>
              </a:rPr>
              <a:t>Добавление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овощей и фруктов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и снижение жиров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851674-84C1-0F47-BB28-DFE09C559928}"/>
              </a:ext>
            </a:extLst>
          </p:cNvPr>
          <p:cNvSpPr txBox="1"/>
          <p:nvPr/>
        </p:nvSpPr>
        <p:spPr>
          <a:xfrm>
            <a:off x="4034891" y="5405085"/>
            <a:ext cx="180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8–14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B21D5A-7FAD-2E43-8A66-F122A1FA59DB}"/>
              </a:ext>
            </a:extLst>
          </p:cNvPr>
          <p:cNvSpPr txBox="1"/>
          <p:nvPr/>
        </p:nvSpPr>
        <p:spPr>
          <a:xfrm>
            <a:off x="6658939" y="2367454"/>
            <a:ext cx="222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4"/>
                </a:solidFill>
              </a:rPr>
              <a:t>Ограничение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соли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FF8258-DE03-7340-AE72-1619CEE1CA42}"/>
              </a:ext>
            </a:extLst>
          </p:cNvPr>
          <p:cNvSpPr txBox="1"/>
          <p:nvPr/>
        </p:nvSpPr>
        <p:spPr>
          <a:xfrm>
            <a:off x="6658939" y="4250043"/>
            <a:ext cx="222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CB5AF2D7-5395-A84E-931F-33D9E474B6C5}"/>
              </a:ext>
            </a:extLst>
          </p:cNvPr>
          <p:cNvSpPr txBox="1">
            <a:spLocks/>
          </p:cNvSpPr>
          <p:nvPr/>
        </p:nvSpPr>
        <p:spPr>
          <a:xfrm>
            <a:off x="479425" y="6356471"/>
            <a:ext cx="11233150" cy="40658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B68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НЕ ЯВЛЯЕТСЯ ПРИЗЫВОМ К САМОЛЕЧЕНИЮ. НЕОБХОДИМО ПРОКОНСУЛЬТИРОВАТЬСЯ СО СПЕЦИАЛИСТОМ.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FD7FD6-98AC-6743-B5DF-1AB999660352}"/>
              </a:ext>
            </a:extLst>
          </p:cNvPr>
          <p:cNvSpPr txBox="1"/>
          <p:nvPr/>
        </p:nvSpPr>
        <p:spPr>
          <a:xfrm>
            <a:off x="9182686" y="3713728"/>
            <a:ext cx="222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4"/>
                </a:solidFill>
              </a:rPr>
              <a:t>Ограничение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алкоголя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9C5694B-F6B7-C640-B043-7CA7A0097521}"/>
              </a:ext>
            </a:extLst>
          </p:cNvPr>
          <p:cNvSpPr txBox="1"/>
          <p:nvPr/>
        </p:nvSpPr>
        <p:spPr>
          <a:xfrm>
            <a:off x="9182686" y="5191102"/>
            <a:ext cx="222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2–4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6D4647-5BF7-2044-8286-B8C0DBA01C66}"/>
              </a:ext>
            </a:extLst>
          </p:cNvPr>
          <p:cNvSpPr txBox="1"/>
          <p:nvPr/>
        </p:nvSpPr>
        <p:spPr>
          <a:xfrm>
            <a:off x="9075937" y="728481"/>
            <a:ext cx="222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4"/>
                </a:solidFill>
              </a:rPr>
              <a:t>Физическая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активность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224575-F5D6-BD4B-9618-705D8376598B}"/>
              </a:ext>
            </a:extLst>
          </p:cNvPr>
          <p:cNvSpPr txBox="1"/>
          <p:nvPr/>
        </p:nvSpPr>
        <p:spPr>
          <a:xfrm>
            <a:off x="9092857" y="2609502"/>
            <a:ext cx="222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5–10</a:t>
            </a:r>
          </a:p>
        </p:txBody>
      </p:sp>
    </p:spTree>
    <p:extLst>
      <p:ext uri="{BB962C8B-B14F-4D97-AF65-F5344CB8AC3E}">
        <p14:creationId xmlns:p14="http://schemas.microsoft.com/office/powerpoint/2010/main" val="4514534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BA317-0A49-4572-916A-165D50D2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7D1C87"/>
                </a:solidFill>
              </a:rPr>
              <a:t>ЧАСТЬ</a:t>
            </a:r>
            <a:r>
              <a:rPr lang="ru-RU" u="sng" dirty="0"/>
              <a:t> </a:t>
            </a:r>
            <a:r>
              <a:rPr lang="ru-RU" u="sng" dirty="0">
                <a:solidFill>
                  <a:srgbClr val="7D1C87"/>
                </a:solidFill>
              </a:rPr>
              <a:t>ЧЕТВЕРТАЯ</a:t>
            </a:r>
            <a:r>
              <a:rPr lang="ru-RU" dirty="0">
                <a:solidFill>
                  <a:srgbClr val="7D1C87"/>
                </a:solidFill>
              </a:rPr>
              <a:t>: </a:t>
            </a:r>
            <a:r>
              <a:rPr lang="ru-RU" sz="2800" dirty="0">
                <a:solidFill>
                  <a:srgbClr val="2E305F"/>
                </a:solidFill>
              </a:rPr>
              <a:t>МЕДИКАМЕНТОЗНОЕ ЛЕЧЕНИЕ АРТЕРИАЛЬНОЙ ГИПЕРТЕНЗИИ</a:t>
            </a:r>
            <a:endParaRPr lang="ru-RU" dirty="0">
              <a:solidFill>
                <a:srgbClr val="2E305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92E92-B6AE-494C-8183-218C3DB84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90" y="1652756"/>
            <a:ext cx="7720678" cy="4737735"/>
          </a:xfrm>
        </p:spPr>
        <p:txBody>
          <a:bodyPr/>
          <a:lstStyle/>
          <a:p>
            <a:pPr>
              <a:lnSpc>
                <a:spcPts val="3160"/>
              </a:lnSpc>
              <a:spcBef>
                <a:spcPts val="700"/>
              </a:spcBef>
            </a:pPr>
            <a:r>
              <a:rPr lang="ru-RU" sz="2000" b="1" dirty="0">
                <a:solidFill>
                  <a:srgbClr val="2E305F"/>
                </a:solidFill>
              </a:rPr>
              <a:t>Цели лечения Артериальной гипертензии</a:t>
            </a:r>
          </a:p>
          <a:p>
            <a:pPr>
              <a:lnSpc>
                <a:spcPts val="3160"/>
              </a:lnSpc>
              <a:spcBef>
                <a:spcPts val="700"/>
              </a:spcBef>
            </a:pPr>
            <a:r>
              <a:rPr lang="ru-RU" sz="2000" b="1" dirty="0">
                <a:solidFill>
                  <a:srgbClr val="2E305F"/>
                </a:solidFill>
              </a:rPr>
              <a:t>Принципы лекарственной терапии АГ</a:t>
            </a:r>
          </a:p>
          <a:p>
            <a:pPr>
              <a:lnSpc>
                <a:spcPts val="3160"/>
              </a:lnSpc>
              <a:spcBef>
                <a:spcPts val="700"/>
              </a:spcBef>
            </a:pPr>
            <a:r>
              <a:rPr lang="ru-RU" sz="2000" b="1" dirty="0">
                <a:solidFill>
                  <a:srgbClr val="2E305F"/>
                </a:solidFill>
              </a:rPr>
              <a:t>Тактика врача при  выборе терапии АГ</a:t>
            </a:r>
          </a:p>
          <a:p>
            <a:pPr>
              <a:lnSpc>
                <a:spcPts val="3160"/>
              </a:lnSpc>
              <a:spcBef>
                <a:spcPts val="700"/>
              </a:spcBef>
            </a:pPr>
            <a:r>
              <a:rPr lang="ru-RU" sz="2000" b="1" dirty="0">
                <a:solidFill>
                  <a:srgbClr val="2E305F"/>
                </a:solidFill>
              </a:rPr>
              <a:t>Когда ждать эффект  от лечения?</a:t>
            </a:r>
          </a:p>
          <a:p>
            <a:pPr>
              <a:lnSpc>
                <a:spcPts val="3160"/>
              </a:lnSpc>
              <a:spcBef>
                <a:spcPts val="700"/>
              </a:spcBef>
            </a:pPr>
            <a:r>
              <a:rPr lang="ru-RU" sz="2000" b="1" dirty="0">
                <a:solidFill>
                  <a:srgbClr val="2E305F"/>
                </a:solidFill>
              </a:rPr>
              <a:t>Что делать на приеме у врача?</a:t>
            </a:r>
          </a:p>
          <a:p>
            <a:pPr>
              <a:lnSpc>
                <a:spcPts val="3160"/>
              </a:lnSpc>
              <a:spcBef>
                <a:spcPts val="700"/>
              </a:spcBef>
            </a:pPr>
            <a:r>
              <a:rPr lang="ru-RU" sz="2000" b="1" dirty="0">
                <a:solidFill>
                  <a:srgbClr val="2E305F"/>
                </a:solidFill>
              </a:rPr>
              <a:t>Принципы ответственного самолечения</a:t>
            </a:r>
          </a:p>
          <a:p>
            <a:pPr>
              <a:lnSpc>
                <a:spcPts val="3160"/>
              </a:lnSpc>
              <a:spcBef>
                <a:spcPts val="700"/>
              </a:spcBef>
            </a:pPr>
            <a:r>
              <a:rPr lang="ru-RU" sz="2000" b="1" dirty="0">
                <a:solidFill>
                  <a:srgbClr val="2E305F"/>
                </a:solidFill>
              </a:rPr>
              <a:t>БАДы и нетрадиционные методы лечения АГ</a:t>
            </a:r>
          </a:p>
          <a:p>
            <a:pPr>
              <a:lnSpc>
                <a:spcPts val="3160"/>
              </a:lnSpc>
              <a:spcBef>
                <a:spcPts val="700"/>
              </a:spcBef>
            </a:pPr>
            <a:r>
              <a:rPr lang="ru-RU" sz="2000" b="1" dirty="0">
                <a:solidFill>
                  <a:srgbClr val="2E305F"/>
                </a:solidFill>
              </a:rPr>
              <a:t>Гипертонический криз – как распознать и что делать?</a:t>
            </a:r>
          </a:p>
          <a:p>
            <a:pPr>
              <a:lnSpc>
                <a:spcPts val="3160"/>
              </a:lnSpc>
              <a:spcBef>
                <a:spcPts val="700"/>
              </a:spcBef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CC7673-5A84-4A7E-A802-E32567905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540000" y="2144586"/>
            <a:ext cx="448407" cy="4220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595DDD-D650-483F-94C1-FAC2A7EB9B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540000" y="4628213"/>
            <a:ext cx="448407" cy="422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08CF72-AACC-419E-A130-BD8892865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540000" y="5102839"/>
            <a:ext cx="448407" cy="422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A9AA1C-6EEC-4036-871C-0C3D21DC1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540000" y="1647383"/>
            <a:ext cx="448407" cy="4220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1E73F6-2DBE-4F0F-9E93-A85E0FA40D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540000" y="2645668"/>
            <a:ext cx="448407" cy="4220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71E842-4C20-4612-B50E-2EFF1E1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" t="45040" r="95240" b="49020"/>
          <a:stretch/>
        </p:blipFill>
        <p:spPr>
          <a:xfrm>
            <a:off x="540000" y="3110628"/>
            <a:ext cx="448407" cy="4666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5116E2-C69C-4FFF-A93F-F9364135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540000" y="3599593"/>
            <a:ext cx="448407" cy="4220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491F40-A1DB-46AE-BBA7-230369A24A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45040" r="95240" b="49020"/>
          <a:stretch/>
        </p:blipFill>
        <p:spPr>
          <a:xfrm>
            <a:off x="540000" y="4100675"/>
            <a:ext cx="448407" cy="4220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0344CC-7D16-4B17-90E8-E524D1FA6F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099" y="1170234"/>
            <a:ext cx="2682475" cy="52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33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810" y="3045748"/>
            <a:ext cx="4198865" cy="31762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04" y="235975"/>
            <a:ext cx="4740216" cy="32656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235975"/>
            <a:ext cx="4315925" cy="29201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6706704" y="596360"/>
            <a:ext cx="4198865" cy="2449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Лечение АГ проводится неопределенно долго </a:t>
            </a:r>
          </a:p>
          <a:p>
            <a:pPr marL="285750" indent="-285750" algn="ctr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Задача терапии: поддерживать нормальное артериальное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давление, а не снижать повышенное</a:t>
            </a:r>
          </a:p>
          <a:p>
            <a:pPr marL="285750" indent="-285750" algn="ctr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Лекарственная терапия всегда в сочетании с коррекцией образа жизни</a:t>
            </a:r>
            <a:r>
              <a:rPr lang="ru-RU" b="1" baseline="30000" dirty="0">
                <a:solidFill>
                  <a:schemeClr val="bg1"/>
                </a:solidFill>
              </a:rPr>
              <a:t>1,2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745080" y="579033"/>
            <a:ext cx="39152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Лекарства нужно принимать только при плохом самочувствии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При длительном приеме препараты перестают действовать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Гипертоническая болезнь излечима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0A0C3-33B9-4784-811E-449BE0057AA1}"/>
              </a:ext>
            </a:extLst>
          </p:cNvPr>
          <p:cNvSpPr txBox="1"/>
          <p:nvPr/>
        </p:nvSpPr>
        <p:spPr>
          <a:xfrm>
            <a:off x="352882" y="6434988"/>
            <a:ext cx="9252520" cy="23083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Mancia G. et al. 2023 ESH Guidelines for the management of arterial hypertension. J </a:t>
            </a:r>
            <a:r>
              <a:rPr lang="en-US" dirty="0" err="1"/>
              <a:t>Hypertens</a:t>
            </a:r>
            <a:r>
              <a:rPr lang="en-US" dirty="0"/>
              <a:t>. 2023;41(12):1874-2071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F349EE5-28A1-4FDE-804C-B95B7BE06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82" y="6541458"/>
            <a:ext cx="8196878" cy="29575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9CAC2-BD5C-99D6-BF40-9698D4833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82" y="616038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7604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AB3E17-E6A3-DB43-9F77-A405810B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17907"/>
            <a:ext cx="11233149" cy="1446679"/>
          </a:xfrm>
        </p:spPr>
        <p:txBody>
          <a:bodyPr/>
          <a:lstStyle/>
          <a:p>
            <a:r>
              <a:rPr lang="ru-RU" sz="4000" dirty="0"/>
              <a:t>ЦЕЛЬ ТЕРАПИИ</a:t>
            </a:r>
            <a:br>
              <a:rPr lang="en-US" dirty="0"/>
            </a:br>
            <a:r>
              <a:rPr lang="ru-RU" sz="2800" dirty="0"/>
              <a:t>АРТЕРИАЛЬНОЙ</a:t>
            </a:r>
            <a:br>
              <a:rPr lang="en-US" sz="2800" dirty="0"/>
            </a:br>
            <a:r>
              <a:rPr lang="ru-RU" sz="2800" dirty="0"/>
              <a:t>ГИПЕРТЕНЗИИ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AA7787C-B096-034A-BCB0-D590160E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2760450"/>
            <a:ext cx="11233149" cy="4107404"/>
          </a:xfrm>
        </p:spPr>
        <p:txBody>
          <a:bodyPr/>
          <a:lstStyle/>
          <a:p>
            <a:r>
              <a:rPr lang="ru-RU" sz="2400" b="1" dirty="0"/>
              <a:t>Когда врач назначает</a:t>
            </a:r>
            <a:br>
              <a:rPr lang="en-US" sz="2400" b="1" dirty="0"/>
            </a:br>
            <a:r>
              <a:rPr lang="ru-RU" sz="2400" b="1" dirty="0"/>
              <a:t>вам</a:t>
            </a:r>
            <a:r>
              <a:rPr lang="en-US" sz="2400" b="1" dirty="0"/>
              <a:t> </a:t>
            </a:r>
            <a:r>
              <a:rPr lang="ru-RU" sz="2400" b="1" dirty="0"/>
              <a:t>лекарственный</a:t>
            </a:r>
            <a:br>
              <a:rPr lang="en-US" sz="2400" b="1" dirty="0"/>
            </a:br>
            <a:r>
              <a:rPr lang="ru-RU" sz="2400" b="1" dirty="0"/>
              <a:t>препарат,</a:t>
            </a:r>
            <a:r>
              <a:rPr lang="en-US" sz="2400" b="1" dirty="0"/>
              <a:t> </a:t>
            </a:r>
            <a:r>
              <a:rPr lang="ru-RU" sz="2400" b="1" dirty="0"/>
              <a:t>то его цель —</a:t>
            </a:r>
            <a:br>
              <a:rPr lang="en-US" sz="2400" b="1" dirty="0"/>
            </a:br>
            <a:r>
              <a:rPr lang="ru-RU" sz="2400" b="1" dirty="0">
                <a:solidFill>
                  <a:srgbClr val="C32B78"/>
                </a:solidFill>
              </a:rPr>
              <a:t>не просто</a:t>
            </a:r>
            <a:r>
              <a:rPr lang="en-US" sz="2400" b="1" dirty="0">
                <a:solidFill>
                  <a:srgbClr val="C32B78"/>
                </a:solidFill>
              </a:rPr>
              <a:t> </a:t>
            </a:r>
            <a:r>
              <a:rPr lang="ru-RU" sz="2400" b="1" dirty="0">
                <a:solidFill>
                  <a:srgbClr val="C32B78"/>
                </a:solidFill>
              </a:rPr>
              <a:t>снизить АД,</a:t>
            </a:r>
            <a:br>
              <a:rPr lang="en-US" sz="2400" b="1" dirty="0"/>
            </a:br>
            <a:r>
              <a:rPr lang="ru-RU" sz="2400" b="1" dirty="0"/>
              <a:t>а обеспечить </a:t>
            </a:r>
            <a:r>
              <a:rPr lang="ru-RU" sz="2400" b="1" dirty="0">
                <a:solidFill>
                  <a:srgbClr val="C32B78"/>
                </a:solidFill>
              </a:rPr>
              <a:t>снижение</a:t>
            </a:r>
            <a:r>
              <a:rPr lang="en-US" sz="2400" b="1" dirty="0">
                <a:solidFill>
                  <a:srgbClr val="C32B78"/>
                </a:solidFill>
              </a:rPr>
              <a:t> </a:t>
            </a:r>
            <a:r>
              <a:rPr lang="ru-RU" sz="2400" b="1" dirty="0">
                <a:solidFill>
                  <a:srgbClr val="C32B78"/>
                </a:solidFill>
              </a:rPr>
              <a:t>риска </a:t>
            </a:r>
          </a:p>
          <a:p>
            <a:r>
              <a:rPr lang="ru-RU" sz="2400" b="1" dirty="0"/>
              <a:t>осложнений</a:t>
            </a:r>
          </a:p>
          <a:p>
            <a:r>
              <a:rPr lang="ru-RU" sz="2000" dirty="0"/>
              <a:t>(инфаркта миокарда, инсульта,</a:t>
            </a:r>
            <a:br>
              <a:rPr lang="en-US" sz="2000" dirty="0"/>
            </a:br>
            <a:r>
              <a:rPr lang="ru-RU" sz="2000" dirty="0"/>
              <a:t>хронической болезни почек и т.д.) </a:t>
            </a:r>
          </a:p>
          <a:p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82DF1F-F5FE-E045-851A-72EE741076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318" y="617491"/>
            <a:ext cx="5771257" cy="56197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1ED8E8-AFB8-49B3-1BFE-717772E35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9465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7CBBD6-EB14-B24F-B51E-DB045EA43A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670"/>
          <a:stretch/>
        </p:blipFill>
        <p:spPr>
          <a:xfrm>
            <a:off x="8663291" y="1545781"/>
            <a:ext cx="3473832" cy="1841672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04DB09-369C-9C4D-BC94-3B061EF8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ЦЕЛЕВОЕ </a:t>
            </a:r>
            <a:r>
              <a:rPr lang="ru-RU" cap="all" dirty="0">
                <a:solidFill>
                  <a:schemeClr val="accent4"/>
                </a:solidFill>
              </a:rPr>
              <a:t>артериальное</a:t>
            </a:r>
            <a:r>
              <a:rPr lang="ru-RU" dirty="0">
                <a:solidFill>
                  <a:schemeClr val="accent4"/>
                </a:solidFill>
              </a:rPr>
              <a:t> ДАВЛЕНИЕ В ЦИФРАХ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CDE5D8E-9B74-D14C-973D-65A346A57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700" dirty="0"/>
              <a:t>Целевой уровень АД — уровень АД, различный для разных групп пациентов с АГ, достижение которого</a:t>
            </a:r>
            <a:br>
              <a:rPr lang="en-US" sz="1700" dirty="0"/>
            </a:br>
            <a:r>
              <a:rPr lang="ru-RU" sz="1700" dirty="0"/>
              <a:t>в процессе лечения позволяет добиться наиболее благоприятного соотношения</a:t>
            </a:r>
            <a:br>
              <a:rPr lang="en-US" sz="1700" dirty="0"/>
            </a:br>
            <a:r>
              <a:rPr lang="ru-RU" sz="1700" b="1" dirty="0"/>
              <a:t>польза</a:t>
            </a:r>
            <a:r>
              <a:rPr lang="ru-RU" sz="1700" dirty="0"/>
              <a:t> (снижение сердечно-сосудистого  риска) — </a:t>
            </a:r>
            <a:r>
              <a:rPr lang="ru-RU" sz="1700" b="1" dirty="0"/>
              <a:t>риск</a:t>
            </a:r>
            <a:r>
              <a:rPr lang="ru-RU" sz="1700" dirty="0"/>
              <a:t> (неблагоприятные эффекты) *</a:t>
            </a:r>
          </a:p>
          <a:p>
            <a:endParaRPr lang="ru-RU" sz="16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3DE590-9B5D-8942-A689-64CDD0CE44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2"/>
          <a:stretch/>
        </p:blipFill>
        <p:spPr>
          <a:xfrm>
            <a:off x="0" y="2310746"/>
            <a:ext cx="2886423" cy="13613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5E434A-D262-6948-A8A2-D9837369DC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314" y="2416667"/>
            <a:ext cx="3144170" cy="3874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DF7798-2742-D34B-8132-A4C1E16EF7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601" y="2393683"/>
            <a:ext cx="2353690" cy="3897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BE08AA-C23E-D747-82CF-ADF08E0DBB7D}"/>
              </a:ext>
            </a:extLst>
          </p:cNvPr>
          <p:cNvSpPr txBox="1"/>
          <p:nvPr/>
        </p:nvSpPr>
        <p:spPr>
          <a:xfrm>
            <a:off x="391911" y="2466617"/>
            <a:ext cx="153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18–65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95B2D6-5632-D449-8310-1922E5F61CB0}"/>
              </a:ext>
            </a:extLst>
          </p:cNvPr>
          <p:cNvSpPr txBox="1"/>
          <p:nvPr/>
        </p:nvSpPr>
        <p:spPr>
          <a:xfrm>
            <a:off x="8956984" y="2310746"/>
            <a:ext cx="299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старше 65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7D1C87"/>
                </a:solidFill>
              </a:rPr>
              <a:t>*</a:t>
            </a:r>
            <a:endParaRPr lang="ru-RU" sz="3600" b="1" dirty="0">
              <a:solidFill>
                <a:srgbClr val="7D1C87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05D70FC-0039-B741-AD30-539CA3244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3956" y="2540953"/>
            <a:ext cx="96605" cy="38255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C07031-0334-7F49-B4B9-9EA6C215CFC1}"/>
              </a:ext>
            </a:extLst>
          </p:cNvPr>
          <p:cNvSpPr txBox="1"/>
          <p:nvPr/>
        </p:nvSpPr>
        <p:spPr>
          <a:xfrm>
            <a:off x="404825" y="3277062"/>
            <a:ext cx="25808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/>
                </a:solidFill>
              </a:rPr>
              <a:t>Целевой уровень САД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(мм. рт. ст.): </a:t>
            </a:r>
            <a:endParaRPr lang="ru-RU" dirty="0">
              <a:solidFill>
                <a:schemeClr val="accent4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120 - 130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9AB383-D757-ED4D-908C-817F2E0C936B}"/>
              </a:ext>
            </a:extLst>
          </p:cNvPr>
          <p:cNvSpPr txBox="1"/>
          <p:nvPr/>
        </p:nvSpPr>
        <p:spPr>
          <a:xfrm>
            <a:off x="8934423" y="4266810"/>
            <a:ext cx="32945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/>
                </a:solidFill>
              </a:rPr>
              <a:t>При хорошей переносимости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&lt;</a:t>
            </a:r>
            <a:r>
              <a:rPr lang="ru-RU" sz="2400" b="1" dirty="0">
                <a:solidFill>
                  <a:schemeClr val="accent1"/>
                </a:solidFill>
              </a:rPr>
              <a:t> 130, </a:t>
            </a:r>
            <a:r>
              <a:rPr lang="ru-RU" b="1" dirty="0">
                <a:solidFill>
                  <a:schemeClr val="accent1"/>
                </a:solidFill>
              </a:rPr>
              <a:t>но не менее </a:t>
            </a:r>
            <a:r>
              <a:rPr lang="ru-RU" sz="2400" b="1" dirty="0">
                <a:solidFill>
                  <a:schemeClr val="accent1"/>
                </a:solidFill>
              </a:rPr>
              <a:t>120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BE787E-A229-5246-A03C-F71015174DFE}"/>
              </a:ext>
            </a:extLst>
          </p:cNvPr>
          <p:cNvSpPr txBox="1"/>
          <p:nvPr/>
        </p:nvSpPr>
        <p:spPr>
          <a:xfrm>
            <a:off x="392550" y="5325035"/>
            <a:ext cx="25808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/>
                </a:solidFill>
              </a:rPr>
              <a:t>Целевой уровень ДАД</a:t>
            </a:r>
          </a:p>
          <a:p>
            <a:r>
              <a:rPr lang="ru-RU" sz="1400" b="1" dirty="0">
                <a:solidFill>
                  <a:schemeClr val="accent4"/>
                </a:solidFill>
              </a:rPr>
              <a:t> </a:t>
            </a:r>
            <a:r>
              <a:rPr lang="ru-RU" sz="1400" dirty="0">
                <a:solidFill>
                  <a:schemeClr val="accent4"/>
                </a:solidFill>
              </a:rPr>
              <a:t>(мм. рт. ст.): </a:t>
            </a:r>
            <a:endParaRPr lang="ru-RU" dirty="0">
              <a:solidFill>
                <a:schemeClr val="accent4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70–79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22F740-9E41-EC4E-835B-6F8695111FF7}"/>
              </a:ext>
            </a:extLst>
          </p:cNvPr>
          <p:cNvSpPr txBox="1"/>
          <p:nvPr/>
        </p:nvSpPr>
        <p:spPr>
          <a:xfrm>
            <a:off x="8934423" y="3277062"/>
            <a:ext cx="25808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/>
                </a:solidFill>
              </a:rPr>
              <a:t>Целевой уровень САД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(мм. рт. ст.): </a:t>
            </a:r>
            <a:endParaRPr lang="ru-RU" dirty="0">
              <a:solidFill>
                <a:schemeClr val="accent4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&lt;</a:t>
            </a:r>
            <a:r>
              <a:rPr lang="ru-RU" sz="2400" b="1" dirty="0">
                <a:solidFill>
                  <a:schemeClr val="accent1"/>
                </a:solidFill>
              </a:rPr>
              <a:t> 140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7D71A1-FFAB-634F-BB10-A313E0D4CF54}"/>
              </a:ext>
            </a:extLst>
          </p:cNvPr>
          <p:cNvSpPr txBox="1"/>
          <p:nvPr/>
        </p:nvSpPr>
        <p:spPr>
          <a:xfrm>
            <a:off x="8934422" y="5311628"/>
            <a:ext cx="25808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/>
                </a:solidFill>
              </a:rPr>
              <a:t>Целевой уровень ДАД</a:t>
            </a:r>
            <a:br>
              <a:rPr lang="en-US" sz="1400" b="1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(мм. рт. ст.): </a:t>
            </a:r>
            <a:endParaRPr lang="ru-RU" dirty="0">
              <a:solidFill>
                <a:schemeClr val="accent4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70–79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2EA770-19CF-1147-071F-5D4F5F47A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</a:p>
          <a:p>
            <a:r>
              <a:rPr lang="ru-RU" dirty="0"/>
              <a:t>* Без старческой астении</a:t>
            </a:r>
          </a:p>
        </p:txBody>
      </p:sp>
    </p:spTree>
    <p:extLst>
      <p:ext uri="{BB962C8B-B14F-4D97-AF65-F5344CB8AC3E}">
        <p14:creationId xmlns:p14="http://schemas.microsoft.com/office/powerpoint/2010/main" val="20395785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921668" y="2103826"/>
            <a:ext cx="6544668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2C3"/>
              </a:buClr>
              <a:buNone/>
              <a:defRPr/>
            </a:pPr>
            <a:r>
              <a:rPr lang="ru-RU" sz="2400" dirty="0">
                <a:solidFill>
                  <a:schemeClr val="accent4"/>
                </a:solidFill>
              </a:rPr>
              <a:t>Лечение АГ проводится </a:t>
            </a:r>
            <a:r>
              <a:rPr lang="ru-RU" sz="2400" b="1" dirty="0">
                <a:solidFill>
                  <a:schemeClr val="accent2"/>
                </a:solidFill>
              </a:rPr>
              <a:t>неопределенно долго </a:t>
            </a:r>
            <a:r>
              <a:rPr lang="ru-RU" sz="2400" dirty="0">
                <a:solidFill>
                  <a:schemeClr val="accent4"/>
                </a:solidFill>
              </a:rPr>
              <a:t>(пожизненно). В кардиологии «курсов» не существует</a:t>
            </a:r>
          </a:p>
          <a:p>
            <a:pPr marL="0" indent="0">
              <a:buClr>
                <a:srgbClr val="0072C3"/>
              </a:buClr>
              <a:buNone/>
              <a:defRPr/>
            </a:pPr>
            <a:r>
              <a:rPr lang="ru-RU" sz="2400" dirty="0">
                <a:solidFill>
                  <a:schemeClr val="accent4"/>
                </a:solidFill>
              </a:rPr>
              <a:t>Задача терапии: </a:t>
            </a:r>
            <a:r>
              <a:rPr lang="ru-RU" sz="2400" b="1" dirty="0">
                <a:solidFill>
                  <a:schemeClr val="accent2"/>
                </a:solidFill>
              </a:rPr>
              <a:t>поддерживать</a:t>
            </a:r>
            <a:r>
              <a:rPr lang="ru-RU" sz="2400" dirty="0">
                <a:solidFill>
                  <a:schemeClr val="accent4"/>
                </a:solidFill>
              </a:rPr>
              <a:t> нормальное артериальное</a:t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>давление, а не снижать повышенное</a:t>
            </a:r>
          </a:p>
          <a:p>
            <a:pPr marL="0" indent="0" fontAlgn="auto">
              <a:buClr>
                <a:srgbClr val="0072C3"/>
              </a:buClr>
              <a:buNone/>
              <a:defRPr/>
            </a:pPr>
            <a:r>
              <a:rPr lang="ru-RU" sz="2400" dirty="0">
                <a:solidFill>
                  <a:schemeClr val="accent4"/>
                </a:solidFill>
              </a:rPr>
              <a:t>Лекарственная терапия </a:t>
            </a:r>
            <a:r>
              <a:rPr lang="ru-RU" sz="2400" b="1" dirty="0">
                <a:solidFill>
                  <a:schemeClr val="accent2"/>
                </a:solidFill>
              </a:rPr>
              <a:t>всегда</a:t>
            </a:r>
            <a:r>
              <a:rPr lang="ru-RU" sz="2400" dirty="0">
                <a:solidFill>
                  <a:schemeClr val="accent4"/>
                </a:solidFill>
              </a:rPr>
              <a:t> в сочетании </a:t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>с коррекцией образа жизни</a:t>
            </a:r>
            <a:endParaRPr lang="ru-RU" sz="2400" dirty="0">
              <a:solidFill>
                <a:schemeClr val="accent4"/>
              </a:solidFill>
              <a:highlight>
                <a:srgbClr val="FFFF00"/>
              </a:highlight>
            </a:endParaRPr>
          </a:p>
          <a:p>
            <a:pPr fontAlgn="auto">
              <a:buClr>
                <a:srgbClr val="0072C3"/>
              </a:buClr>
              <a:defRPr/>
            </a:pPr>
            <a:endParaRPr lang="ru-RU" sz="28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4" y="2313643"/>
            <a:ext cx="422289" cy="4003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54" y="3474721"/>
            <a:ext cx="422289" cy="4520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74" y="4595222"/>
            <a:ext cx="378491" cy="40037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2571" y="2285489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803" y="3483297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463" y="4610744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851" y="1141249"/>
            <a:ext cx="4910381" cy="55711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C9A0B45-4319-4EE5-B415-422B770B2F1C}"/>
              </a:ext>
            </a:extLst>
          </p:cNvPr>
          <p:cNvSpPr txBox="1"/>
          <p:nvPr/>
        </p:nvSpPr>
        <p:spPr>
          <a:xfrm>
            <a:off x="479424" y="6368441"/>
            <a:ext cx="9252520" cy="45209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defRPr sz="800">
                <a:solidFill>
                  <a:srgbClr val="2E305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2. </a:t>
            </a:r>
            <a:r>
              <a:rPr lang="en-US" dirty="0"/>
              <a:t>Mancia G. et al. 2023 ESH Guidelines for the management of arterial hypertension. J </a:t>
            </a:r>
            <a:r>
              <a:rPr lang="en-US" dirty="0" err="1"/>
              <a:t>Hypertens</a:t>
            </a:r>
            <a:r>
              <a:rPr lang="en-US" dirty="0"/>
              <a:t>. 2023;41(12):1874-2071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79425" y="514887"/>
            <a:ext cx="11233149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ПРИНЦИПЫ ЛЕКАРСТВЕННОГО ЛЕЧЕНИЯ </a:t>
            </a:r>
            <a:r>
              <a:rPr lang="ru-RU" dirty="0">
                <a:solidFill>
                  <a:srgbClr val="990099"/>
                </a:solidFill>
              </a:rPr>
              <a:t>АРТЕРИАЛЬНОЙ ГИПЕРТЕНЗИИ</a:t>
            </a:r>
            <a:r>
              <a:rPr lang="ru-RU" baseline="30000" dirty="0">
                <a:solidFill>
                  <a:srgbClr val="990099"/>
                </a:solidFill>
              </a:rPr>
              <a:t>1,2</a:t>
            </a:r>
            <a:endParaRPr lang="en-IE" dirty="0">
              <a:solidFill>
                <a:srgbClr val="9900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32D50-7D2C-7DB8-AA96-B18EF7A27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4" y="6203911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49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низ 23"/>
          <p:cNvSpPr/>
          <p:nvPr/>
        </p:nvSpPr>
        <p:spPr>
          <a:xfrm rot="10800000">
            <a:off x="2857829" y="3148779"/>
            <a:ext cx="944914" cy="2547178"/>
          </a:xfrm>
          <a:prstGeom prst="downArrow">
            <a:avLst>
              <a:gd name="adj1" fmla="val 41111"/>
              <a:gd name="adj2" fmla="val 92910"/>
            </a:avLst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036" y="573935"/>
            <a:ext cx="5493567" cy="6470683"/>
          </a:xfrm>
          <a:prstGeom prst="rect">
            <a:avLst/>
          </a:prstGeom>
        </p:spPr>
      </p:pic>
      <p:sp>
        <p:nvSpPr>
          <p:cNvPr id="21" name="Заголовок 3"/>
          <p:cNvSpPr>
            <a:spLocks noGrp="1"/>
          </p:cNvSpPr>
          <p:nvPr>
            <p:ph type="title"/>
          </p:nvPr>
        </p:nvSpPr>
        <p:spPr>
          <a:xfrm>
            <a:off x="479425" y="360138"/>
            <a:ext cx="11233149" cy="970280"/>
          </a:xfrm>
        </p:spPr>
        <p:txBody>
          <a:bodyPr/>
          <a:lstStyle/>
          <a:p>
            <a:pPr lvl="0" defTabSz="1219170">
              <a:defRPr/>
            </a:pPr>
            <a:r>
              <a:rPr lang="ru-RU" sz="3600" dirty="0">
                <a:solidFill>
                  <a:srgbClr val="7D1C87"/>
                </a:solidFill>
              </a:rPr>
              <a:t>АРТЕРИАЛЬНУЮ ГИПЕРТЕНЗИЮ </a:t>
            </a:r>
            <a:r>
              <a:rPr lang="ru-RU" sz="3600" dirty="0">
                <a:solidFill>
                  <a:srgbClr val="2E305F"/>
                </a:solidFill>
              </a:rPr>
              <a:t>НУЖНО И МОЖНО ЛЕЧИТЬ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558800" y="5695958"/>
            <a:ext cx="4571277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589081" y="5871592"/>
            <a:ext cx="3482408" cy="469666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Коррекция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факторов риска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945935" y="2536826"/>
            <a:ext cx="2769976" cy="432985"/>
          </a:xfrm>
          <a:prstGeom prst="round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D1C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Контроль болезни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498C73-3D32-42AA-AE14-3CD8BFD14EE8}"/>
              </a:ext>
            </a:extLst>
          </p:cNvPr>
          <p:cNvSpPr txBox="1"/>
          <p:nvPr/>
        </p:nvSpPr>
        <p:spPr>
          <a:xfrm>
            <a:off x="292608" y="6483096"/>
            <a:ext cx="5943600" cy="369332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</a:defRPr>
            </a:lvl1pPr>
            <a:lvl2pPr marL="742950" indent="-285750" eaLnBrk="0" hangingPunct="0">
              <a:defRPr kumimoji="1"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ru-RU" dirty="0"/>
              <a:t>Шальнова и соавт. Кардиоваскулярная терапия и профилактика. 2018;17(4):53–60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http://dx.doi.org/10.15829/1728-8800-2018-4-53-60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34784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DE98BB-F047-4568-9E83-A00AD03A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КАКИЕ ФАКТОРЫ ВЛИЯЮТ НА РЕШЕНИЕ ВРАЧА НАЗНАЧИТЬ </a:t>
            </a:r>
            <a:r>
              <a:rPr lang="ru-RU" dirty="0">
                <a:solidFill>
                  <a:srgbClr val="990099"/>
                </a:solidFill>
              </a:rPr>
              <a:t>МЕДИКАМЕНТОЗНОЕ ЛЕЧЕНИЕ АРТЕРИАЛЬНОЙ ГИПЕРТЕНЗИИ?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3BA523F-EB87-48CB-8219-1F7A70382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620" y="1771713"/>
            <a:ext cx="9073298" cy="961639"/>
          </a:xfrm>
        </p:spPr>
        <p:txBody>
          <a:bodyPr/>
          <a:lstStyle/>
          <a:p>
            <a:r>
              <a:rPr lang="ru-RU" sz="2400" b="1" dirty="0">
                <a:solidFill>
                  <a:srgbClr val="2E305F"/>
                </a:solidFill>
              </a:rPr>
              <a:t>Уровень артериального давления </a:t>
            </a:r>
          </a:p>
          <a:p>
            <a:r>
              <a:rPr lang="ru-RU" sz="2400" b="1" dirty="0">
                <a:solidFill>
                  <a:srgbClr val="2E305F"/>
                </a:solidFill>
              </a:rPr>
              <a:t>Степень сердечно-сосудистого риска, который зависит от:</a:t>
            </a:r>
          </a:p>
          <a:p>
            <a:endParaRPr lang="ru-RU" sz="3600" dirty="0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6FDFFD79-1AEE-4B25-877C-3CCF0E2619F5}"/>
              </a:ext>
            </a:extLst>
          </p:cNvPr>
          <p:cNvSpPr txBox="1">
            <a:spLocks/>
          </p:cNvSpPr>
          <p:nvPr/>
        </p:nvSpPr>
        <p:spPr>
          <a:xfrm>
            <a:off x="1541929" y="2816778"/>
            <a:ext cx="10252422" cy="3010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/>
              <a:t>Пола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Возраста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Повышения холестерина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Курения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Наследственности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Наличия сахарного диабета, ожирения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Наличия хронической болезни почек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Наличия осложнений (инфаркт миокарда, инсульт, ишемическая болезнь сердца, операции на сердце)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Поражение органов-мишеней (сердце, сосуды, мозг, глаза)</a:t>
            </a:r>
          </a:p>
          <a:p>
            <a:endParaRPr lang="ru-RU" sz="16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A94493F-D994-4666-9460-402E1BD9F6A1}"/>
              </a:ext>
            </a:extLst>
          </p:cNvPr>
          <p:cNvGrpSpPr/>
          <p:nvPr/>
        </p:nvGrpSpPr>
        <p:grpSpPr>
          <a:xfrm>
            <a:off x="1171621" y="3171312"/>
            <a:ext cx="247651" cy="230696"/>
            <a:chOff x="5604546" y="1228118"/>
            <a:chExt cx="321364" cy="319706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D95A57D4-D3C4-4A58-A082-77B3DC07091E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668078A0-A3BC-4728-95AA-AD5BBE3ECCB5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6ADB111-86E9-4FBC-8780-19417872CDE4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ACAA1F0-6397-48FB-9BCB-6ADF45E96A3E}"/>
              </a:ext>
            </a:extLst>
          </p:cNvPr>
          <p:cNvGrpSpPr/>
          <p:nvPr/>
        </p:nvGrpSpPr>
        <p:grpSpPr>
          <a:xfrm>
            <a:off x="1171621" y="3542082"/>
            <a:ext cx="247651" cy="230696"/>
            <a:chOff x="5604546" y="1228118"/>
            <a:chExt cx="321364" cy="319706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236BB54-8042-435C-BDDC-618E43ED9CB4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C3093E1-E114-4073-8ECA-E2E15EBE16F2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958F7348-C36B-4796-AFB9-11B8B15F5626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286E0F2-3AF6-4B30-A5EF-FB146B407CDB}"/>
              </a:ext>
            </a:extLst>
          </p:cNvPr>
          <p:cNvGrpSpPr/>
          <p:nvPr/>
        </p:nvGrpSpPr>
        <p:grpSpPr>
          <a:xfrm>
            <a:off x="1171621" y="3912852"/>
            <a:ext cx="247651" cy="230696"/>
            <a:chOff x="5604546" y="1228118"/>
            <a:chExt cx="321364" cy="319706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7AAD502-E331-48F0-9406-C9A6861CC1A5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F6FF2C4-8B78-4D1F-8155-C2EEA0DA3D33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0CE0EC46-4171-46AB-8B7B-4D9D18171C19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04F5E1B-B544-4587-8407-771EA3AACBC8}"/>
              </a:ext>
            </a:extLst>
          </p:cNvPr>
          <p:cNvGrpSpPr/>
          <p:nvPr/>
        </p:nvGrpSpPr>
        <p:grpSpPr>
          <a:xfrm>
            <a:off x="1171621" y="4283622"/>
            <a:ext cx="247651" cy="230696"/>
            <a:chOff x="5604546" y="1228118"/>
            <a:chExt cx="321364" cy="319706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6D0DF26-1C2C-4E4A-98C6-15C00A15BA01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7C11DE46-8A9E-458C-B61F-1936E17023C1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7A0D7FEF-EFC6-49FF-AB12-A984A9E80D25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E201F4C-F27D-46BD-8C67-CF203EDFFC4B}"/>
              </a:ext>
            </a:extLst>
          </p:cNvPr>
          <p:cNvGrpSpPr/>
          <p:nvPr/>
        </p:nvGrpSpPr>
        <p:grpSpPr>
          <a:xfrm>
            <a:off x="1171621" y="4654392"/>
            <a:ext cx="247651" cy="230696"/>
            <a:chOff x="5604546" y="1228118"/>
            <a:chExt cx="321364" cy="319706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F5DEEE07-B9C6-4635-80E1-80463BD52971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83FFE826-A900-4065-87B9-FE9B7FD64FFE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212A445C-CC99-4A35-A881-C4AEA74B2DD7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796A6BC-B56E-4BEA-84FB-5C71CA87901A}"/>
              </a:ext>
            </a:extLst>
          </p:cNvPr>
          <p:cNvGrpSpPr/>
          <p:nvPr/>
        </p:nvGrpSpPr>
        <p:grpSpPr>
          <a:xfrm>
            <a:off x="1171621" y="5025162"/>
            <a:ext cx="247651" cy="230696"/>
            <a:chOff x="5604546" y="1228118"/>
            <a:chExt cx="321364" cy="319706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EAAC555-FA82-4E07-977B-B059E7D18C3E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6F1DC600-97FA-4133-99F3-AEC249756B6C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B184EAAE-E332-4411-AD8F-8AABB844A244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7920786-6FD0-4D28-A6D0-E4BDD9D5AAE4}"/>
              </a:ext>
            </a:extLst>
          </p:cNvPr>
          <p:cNvGrpSpPr/>
          <p:nvPr/>
        </p:nvGrpSpPr>
        <p:grpSpPr>
          <a:xfrm>
            <a:off x="1171621" y="5766704"/>
            <a:ext cx="247651" cy="230696"/>
            <a:chOff x="5604546" y="1228118"/>
            <a:chExt cx="321364" cy="319706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37C3BBFF-4108-4EC9-BD4D-8B340E8D847E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DC9718C8-11B9-426F-95BC-34D38E602819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CA848DDF-F2F6-476D-937A-A715D94D4E9D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D70B82D-B714-4FFB-9832-E665A7C226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53" y="1651796"/>
            <a:ext cx="504660" cy="5741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2664994-B370-499D-BBB2-22FEBAC95D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53" y="2124351"/>
            <a:ext cx="504660" cy="574109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ED9A0A5-6279-44E3-97DA-7312326729C5}"/>
              </a:ext>
            </a:extLst>
          </p:cNvPr>
          <p:cNvGrpSpPr/>
          <p:nvPr/>
        </p:nvGrpSpPr>
        <p:grpSpPr>
          <a:xfrm>
            <a:off x="1171620" y="2800542"/>
            <a:ext cx="247651" cy="230696"/>
            <a:chOff x="5604546" y="1228118"/>
            <a:chExt cx="321364" cy="319706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9C78351-A053-4BA1-BBD7-652B35919316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C99A4565-3CD8-456B-B21C-ACEC25F2ACF7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2759F1D8-5D09-4B50-948C-F0E1F4044C24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68FB02-91BD-4A96-8F8E-05DCCF2E9AD3}"/>
              </a:ext>
            </a:extLst>
          </p:cNvPr>
          <p:cNvGrpSpPr/>
          <p:nvPr/>
        </p:nvGrpSpPr>
        <p:grpSpPr>
          <a:xfrm>
            <a:off x="1171621" y="5395932"/>
            <a:ext cx="247651" cy="230696"/>
            <a:chOff x="5604546" y="1228118"/>
            <a:chExt cx="321364" cy="319706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FE395318-5D33-4148-818F-87902D391EA4}"/>
                </a:ext>
              </a:extLst>
            </p:cNvPr>
            <p:cNvSpPr/>
            <p:nvPr/>
          </p:nvSpPr>
          <p:spPr>
            <a:xfrm>
              <a:off x="5604546" y="1228118"/>
              <a:ext cx="321364" cy="319706"/>
            </a:xfrm>
            <a:prstGeom prst="ellipse">
              <a:avLst/>
            </a:prstGeom>
            <a:solidFill>
              <a:srgbClr val="FEB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1AD65C49-BB1C-4499-86DD-B213C3C1E57D}"/>
                </a:ext>
              </a:extLst>
            </p:cNvPr>
            <p:cNvSpPr/>
            <p:nvPr/>
          </p:nvSpPr>
          <p:spPr>
            <a:xfrm>
              <a:off x="5670003" y="1295683"/>
              <a:ext cx="192632" cy="184575"/>
            </a:xfrm>
            <a:prstGeom prst="ellipse">
              <a:avLst/>
            </a:prstGeom>
            <a:solidFill>
              <a:srgbClr val="FE8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B15F6C74-3143-44FC-A9CB-1EA2E879783B}"/>
                </a:ext>
              </a:extLst>
            </p:cNvPr>
            <p:cNvSpPr/>
            <p:nvPr/>
          </p:nvSpPr>
          <p:spPr>
            <a:xfrm>
              <a:off x="5728077" y="1353963"/>
              <a:ext cx="74301" cy="68014"/>
            </a:xfrm>
            <a:prstGeom prst="ellipse">
              <a:avLst/>
            </a:prstGeom>
            <a:solidFill>
              <a:srgbClr val="FD2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72F3E3-EA2E-0C61-1E0B-FE36D9AEE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8821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F7BFB89-116B-4AA7-A80A-707E2CB3C13A}"/>
              </a:ext>
            </a:extLst>
          </p:cNvPr>
          <p:cNvGrpSpPr/>
          <p:nvPr/>
        </p:nvGrpSpPr>
        <p:grpSpPr>
          <a:xfrm>
            <a:off x="617743" y="5348318"/>
            <a:ext cx="859226" cy="404947"/>
            <a:chOff x="648948" y="4748163"/>
            <a:chExt cx="859226" cy="40494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948" y="4752733"/>
              <a:ext cx="422289" cy="40037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09889" y="4748163"/>
              <a:ext cx="798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6411069" y="3534023"/>
            <a:ext cx="2844146" cy="2811561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ПРИНЦИПЫ ЛЕКАРСТВЕННОГО ЛЕЧЕНИЯ </a:t>
            </a:r>
            <a:r>
              <a:rPr lang="ru-RU" dirty="0">
                <a:solidFill>
                  <a:srgbClr val="990099"/>
                </a:solidFill>
              </a:rPr>
              <a:t>АРТЕРИАЛЬНОЙ ГИПЕРТЕНЗИИ</a:t>
            </a:r>
            <a:endParaRPr lang="en-IE" dirty="0">
              <a:solidFill>
                <a:srgbClr val="990099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0371BFB-93F0-4D81-BB9B-5411C2E1D9A8}"/>
              </a:ext>
            </a:extLst>
          </p:cNvPr>
          <p:cNvGrpSpPr/>
          <p:nvPr/>
        </p:nvGrpSpPr>
        <p:grpSpPr>
          <a:xfrm>
            <a:off x="617743" y="2838152"/>
            <a:ext cx="864289" cy="400377"/>
            <a:chOff x="615061" y="3165660"/>
            <a:chExt cx="864289" cy="40037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061" y="3165660"/>
              <a:ext cx="422289" cy="40037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81065" y="3181181"/>
              <a:ext cx="798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B8CBBC0-C49D-402C-B2DF-748EAFAD5CF2}"/>
              </a:ext>
            </a:extLst>
          </p:cNvPr>
          <p:cNvGrpSpPr/>
          <p:nvPr/>
        </p:nvGrpSpPr>
        <p:grpSpPr>
          <a:xfrm>
            <a:off x="617743" y="3975747"/>
            <a:ext cx="852050" cy="400377"/>
            <a:chOff x="628890" y="3873256"/>
            <a:chExt cx="852050" cy="40037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890" y="3873256"/>
              <a:ext cx="422289" cy="40037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2655" y="3882072"/>
              <a:ext cx="798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760125-58DE-41FE-A88D-01BF2F39EF06}"/>
              </a:ext>
            </a:extLst>
          </p:cNvPr>
          <p:cNvSpPr/>
          <p:nvPr/>
        </p:nvSpPr>
        <p:spPr>
          <a:xfrm>
            <a:off x="1105125" y="2841516"/>
            <a:ext cx="54029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buClr>
                <a:srgbClr val="0072C3"/>
              </a:buClr>
              <a:defRPr/>
            </a:pPr>
            <a:r>
              <a:rPr lang="ru-RU" sz="1700" dirty="0">
                <a:solidFill>
                  <a:schemeClr val="accent4"/>
                </a:solidFill>
              </a:rPr>
              <a:t>Разные препараты по-разному действуют</a:t>
            </a:r>
            <a:r>
              <a:rPr lang="en-US" sz="1700" dirty="0">
                <a:solidFill>
                  <a:schemeClr val="accent4"/>
                </a:solidFill>
              </a:rPr>
              <a:t>,</a:t>
            </a:r>
            <a:r>
              <a:rPr lang="ru-RU" sz="1700" dirty="0">
                <a:solidFill>
                  <a:schemeClr val="accent4"/>
                </a:solidFill>
              </a:rPr>
              <a:t>.</a:t>
            </a:r>
          </a:p>
          <a:p>
            <a:pPr>
              <a:lnSpc>
                <a:spcPts val="1800"/>
              </a:lnSpc>
              <a:buClr>
                <a:srgbClr val="0072C3"/>
              </a:buClr>
              <a:defRPr/>
            </a:pPr>
            <a:r>
              <a:rPr lang="ru-RU" sz="1700" dirty="0">
                <a:solidFill>
                  <a:schemeClr val="accent4"/>
                </a:solidFill>
              </a:rPr>
              <a:t>В большинстве случаев может понадобиться одновременно несколько препаратов. </a:t>
            </a:r>
          </a:p>
          <a:p>
            <a:pPr>
              <a:lnSpc>
                <a:spcPts val="1800"/>
              </a:lnSpc>
              <a:buClr>
                <a:srgbClr val="0072C3"/>
              </a:buClr>
              <a:defRPr/>
            </a:pPr>
            <a:r>
              <a:rPr lang="ru-RU" sz="1700" b="1" dirty="0">
                <a:solidFill>
                  <a:schemeClr val="accent2"/>
                </a:solidFill>
              </a:rPr>
              <a:t>Это решает врач!</a:t>
            </a:r>
          </a:p>
          <a:p>
            <a:pPr>
              <a:lnSpc>
                <a:spcPts val="1800"/>
              </a:lnSpc>
              <a:buClr>
                <a:srgbClr val="0072C3"/>
              </a:buClr>
              <a:defRPr/>
            </a:pPr>
            <a:endParaRPr lang="ru-RU" sz="1700" dirty="0">
              <a:solidFill>
                <a:schemeClr val="accent4"/>
              </a:solidFill>
            </a:endParaRPr>
          </a:p>
          <a:p>
            <a:pPr>
              <a:lnSpc>
                <a:spcPts val="1800"/>
              </a:lnSpc>
              <a:buClr>
                <a:srgbClr val="0072C3"/>
              </a:buClr>
              <a:defRPr/>
            </a:pPr>
            <a:r>
              <a:rPr lang="ru-RU" sz="1700" dirty="0">
                <a:solidFill>
                  <a:schemeClr val="accent4"/>
                </a:solidFill>
              </a:rPr>
              <a:t>Сочетание нескольких препаратов  с разными механизмами действия в одной таблетке </a:t>
            </a:r>
            <a:r>
              <a:rPr lang="ru-RU" sz="1700" b="1" dirty="0">
                <a:solidFill>
                  <a:schemeClr val="accent2"/>
                </a:solidFill>
              </a:rPr>
              <a:t>- т.н. "фиксированная комбинация" -  </a:t>
            </a:r>
            <a:r>
              <a:rPr lang="ru-RU" sz="1700" dirty="0">
                <a:solidFill>
                  <a:schemeClr val="accent4"/>
                </a:solidFill>
              </a:rPr>
              <a:t>делает лечение АГ более эффективным, удобным  и улучшает переносимость терапии.</a:t>
            </a:r>
          </a:p>
          <a:p>
            <a:pPr>
              <a:lnSpc>
                <a:spcPts val="1800"/>
              </a:lnSpc>
              <a:buClr>
                <a:srgbClr val="0072C3"/>
              </a:buClr>
              <a:defRPr/>
            </a:pPr>
            <a:endParaRPr lang="ru-RU" sz="1700" dirty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  <a:buClr>
                <a:srgbClr val="0072C3"/>
              </a:buClr>
              <a:defRPr/>
            </a:pPr>
            <a:r>
              <a:rPr lang="ru-RU" sz="1700" dirty="0">
                <a:solidFill>
                  <a:schemeClr val="accent4"/>
                </a:solidFill>
              </a:rPr>
              <a:t>В одной таблетке может быть комбинация двух, трех, а, в перспективе, и четырех  компонентов.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По возможности рекомендуется прием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препаратов </a:t>
            </a:r>
            <a:r>
              <a:rPr lang="ru-RU" sz="1700" b="1" dirty="0">
                <a:solidFill>
                  <a:schemeClr val="accent2"/>
                </a:solidFill>
              </a:rPr>
              <a:t>1 раз в сутки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322" y="4129199"/>
            <a:ext cx="3560196" cy="1647446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 rot="16200000">
            <a:off x="7771189" y="4672130"/>
            <a:ext cx="385163" cy="625500"/>
          </a:xfrm>
          <a:prstGeom prst="downArrow">
            <a:avLst>
              <a:gd name="adj1" fmla="val 41111"/>
              <a:gd name="adj2" fmla="val 929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832" y="975175"/>
            <a:ext cx="3718336" cy="370736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3340A33-0E3F-4BF9-A493-D540067D8EDB}"/>
              </a:ext>
            </a:extLst>
          </p:cNvPr>
          <p:cNvSpPr/>
          <p:nvPr/>
        </p:nvSpPr>
        <p:spPr>
          <a:xfrm>
            <a:off x="483362" y="1729501"/>
            <a:ext cx="7640447" cy="834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accent2"/>
                </a:solidFill>
              </a:rPr>
              <a:t>Клинические исследования помогли понять, какие классы антигипертензивных  препаратов   эффективно и безопасно сочетаются между собой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08F57-26DA-4F2F-BEB5-CB163A4E9B85}"/>
              </a:ext>
            </a:extLst>
          </p:cNvPr>
          <p:cNvSpPr txBox="1"/>
          <p:nvPr/>
        </p:nvSpPr>
        <p:spPr>
          <a:xfrm>
            <a:off x="5513091" y="6431806"/>
            <a:ext cx="6796889" cy="510146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defRPr sz="800">
                <a:solidFill>
                  <a:srgbClr val="2E305F"/>
                </a:solidFill>
              </a:defRPr>
            </a:lvl1pPr>
          </a:lstStyle>
          <a:p>
            <a:r>
              <a:rPr lang="ru-RU" dirty="0"/>
              <a:t>АГ – Артериальная гипертензия     </a:t>
            </a:r>
          </a:p>
          <a:p>
            <a:r>
              <a:rPr lang="en-US" dirty="0"/>
              <a:t>McEvoy JW, et al. 2024 ESC Guidelines for the management of elevated blood pressure and hypertension. </a:t>
            </a:r>
            <a:r>
              <a:rPr lang="en-US" dirty="0" err="1"/>
              <a:t>Eur</a:t>
            </a:r>
            <a:r>
              <a:rPr lang="en-US" dirty="0"/>
              <a:t> Heart J. 2024 Aug 30:ehae178.</a:t>
            </a:r>
          </a:p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71B6B8A-367F-4D4B-BE2B-BA4096674123}"/>
              </a:ext>
            </a:extLst>
          </p:cNvPr>
          <p:cNvGrpSpPr/>
          <p:nvPr/>
        </p:nvGrpSpPr>
        <p:grpSpPr>
          <a:xfrm>
            <a:off x="617743" y="6011922"/>
            <a:ext cx="828131" cy="403723"/>
            <a:chOff x="663938" y="5618816"/>
            <a:chExt cx="828131" cy="40372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08E2CB2-F871-49C6-917E-552BED126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938" y="5622162"/>
              <a:ext cx="422289" cy="40037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BA9B7D-9726-4A65-91AF-928361183A9E}"/>
                </a:ext>
              </a:extLst>
            </p:cNvPr>
            <p:cNvSpPr txBox="1"/>
            <p:nvPr/>
          </p:nvSpPr>
          <p:spPr>
            <a:xfrm>
              <a:off x="693784" y="5618816"/>
              <a:ext cx="798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869329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707347"/>
            <a:ext cx="11233149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ОСНОВНЫЕ КЛАССЫ ПРЕПАРАТОВ ДЛЯ </a:t>
            </a:r>
            <a:br>
              <a:rPr lang="en-US" dirty="0">
                <a:solidFill>
                  <a:srgbClr val="2E305F"/>
                </a:solidFill>
              </a:rPr>
            </a:br>
            <a:r>
              <a:rPr lang="ru-RU" dirty="0">
                <a:solidFill>
                  <a:srgbClr val="2E305F"/>
                </a:solidFill>
              </a:rPr>
              <a:t>СНИЖЕНИЯ АРТЕРИАЛЬНОГО ДАВЛЕНИЯ </a:t>
            </a:r>
            <a:r>
              <a:rPr lang="ru-RU" dirty="0">
                <a:solidFill>
                  <a:schemeClr val="accent2"/>
                </a:solidFill>
              </a:rPr>
              <a:t>И УМЕНЬШЕНИЯ РИСКА ОСЛОЖНЕНИЙ (ИНСУЛЬТ, ИНФАРКТ МИОКАРДА):</a:t>
            </a: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53BE951F-4379-446A-933F-7CBB609B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737" y="2120265"/>
            <a:ext cx="6070850" cy="4737735"/>
          </a:xfrm>
        </p:spPr>
        <p:txBody>
          <a:bodyPr>
            <a:normAutofit/>
          </a:bodyPr>
          <a:lstStyle/>
          <a:p>
            <a:endParaRPr lang="ru-RU" sz="1700" dirty="0"/>
          </a:p>
          <a:p>
            <a:r>
              <a:rPr lang="ru-RU" sz="1700" b="1" dirty="0"/>
              <a:t>Ингибиторы АПФ </a:t>
            </a:r>
            <a:r>
              <a:rPr lang="ru-RU" sz="1700" dirty="0"/>
              <a:t>(-прилы)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/>
              <a:t>Блокаторы рецепторов ангиотензина-II</a:t>
            </a:r>
            <a:br>
              <a:rPr lang="en-US" sz="1700" b="1" dirty="0"/>
            </a:br>
            <a:r>
              <a:rPr lang="ru-RU" sz="1700" dirty="0"/>
              <a:t>(сартаны)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/>
              <a:t>Бета-адреноблокаторы</a:t>
            </a:r>
            <a:r>
              <a:rPr lang="ru-RU" sz="1700" dirty="0"/>
              <a:t> (-лолы)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/>
              <a:t>Блокаторы кальциевых каналов </a:t>
            </a:r>
            <a:r>
              <a:rPr lang="ru-RU" sz="1700" dirty="0"/>
              <a:t>(-</a:t>
            </a:r>
            <a:r>
              <a:rPr lang="ru-RU" sz="1700" dirty="0" err="1"/>
              <a:t>дипины</a:t>
            </a:r>
            <a:r>
              <a:rPr lang="ru-RU" sz="1700" dirty="0"/>
              <a:t> или фенилалкиламины)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/>
              <a:t>Диуретики (мочегонные): </a:t>
            </a:r>
            <a:r>
              <a:rPr lang="ru-RU" sz="1700" dirty="0"/>
              <a:t>тиазидные </a:t>
            </a:r>
            <a:br>
              <a:rPr lang="en-US" sz="1700" dirty="0"/>
            </a:br>
            <a:r>
              <a:rPr lang="ru-RU" sz="1700" dirty="0"/>
              <a:t>(гидрохлортиазид) и тиазидоподобные </a:t>
            </a:r>
            <a:br>
              <a:rPr lang="en-US" sz="1700" dirty="0"/>
            </a:br>
            <a:r>
              <a:rPr lang="ru-RU" sz="1700" dirty="0"/>
              <a:t>(хлорталидон и индапамид)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2425872"/>
            <a:ext cx="422289" cy="4003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2968457"/>
            <a:ext cx="422289" cy="4003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3576840"/>
            <a:ext cx="422289" cy="40037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9576" y="2415169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577" y="2971022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958" y="3601461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4128510"/>
            <a:ext cx="422289" cy="4003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3903" y="4119800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4761916"/>
            <a:ext cx="422289" cy="4003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2614" y="4771015"/>
            <a:ext cx="82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6435" y="2662515"/>
            <a:ext cx="333398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accent4"/>
                </a:solidFill>
              </a:rPr>
              <a:t>Врач назначает препарат (комбинацию препаратов) </a:t>
            </a:r>
            <a:r>
              <a:rPr lang="ru-RU" sz="1700" b="1" dirty="0">
                <a:solidFill>
                  <a:schemeClr val="accent2"/>
                </a:solidFill>
              </a:rPr>
              <a:t>в зависимости от особенностей течения артериальной гипертензии</a:t>
            </a:r>
            <a:r>
              <a:rPr lang="ru-RU" sz="1700" dirty="0">
                <a:solidFill>
                  <a:schemeClr val="accent4"/>
                </a:solidFill>
              </a:rPr>
              <a:t>, сопутствующих заболеваний, переносимости терапии и ожидаемой</a:t>
            </a:r>
            <a:endParaRPr lang="en-US" sz="1700" dirty="0">
              <a:solidFill>
                <a:schemeClr val="accent4"/>
              </a:solidFill>
            </a:endParaRPr>
          </a:p>
          <a:p>
            <a:r>
              <a:rPr lang="ru-RU" sz="1700" dirty="0">
                <a:solidFill>
                  <a:schemeClr val="accent4"/>
                </a:solidFill>
              </a:rPr>
              <a:t>приверженности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082" y="2554143"/>
            <a:ext cx="799833" cy="9099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5642" y="2707991"/>
            <a:ext cx="2606052" cy="27322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DA5679-920D-F66F-CFF0-D9E48A421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5421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810" y="3045748"/>
            <a:ext cx="4198865" cy="31762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04" y="476250"/>
            <a:ext cx="4740216" cy="3069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636034"/>
            <a:ext cx="4315925" cy="2306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6762018" y="1069318"/>
            <a:ext cx="4315925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dirty="0">
                <a:solidFill>
                  <a:schemeClr val="bg1"/>
                </a:solidFill>
              </a:rPr>
              <a:t>Несоблюдение терапии может привести к прогрессированию болезни и осложнениям, таким как инсульт, инфаркт миокарда и преждевременной смерти. Терапия подбирается врачом индивидуально и изменить ее может только лечащий врач</a:t>
            </a:r>
            <a:r>
              <a:rPr lang="ru-RU" sz="1600" baseline="30000" dirty="0">
                <a:solidFill>
                  <a:schemeClr val="bg1"/>
                </a:solidFill>
              </a:rPr>
              <a:t>1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400" b="1" baseline="30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111075" y="974652"/>
            <a:ext cx="5020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От самостоятельной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смены терапии нет вреда.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Буду принимать травки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или такие же как у соседки/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мужа таблетки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6D9405-F2EE-4C58-BDD0-E12A0606453D}"/>
              </a:ext>
            </a:extLst>
          </p:cNvPr>
          <p:cNvSpPr/>
          <p:nvPr/>
        </p:nvSpPr>
        <p:spPr>
          <a:xfrm>
            <a:off x="350841" y="6521880"/>
            <a:ext cx="8161506" cy="230832"/>
          </a:xfrm>
          <a:prstGeom prst="rect">
            <a:avLst/>
          </a:prstGeom>
        </p:spPr>
        <p:txBody>
          <a:bodyPr lIns="0" anchor="ctr" anchorCtr="0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800" dirty="0">
                <a:solidFill>
                  <a:srgbClr val="2E305F"/>
                </a:solidFill>
              </a:rPr>
              <a:t>Hall JE, Granger JP, do Carmo JM, et al. </a:t>
            </a:r>
            <a:r>
              <a:rPr lang="en-US" sz="800" dirty="0" err="1">
                <a:solidFill>
                  <a:srgbClr val="2E305F"/>
                </a:solidFill>
              </a:rPr>
              <a:t>Compr</a:t>
            </a:r>
            <a:r>
              <a:rPr lang="en-US" sz="800" dirty="0">
                <a:solidFill>
                  <a:srgbClr val="2E305F"/>
                </a:solidFill>
              </a:rPr>
              <a:t> Physiol.</a:t>
            </a:r>
            <a:r>
              <a:rPr lang="ru-RU" sz="800" dirty="0">
                <a:solidFill>
                  <a:srgbClr val="2E305F"/>
                </a:solidFill>
              </a:rPr>
              <a:t>,</a:t>
            </a:r>
            <a:r>
              <a:rPr lang="en-US" sz="800" dirty="0">
                <a:solidFill>
                  <a:srgbClr val="2E305F"/>
                </a:solidFill>
              </a:rPr>
              <a:t>2012</a:t>
            </a:r>
            <a:r>
              <a:rPr lang="ru-RU" sz="800" dirty="0">
                <a:solidFill>
                  <a:srgbClr val="2E305F"/>
                </a:solidFill>
              </a:rPr>
              <a:t>;</a:t>
            </a:r>
            <a:r>
              <a:rPr lang="en-US" sz="800" dirty="0">
                <a:solidFill>
                  <a:srgbClr val="2E305F"/>
                </a:solidFill>
              </a:rPr>
              <a:t>4:2393-442</a:t>
            </a:r>
          </a:p>
        </p:txBody>
      </p:sp>
    </p:spTree>
    <p:extLst>
      <p:ext uri="{BB962C8B-B14F-4D97-AF65-F5344CB8AC3E}">
        <p14:creationId xmlns:p14="http://schemas.microsoft.com/office/powerpoint/2010/main" val="5525203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9505823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ВРАЧ ОПРЕДЕЛЯЕТ, </a:t>
            </a:r>
            <a:r>
              <a:rPr lang="ru-RU" dirty="0">
                <a:solidFill>
                  <a:srgbClr val="990099"/>
                </a:solidFill>
              </a:rPr>
              <a:t>КАКАЯ У ВАС АРТЕРИАЛЬНАЯ ГИПЕРТЕНЗИЯ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63" y="1325723"/>
            <a:ext cx="2682475" cy="5211516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3E00132B-26B2-46DF-A7EC-A4D836DBBB71}"/>
              </a:ext>
            </a:extLst>
          </p:cNvPr>
          <p:cNvSpPr txBox="1">
            <a:spLocks/>
          </p:cNvSpPr>
          <p:nvPr/>
        </p:nvSpPr>
        <p:spPr>
          <a:xfrm>
            <a:off x="880899" y="2664693"/>
            <a:ext cx="3474150" cy="126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>
                <a:solidFill>
                  <a:schemeClr val="accent4"/>
                </a:solidFill>
              </a:rPr>
              <a:t>Первичная (90%) –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accent4"/>
                </a:solidFill>
              </a:rPr>
              <a:t>эссенциальная, когда нет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явной причины для ее возникновения</a:t>
            </a:r>
          </a:p>
          <a:p>
            <a:pPr marL="0" indent="0">
              <a:buNone/>
            </a:pPr>
            <a:endParaRPr lang="ru-RU" sz="1600" b="1" dirty="0">
              <a:solidFill>
                <a:schemeClr val="accent2"/>
              </a:solidFill>
            </a:endParaRPr>
          </a:p>
          <a:p>
            <a:endParaRPr lang="ru-RU" sz="1700" dirty="0">
              <a:latin typeface="+mj-lt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E00132B-26B2-46DF-A7EC-A4D836DBBB71}"/>
              </a:ext>
            </a:extLst>
          </p:cNvPr>
          <p:cNvSpPr txBox="1">
            <a:spLocks/>
          </p:cNvSpPr>
          <p:nvPr/>
        </p:nvSpPr>
        <p:spPr>
          <a:xfrm>
            <a:off x="4832915" y="2727274"/>
            <a:ext cx="5739685" cy="1469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4"/>
                </a:solidFill>
              </a:rPr>
              <a:t>Вторичная (10%) –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4"/>
                </a:solidFill>
              </a:rPr>
              <a:t>когда повышение АД является следствием других заболеваний или нарушений, например</a:t>
            </a:r>
            <a:r>
              <a:rPr lang="en-US" sz="1800" dirty="0">
                <a:solidFill>
                  <a:schemeClr val="accent4"/>
                </a:solidFill>
              </a:rPr>
              <a:t>:</a:t>
            </a:r>
            <a:endParaRPr lang="ru-RU" sz="18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br>
              <a:rPr lang="ru-RU" sz="1700" b="1" dirty="0">
                <a:solidFill>
                  <a:schemeClr val="accent4"/>
                </a:solidFill>
              </a:rPr>
            </a:br>
            <a:endParaRPr lang="ru-RU" sz="17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accent2"/>
              </a:solidFill>
            </a:endParaRPr>
          </a:p>
          <a:p>
            <a:endParaRPr lang="ru-RU" sz="1700" dirty="0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21" y="2629363"/>
            <a:ext cx="422289" cy="4003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861" y="2680620"/>
            <a:ext cx="422289" cy="4003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9425" y="2630370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0626" y="2689436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2915" y="3871938"/>
            <a:ext cx="43547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accent4"/>
                </a:solidFill>
              </a:rPr>
              <a:t>врожденные изменения в сосудах (аорта/ почки)</a:t>
            </a:r>
          </a:p>
          <a:p>
            <a:r>
              <a:rPr lang="ru-RU" sz="1700" dirty="0">
                <a:solidFill>
                  <a:schemeClr val="accent4"/>
                </a:solidFill>
              </a:rPr>
              <a:t>различные заболевания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эндокринной системы</a:t>
            </a:r>
          </a:p>
          <a:p>
            <a:r>
              <a:rPr lang="ru-RU" sz="1700" dirty="0">
                <a:solidFill>
                  <a:schemeClr val="accent4"/>
                </a:solidFill>
              </a:rPr>
              <a:t>прием препаратов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и активных добавок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561" y="4039466"/>
            <a:ext cx="132471" cy="1255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33" y="4531023"/>
            <a:ext cx="132471" cy="1255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674" y="5014418"/>
            <a:ext cx="132471" cy="125597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413421" y="1981123"/>
            <a:ext cx="7097035" cy="3754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chemeClr val="bg1"/>
                </a:solidFill>
              </a:rPr>
              <a:t>ОПРЕДЕЛЯЕТСЯ ТИП АРТЕРИАЛЬНОЙ ГИПЕРТЕНЗИИ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05" y="3538841"/>
            <a:ext cx="2827642" cy="3156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D07AF1-C94D-C692-D391-372E22CE0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5443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4" y="5093547"/>
            <a:ext cx="7271656" cy="1772751"/>
          </a:xfrm>
          <a:prstGeom prst="rect">
            <a:avLst/>
          </a:prstGeom>
        </p:spPr>
      </p:pic>
      <p:sp>
        <p:nvSpPr>
          <p:cNvPr id="50" name="Объект 1"/>
          <p:cNvSpPr txBox="1">
            <a:spLocks/>
          </p:cNvSpPr>
          <p:nvPr/>
        </p:nvSpPr>
        <p:spPr>
          <a:xfrm>
            <a:off x="6234803" y="5690918"/>
            <a:ext cx="7962513" cy="1530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2000" dirty="0">
                <a:solidFill>
                  <a:schemeClr val="bg1"/>
                </a:solidFill>
              </a:rPr>
              <a:t>ВОТ ПОЧЕМУ ТЕРАПИЯ,  ПОДОБРАННАЯ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«МАРИВАННЕ ИЗ СОСЕДНЕГО ПОДЪЕЗДА»,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НЕ ПОДОЙДЕТ ДЛЯ ВАС</a:t>
            </a:r>
          </a:p>
          <a:p>
            <a:endParaRPr lang="ru-RU" sz="1700" dirty="0"/>
          </a:p>
        </p:txBody>
      </p:sp>
      <p:sp>
        <p:nvSpPr>
          <p:cNvPr id="47" name="Овал 46"/>
          <p:cNvSpPr/>
          <p:nvPr/>
        </p:nvSpPr>
        <p:spPr>
          <a:xfrm>
            <a:off x="9539244" y="1342422"/>
            <a:ext cx="2297544" cy="2320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79425" y="403680"/>
            <a:ext cx="11233149" cy="970280"/>
          </a:xfrm>
        </p:spPr>
        <p:txBody>
          <a:bodyPr/>
          <a:lstStyle/>
          <a:p>
            <a:r>
              <a:rPr lang="ru-RU" dirty="0">
                <a:solidFill>
                  <a:srgbClr val="2E305F"/>
                </a:solidFill>
              </a:rPr>
              <a:t>ТЕРАПИЯ АРТЕРИАЛЬНОЙ ГИПЕРТЕНЗИИ – </a:t>
            </a:r>
            <a:br>
              <a:rPr lang="ru-RU" dirty="0">
                <a:solidFill>
                  <a:srgbClr val="5B6877"/>
                </a:solidFill>
              </a:rPr>
            </a:br>
            <a:r>
              <a:rPr lang="ru-RU" dirty="0">
                <a:solidFill>
                  <a:srgbClr val="990099"/>
                </a:solidFill>
              </a:rPr>
              <a:t>ДЛЯ КАЖДОГО ИНДИВИДУАЛЬНА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5196" y="2464063"/>
            <a:ext cx="6371318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600" dirty="0">
                <a:solidFill>
                  <a:schemeClr val="accent4"/>
                </a:solidFill>
              </a:rPr>
              <a:t>Активация симпатоадреналовой системы (САС)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Активация ренин-ангиотензин-альдостероновой системы (РААС)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Нарушения мембранного транспорта катионов </a:t>
            </a:r>
            <a:r>
              <a:rPr lang="en-US" sz="1600" dirty="0">
                <a:solidFill>
                  <a:schemeClr val="accent4"/>
                </a:solidFill>
              </a:rPr>
              <a:t>(Na</a:t>
            </a:r>
            <a:r>
              <a:rPr lang="en-US" sz="1600" baseline="30000" dirty="0">
                <a:solidFill>
                  <a:schemeClr val="accent4"/>
                </a:solidFill>
              </a:rPr>
              <a:t>+</a:t>
            </a:r>
            <a:r>
              <a:rPr lang="en-US" sz="1600" dirty="0">
                <a:solidFill>
                  <a:schemeClr val="accent4"/>
                </a:solidFill>
              </a:rPr>
              <a:t>, Ca</a:t>
            </a:r>
            <a:r>
              <a:rPr lang="en-US" sz="1600" baseline="30000" dirty="0">
                <a:solidFill>
                  <a:schemeClr val="accent4"/>
                </a:solidFill>
              </a:rPr>
              <a:t>2+</a:t>
            </a:r>
            <a:r>
              <a:rPr lang="en-US" sz="1600" dirty="0">
                <a:solidFill>
                  <a:schemeClr val="accent4"/>
                </a:solidFill>
              </a:rPr>
              <a:t>,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r>
              <a:rPr lang="en-US" sz="1600" dirty="0">
                <a:solidFill>
                  <a:schemeClr val="accent4"/>
                </a:solidFill>
              </a:rPr>
              <a:t>K</a:t>
            </a:r>
            <a:r>
              <a:rPr lang="en-US" sz="1600" baseline="30000" dirty="0">
                <a:solidFill>
                  <a:schemeClr val="accent4"/>
                </a:solidFill>
              </a:rPr>
              <a:t>+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Увеличение реабсорбции (возврата) натрия в почках</a:t>
            </a:r>
          </a:p>
          <a:p>
            <a:pPr>
              <a:lnSpc>
                <a:spcPts val="2100"/>
              </a:lnSpc>
            </a:pPr>
            <a:r>
              <a:rPr lang="ru-RU" sz="1600" dirty="0">
                <a:solidFill>
                  <a:schemeClr val="accent4"/>
                </a:solidFill>
              </a:rPr>
              <a:t>Дисфункция эндотелия с преобладанием продукции сосудосуживающих веществ и снижением выработки сосудосуживающих веществ </a:t>
            </a:r>
          </a:p>
          <a:p>
            <a:pPr>
              <a:lnSpc>
                <a:spcPts val="2100"/>
              </a:lnSpc>
            </a:pPr>
            <a:r>
              <a:rPr lang="ru-RU" sz="1600" dirty="0">
                <a:solidFill>
                  <a:schemeClr val="accent4"/>
                </a:solidFill>
              </a:rPr>
              <a:t>Структурные изменения сосудистой стенки артерий</a:t>
            </a:r>
          </a:p>
          <a:p>
            <a:pPr>
              <a:lnSpc>
                <a:spcPts val="2100"/>
              </a:lnSpc>
            </a:pPr>
            <a:r>
              <a:rPr lang="ru-RU" sz="1600" dirty="0">
                <a:solidFill>
                  <a:schemeClr val="accent4"/>
                </a:solidFill>
              </a:rPr>
              <a:t>Нарушение микроциркуляции (снижение плотности капилляров)</a:t>
            </a:r>
          </a:p>
          <a:p>
            <a:pPr>
              <a:lnSpc>
                <a:spcPts val="2100"/>
              </a:lnSpc>
            </a:pPr>
            <a:r>
              <a:rPr lang="ru-RU" sz="1600" dirty="0">
                <a:solidFill>
                  <a:schemeClr val="accent4"/>
                </a:solidFill>
              </a:rPr>
              <a:t>Нарушение барорецепторного звена системы 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центральной регуляции уровня АД</a:t>
            </a:r>
          </a:p>
          <a:p>
            <a:pPr>
              <a:lnSpc>
                <a:spcPts val="2100"/>
              </a:lnSpc>
            </a:pPr>
            <a:r>
              <a:rPr lang="ru-RU" sz="1600" dirty="0">
                <a:solidFill>
                  <a:schemeClr val="accent4"/>
                </a:solidFill>
              </a:rPr>
              <a:t>Повышение жесткости крупных сосудов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3311" y="1885136"/>
            <a:ext cx="6676118" cy="393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Причины возникновения гипертензии у каждого свои</a:t>
            </a:r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29" y="2602558"/>
            <a:ext cx="132471" cy="1255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28" y="2825713"/>
            <a:ext cx="132471" cy="12559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07" y="3111998"/>
            <a:ext cx="132471" cy="1255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95" y="3430731"/>
            <a:ext cx="132471" cy="12559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1" y="3686667"/>
            <a:ext cx="132471" cy="12559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77" y="4399347"/>
            <a:ext cx="132471" cy="12559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18" y="4692472"/>
            <a:ext cx="132471" cy="12559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09" y="4962921"/>
            <a:ext cx="132471" cy="1255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3" y="5535491"/>
            <a:ext cx="132471" cy="1255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6459">
            <a:off x="7058576" y="1292531"/>
            <a:ext cx="2244751" cy="127051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542863" y="1639424"/>
            <a:ext cx="4354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</a:rPr>
              <a:t>Понимание </a:t>
            </a:r>
          </a:p>
          <a:p>
            <a:pPr algn="ctr"/>
            <a:r>
              <a:rPr lang="ru-RU" sz="1600" b="1" dirty="0">
                <a:solidFill>
                  <a:schemeClr val="accent2"/>
                </a:solidFill>
              </a:rPr>
              <a:t>этого дает врачу </a:t>
            </a:r>
            <a:br>
              <a:rPr lang="ru-RU" sz="1600" b="1" dirty="0">
                <a:solidFill>
                  <a:schemeClr val="accent2"/>
                </a:solidFill>
              </a:rPr>
            </a:br>
            <a:r>
              <a:rPr lang="ru-RU" sz="1600" b="1" dirty="0">
                <a:solidFill>
                  <a:schemeClr val="accent2"/>
                </a:solidFill>
              </a:rPr>
              <a:t>подсказку, </a:t>
            </a:r>
          </a:p>
          <a:p>
            <a:pPr algn="ctr"/>
            <a:r>
              <a:rPr lang="ru-RU" sz="1600" b="1" dirty="0">
                <a:solidFill>
                  <a:schemeClr val="accent2"/>
                </a:solidFill>
              </a:rPr>
              <a:t>с какого класса </a:t>
            </a:r>
          </a:p>
          <a:p>
            <a:pPr algn="ctr"/>
            <a:r>
              <a:rPr lang="ru-RU" sz="1600" b="1" dirty="0">
                <a:solidFill>
                  <a:schemeClr val="accent2"/>
                </a:solidFill>
              </a:rPr>
              <a:t>лекарственной </a:t>
            </a:r>
            <a:br>
              <a:rPr lang="ru-RU" sz="1600" b="1" dirty="0">
                <a:solidFill>
                  <a:schemeClr val="accent2"/>
                </a:solidFill>
              </a:rPr>
            </a:br>
            <a:r>
              <a:rPr lang="ru-RU" sz="1600" b="1" dirty="0">
                <a:solidFill>
                  <a:schemeClr val="accent2"/>
                </a:solidFill>
              </a:rPr>
              <a:t>терапии ему </a:t>
            </a:r>
            <a:br>
              <a:rPr lang="ru-RU" sz="1600" b="1" dirty="0">
                <a:solidFill>
                  <a:schemeClr val="accent2"/>
                </a:solidFill>
              </a:rPr>
            </a:br>
            <a:r>
              <a:rPr lang="ru-RU" sz="1600" b="1" dirty="0">
                <a:solidFill>
                  <a:schemeClr val="accent2"/>
                </a:solidFill>
              </a:rPr>
              <a:t>начать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273" y="2354996"/>
            <a:ext cx="2659197" cy="3234835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F80DC98-93F3-48DE-9C4A-6F35182A5A41}"/>
              </a:ext>
            </a:extLst>
          </p:cNvPr>
          <p:cNvSpPr/>
          <p:nvPr/>
        </p:nvSpPr>
        <p:spPr>
          <a:xfrm>
            <a:off x="527366" y="6441748"/>
            <a:ext cx="8161506" cy="230832"/>
          </a:xfrm>
          <a:prstGeom prst="rect">
            <a:avLst/>
          </a:prstGeom>
        </p:spPr>
        <p:txBody>
          <a:bodyPr lIns="0" anchor="ctr" anchorCtr="0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800" dirty="0">
                <a:solidFill>
                  <a:srgbClr val="2E305F"/>
                </a:solidFill>
              </a:rPr>
              <a:t>Hall JE, Granger JP, do Carmo JM, et al. </a:t>
            </a:r>
            <a:r>
              <a:rPr lang="en-US" sz="800" dirty="0" err="1">
                <a:solidFill>
                  <a:srgbClr val="2E305F"/>
                </a:solidFill>
              </a:rPr>
              <a:t>Compr</a:t>
            </a:r>
            <a:r>
              <a:rPr lang="en-US" sz="800" dirty="0">
                <a:solidFill>
                  <a:srgbClr val="2E305F"/>
                </a:solidFill>
              </a:rPr>
              <a:t> Physiol.</a:t>
            </a:r>
            <a:r>
              <a:rPr lang="ru-RU" sz="800" dirty="0">
                <a:solidFill>
                  <a:srgbClr val="2E305F"/>
                </a:solidFill>
              </a:rPr>
              <a:t>,</a:t>
            </a:r>
            <a:r>
              <a:rPr lang="en-US" sz="800" dirty="0">
                <a:solidFill>
                  <a:srgbClr val="2E305F"/>
                </a:solidFill>
              </a:rPr>
              <a:t>2012</a:t>
            </a:r>
            <a:r>
              <a:rPr lang="ru-RU" sz="800" dirty="0">
                <a:solidFill>
                  <a:srgbClr val="2E305F"/>
                </a:solidFill>
              </a:rPr>
              <a:t>;</a:t>
            </a:r>
            <a:r>
              <a:rPr lang="en-US" sz="800" dirty="0">
                <a:solidFill>
                  <a:srgbClr val="2E305F"/>
                </a:solidFill>
              </a:rPr>
              <a:t>4:2393-442</a:t>
            </a:r>
          </a:p>
        </p:txBody>
      </p:sp>
    </p:spTree>
    <p:extLst>
      <p:ext uri="{BB962C8B-B14F-4D97-AF65-F5344CB8AC3E}">
        <p14:creationId xmlns:p14="http://schemas.microsoft.com/office/powerpoint/2010/main" val="25339999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7F42680-CFA0-8D4E-BB04-1F58119E7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731"/>
          <a:stretch/>
        </p:blipFill>
        <p:spPr>
          <a:xfrm>
            <a:off x="1614255" y="5849471"/>
            <a:ext cx="4542736" cy="101550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A877AC8-1242-1E42-978E-A56D2BE44E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220" y="840676"/>
            <a:ext cx="3549550" cy="37313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7CEEAD-E3C4-D149-A004-658535D28C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38" b="15781"/>
          <a:stretch/>
        </p:blipFill>
        <p:spPr>
          <a:xfrm>
            <a:off x="4755091" y="2543664"/>
            <a:ext cx="7436909" cy="43213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A977723-4512-2C45-8CC1-C64A768813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086" y="4227651"/>
            <a:ext cx="2469743" cy="239656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04DB09-369C-9C4D-BC94-3B061EF83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6" y="476249"/>
            <a:ext cx="10009280" cy="1152526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ТАКТИКА ВЫБОРА ТЕРАПИИ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EED27-952E-A844-981A-D1D72DD028CB}"/>
              </a:ext>
            </a:extLst>
          </p:cNvPr>
          <p:cNvSpPr txBox="1"/>
          <p:nvPr/>
        </p:nvSpPr>
        <p:spPr>
          <a:xfrm>
            <a:off x="5298141" y="3102034"/>
            <a:ext cx="575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Необходимо в первую очередь</a:t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>разобраться с явной причиной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A5AA65-4C81-E04E-B7BC-87A69FF107BB}"/>
              </a:ext>
            </a:extLst>
          </p:cNvPr>
          <p:cNvSpPr txBox="1"/>
          <p:nvPr/>
        </p:nvSpPr>
        <p:spPr>
          <a:xfrm>
            <a:off x="5298141" y="3968968"/>
            <a:ext cx="4984847" cy="1157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(</a:t>
            </a:r>
            <a:r>
              <a:rPr lang="ru-RU" sz="1700" dirty="0">
                <a:solidFill>
                  <a:srgbClr val="2E305F"/>
                </a:solidFill>
              </a:rPr>
              <a:t>скорректировать заболевание </a:t>
            </a:r>
            <a:br>
              <a:rPr lang="en-US" sz="1700" dirty="0">
                <a:solidFill>
                  <a:srgbClr val="2E305F"/>
                </a:solidFill>
              </a:rPr>
            </a:br>
            <a:r>
              <a:rPr lang="ru-RU" sz="1700" dirty="0">
                <a:solidFill>
                  <a:srgbClr val="2E305F"/>
                </a:solidFill>
              </a:rPr>
              <a:t>эндокринной системы, прооперировать сосуды при необходимости, отменить или снизить дозу препаратов при возможности).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E63B28-2D73-AE48-A0A8-F62E177B2EA6}"/>
              </a:ext>
            </a:extLst>
          </p:cNvPr>
          <p:cNvSpPr txBox="1"/>
          <p:nvPr/>
        </p:nvSpPr>
        <p:spPr>
          <a:xfrm>
            <a:off x="5298141" y="5119092"/>
            <a:ext cx="575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А потом определяться с тактикой</a:t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>подбора препаратов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2A07A80-0424-5947-9062-4A316BF35CF7}"/>
              </a:ext>
            </a:extLst>
          </p:cNvPr>
          <p:cNvSpPr/>
          <p:nvPr/>
        </p:nvSpPr>
        <p:spPr>
          <a:xfrm>
            <a:off x="942321" y="1801906"/>
            <a:ext cx="2622177" cy="2622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D433BF-7292-5844-9199-DC89858D36AE}"/>
              </a:ext>
            </a:extLst>
          </p:cNvPr>
          <p:cNvSpPr txBox="1"/>
          <p:nvPr/>
        </p:nvSpPr>
        <p:spPr>
          <a:xfrm>
            <a:off x="793376" y="2801393"/>
            <a:ext cx="289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Если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>
                <a:solidFill>
                  <a:schemeClr val="accent1"/>
                </a:solidFill>
              </a:rPr>
              <a:t>гипертония ВТОРИЧНАЯ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39C6AFF-CC5E-9942-92A5-E57D64AA88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32" y="3441981"/>
            <a:ext cx="1561896" cy="30061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96C8C83-6EFB-7246-B27D-EEC68BDBF5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430" y="2141933"/>
            <a:ext cx="1807230" cy="707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89E74C-73CF-881B-B320-F703F824C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9" y="6416604"/>
            <a:ext cx="8280920" cy="368178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err="1">
                <a:latin typeface="Aptos" panose="02110004020202020204"/>
              </a:rPr>
              <a:t>Кобалава</a:t>
            </a:r>
            <a:r>
              <a:rPr lang="ru-RU" dirty="0">
                <a:latin typeface="Aptos" panose="02110004020202020204"/>
              </a:rPr>
              <a:t> Ж. Д., и </a:t>
            </a:r>
            <a:r>
              <a:rPr lang="ru-RU" dirty="0" err="1">
                <a:latin typeface="Aptos" panose="02110004020202020204"/>
              </a:rPr>
              <a:t>соаат</a:t>
            </a:r>
            <a:r>
              <a:rPr lang="ru-RU" dirty="0">
                <a:latin typeface="Aptos" panose="02110004020202020204"/>
              </a:rPr>
              <a:t>. Артериальная гипертензия у взрослых. Клинические рекомендации 2024. Российский кардиологический журнал. 2024;29(9):6117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2446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6081D6-A1AD-104D-8D30-EC6B1E85E3BF}"/>
              </a:ext>
            </a:extLst>
          </p:cNvPr>
          <p:cNvSpPr txBox="1">
            <a:spLocks/>
          </p:cNvSpPr>
          <p:nvPr/>
        </p:nvSpPr>
        <p:spPr>
          <a:xfrm>
            <a:off x="534478" y="3369240"/>
            <a:ext cx="1495494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МИФЫ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1B1A-758A-0645-BF39-746117430B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4614" y="2896956"/>
            <a:ext cx="4101366" cy="34847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BCEF8-1472-BC4C-BC17-E4FEB0278B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04" y="309716"/>
            <a:ext cx="4740216" cy="31642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B88A5-5F97-E04B-A9E2-031CED5E43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9" y="636034"/>
            <a:ext cx="4315925" cy="2306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BFAB-9BFB-7749-8D91-4E0788CC54F0}"/>
              </a:ext>
            </a:extLst>
          </p:cNvPr>
          <p:cNvSpPr txBox="1"/>
          <p:nvPr/>
        </p:nvSpPr>
        <p:spPr>
          <a:xfrm>
            <a:off x="6735508" y="636034"/>
            <a:ext cx="41013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Артериальная гипертензия является хроническим прогрессирующим заболеванием – для нее не существует курсового лечения. Принимать препараты для терапии данного заболевания надо ежедневно на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протяжении всей жизни</a:t>
            </a:r>
            <a:r>
              <a:rPr lang="ru-RU" b="1" baseline="30000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20693-8D7D-3844-855F-02F4FA86219D}"/>
              </a:ext>
            </a:extLst>
          </p:cNvPr>
          <p:cNvSpPr txBox="1"/>
          <p:nvPr/>
        </p:nvSpPr>
        <p:spPr>
          <a:xfrm>
            <a:off x="111075" y="1304830"/>
            <a:ext cx="502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Артериальная гипертензия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как простуда – пропил курс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вылечил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AF9C975-76D1-504F-9827-BD85585BAFB0}"/>
              </a:ext>
            </a:extLst>
          </p:cNvPr>
          <p:cNvSpPr txBox="1">
            <a:spLocks/>
          </p:cNvSpPr>
          <p:nvPr/>
        </p:nvSpPr>
        <p:spPr>
          <a:xfrm>
            <a:off x="8786191" y="3369240"/>
            <a:ext cx="2941983" cy="1152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B68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РЕАЛЬНОСТЬ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45F1970-1FA4-4678-8A12-863F17BEAF2A}"/>
              </a:ext>
            </a:extLst>
          </p:cNvPr>
          <p:cNvSpPr/>
          <p:nvPr/>
        </p:nvSpPr>
        <p:spPr>
          <a:xfrm>
            <a:off x="554050" y="6558342"/>
            <a:ext cx="3403496" cy="230832"/>
          </a:xfrm>
          <a:prstGeom prst="rect">
            <a:avLst/>
          </a:prstGeom>
        </p:spPr>
        <p:txBody>
          <a:bodyPr lIns="0" anchor="ctr" anchorCtr="0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800" dirty="0">
                <a:solidFill>
                  <a:srgbClr val="2E305F"/>
                </a:solidFill>
              </a:rPr>
              <a:t>1. </a:t>
            </a:r>
            <a:r>
              <a:rPr lang="en-US" sz="800" dirty="0">
                <a:solidFill>
                  <a:srgbClr val="2E305F"/>
                </a:solidFill>
              </a:rPr>
              <a:t>RM Carey et al. J Am Coll Cardiol., 2018</a:t>
            </a:r>
            <a:r>
              <a:rPr lang="ru-RU" sz="800" dirty="0">
                <a:solidFill>
                  <a:srgbClr val="2E305F"/>
                </a:solidFill>
              </a:rPr>
              <a:t>;</a:t>
            </a:r>
            <a:r>
              <a:rPr lang="en-US" sz="800" dirty="0">
                <a:solidFill>
                  <a:srgbClr val="2E305F"/>
                </a:solidFill>
              </a:rPr>
              <a:t> 72(11):1278-1293</a:t>
            </a:r>
            <a:endParaRPr lang="ru-RU" sz="800" dirty="0">
              <a:solidFill>
                <a:srgbClr val="2E305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37292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075" y="3488370"/>
            <a:ext cx="2523131" cy="2245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8" y="3191843"/>
            <a:ext cx="2405387" cy="2674521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82970" y="87741"/>
            <a:ext cx="11233149" cy="1584100"/>
          </a:xfrm>
        </p:spPr>
        <p:txBody>
          <a:bodyPr/>
          <a:lstStyle/>
          <a:p>
            <a:pPr eaLnBrk="0" hangingPunct="0"/>
            <a:r>
              <a:rPr lang="ru-RU" dirty="0">
                <a:solidFill>
                  <a:srgbClr val="2E305F"/>
                </a:solidFill>
              </a:rPr>
              <a:t>АРТЕРИАЛЬНАЯ ГИПЕРТЕНЗИЯ </a:t>
            </a:r>
            <a:br>
              <a:rPr lang="en-US" dirty="0">
                <a:solidFill>
                  <a:srgbClr val="5B6877"/>
                </a:solidFill>
              </a:rPr>
            </a:br>
            <a:r>
              <a:rPr lang="ru-RU" dirty="0">
                <a:solidFill>
                  <a:srgbClr val="990099"/>
                </a:solidFill>
              </a:rPr>
              <a:t>ПОВРЕЖДАЕТ СОСУДЫ НАВСЕГДА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3879" y="5382011"/>
            <a:ext cx="2588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2E305F"/>
                </a:solidFill>
              </a:rPr>
              <a:t>Сосуд пациента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с АГ и контролем АД</a:t>
            </a:r>
          </a:p>
          <a:p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8289" y="5382011"/>
            <a:ext cx="174989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accent2"/>
                </a:solidFill>
              </a:rPr>
              <a:t>Норма</a:t>
            </a:r>
            <a:br>
              <a:rPr lang="ru-RU" sz="1700" b="1" dirty="0">
                <a:solidFill>
                  <a:schemeClr val="accent2"/>
                </a:solidFill>
              </a:rPr>
            </a:br>
            <a:endParaRPr lang="ru-RU" sz="1700" b="1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4"/>
              </a:solidFill>
            </a:endParaRPr>
          </a:p>
          <a:p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3341" y="5382011"/>
            <a:ext cx="45206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2"/>
                </a:solidFill>
              </a:rPr>
              <a:t>Артериальная гипертензия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>
                <a:solidFill>
                  <a:srgbClr val="2E305F"/>
                </a:solidFill>
              </a:rPr>
              <a:t>это перепады давления и «удары» повышенного давления </a:t>
            </a:r>
          </a:p>
          <a:p>
            <a:pPr algn="ctr"/>
            <a:r>
              <a:rPr lang="ru-RU" sz="1600" dirty="0">
                <a:solidFill>
                  <a:srgbClr val="2E305F"/>
                </a:solidFill>
              </a:rPr>
              <a:t>на стенки сосудов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004" y="2676964"/>
            <a:ext cx="1203579" cy="1092833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3747610" y="3544911"/>
            <a:ext cx="492001" cy="417958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135" y="2202462"/>
            <a:ext cx="969096" cy="1059035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H="1" flipV="1">
            <a:off x="4978005" y="3237243"/>
            <a:ext cx="5449" cy="397353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961" y="2655780"/>
            <a:ext cx="1096110" cy="1007970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5685039" y="3495753"/>
            <a:ext cx="346687" cy="400471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51583" y="1588023"/>
            <a:ext cx="400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/>
                </a:solidFill>
              </a:rPr>
              <a:t>под защитой</a:t>
            </a:r>
          </a:p>
        </p:txBody>
      </p:sp>
      <p:sp>
        <p:nvSpPr>
          <p:cNvPr id="35" name="Дуга 34"/>
          <p:cNvSpPr/>
          <p:nvPr/>
        </p:nvSpPr>
        <p:spPr>
          <a:xfrm rot="18959608">
            <a:off x="3191340" y="2125742"/>
            <a:ext cx="3502256" cy="3502256"/>
          </a:xfrm>
          <a:prstGeom prst="arc">
            <a:avLst>
              <a:gd name="adj1" fmla="val 16056176"/>
              <a:gd name="adj2" fmla="val 0"/>
            </a:avLst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359" y="2676964"/>
            <a:ext cx="1203579" cy="1092833"/>
          </a:xfrm>
          <a:prstGeom prst="rect">
            <a:avLst/>
          </a:prstGeom>
        </p:spPr>
      </p:pic>
      <p:cxnSp>
        <p:nvCxnSpPr>
          <p:cNvPr id="41" name="Прямая со стрелкой 40"/>
          <p:cNvCxnSpPr/>
          <p:nvPr/>
        </p:nvCxnSpPr>
        <p:spPr>
          <a:xfrm flipH="1" flipV="1">
            <a:off x="8137965" y="3544911"/>
            <a:ext cx="492001" cy="417958"/>
          </a:xfrm>
          <a:prstGeom prst="straightConnector1">
            <a:avLst/>
          </a:prstGeom>
          <a:ln w="222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90" y="2202462"/>
            <a:ext cx="969096" cy="1059035"/>
          </a:xfrm>
          <a:prstGeom prst="rect">
            <a:avLst/>
          </a:prstGeom>
        </p:spPr>
      </p:pic>
      <p:cxnSp>
        <p:nvCxnSpPr>
          <p:cNvPr id="43" name="Прямая со стрелкой 42"/>
          <p:cNvCxnSpPr/>
          <p:nvPr/>
        </p:nvCxnSpPr>
        <p:spPr>
          <a:xfrm flipH="1" flipV="1">
            <a:off x="9368360" y="3237243"/>
            <a:ext cx="5449" cy="397353"/>
          </a:xfrm>
          <a:prstGeom prst="straightConnector1">
            <a:avLst/>
          </a:prstGeom>
          <a:ln w="222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316" y="2655780"/>
            <a:ext cx="1096110" cy="1007970"/>
          </a:xfrm>
          <a:prstGeom prst="rect">
            <a:avLst/>
          </a:prstGeom>
        </p:spPr>
      </p:pic>
      <p:cxnSp>
        <p:nvCxnSpPr>
          <p:cNvPr id="45" name="Прямая со стрелкой 44"/>
          <p:cNvCxnSpPr/>
          <p:nvPr/>
        </p:nvCxnSpPr>
        <p:spPr>
          <a:xfrm flipV="1">
            <a:off x="10075394" y="3495753"/>
            <a:ext cx="346687" cy="400471"/>
          </a:xfrm>
          <a:prstGeom prst="straightConnector1">
            <a:avLst/>
          </a:prstGeom>
          <a:ln w="222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3341" y="1588023"/>
            <a:ext cx="51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при повышенном артериальном давлении</a:t>
            </a:r>
          </a:p>
        </p:txBody>
      </p:sp>
      <p:sp>
        <p:nvSpPr>
          <p:cNvPr id="47" name="Дуга 46"/>
          <p:cNvSpPr/>
          <p:nvPr/>
        </p:nvSpPr>
        <p:spPr>
          <a:xfrm rot="18959608">
            <a:off x="7581695" y="2125742"/>
            <a:ext cx="3502256" cy="3502256"/>
          </a:xfrm>
          <a:prstGeom prst="arc">
            <a:avLst>
              <a:gd name="adj1" fmla="val 16056176"/>
              <a:gd name="adj2" fmla="val 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580" y="3044711"/>
            <a:ext cx="2332888" cy="28292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BD1EE27-E798-4815-8EBE-4DB91E9A52ED}"/>
              </a:ext>
            </a:extLst>
          </p:cNvPr>
          <p:cNvSpPr txBox="1"/>
          <p:nvPr/>
        </p:nvSpPr>
        <p:spPr>
          <a:xfrm>
            <a:off x="735658" y="6524038"/>
            <a:ext cx="7867671" cy="246221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</a:lstStyle>
          <a:p>
            <a:r>
              <a:rPr lang="ru-RU" dirty="0" err="1"/>
              <a:t>О.А.Назарова</a:t>
            </a:r>
            <a:r>
              <a:rPr lang="ru-RU" dirty="0"/>
              <a:t> и </a:t>
            </a:r>
            <a:r>
              <a:rPr lang="ru-RU" dirty="0" err="1"/>
              <a:t>соавт</a:t>
            </a:r>
            <a:r>
              <a:rPr lang="ru-RU" dirty="0"/>
              <a:t>. Вестник Ивановской медицинской академии</a:t>
            </a:r>
            <a:r>
              <a:rPr lang="en-US" dirty="0"/>
              <a:t>, 2012; 2(17):</a:t>
            </a:r>
            <a:r>
              <a:rPr lang="ru-RU" dirty="0"/>
              <a:t> 60-65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3176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217" y="2691685"/>
            <a:ext cx="6106783" cy="332228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08" y="1029051"/>
            <a:ext cx="4633195" cy="4639559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522968" y="330723"/>
            <a:ext cx="11233149" cy="970280"/>
          </a:xfrm>
        </p:spPr>
        <p:txBody>
          <a:bodyPr/>
          <a:lstStyle/>
          <a:p>
            <a:pPr eaLnBrk="0" hangingPunct="0"/>
            <a:r>
              <a:rPr lang="ru-RU" dirty="0">
                <a:solidFill>
                  <a:srgbClr val="2E305F"/>
                </a:solidFill>
              </a:rPr>
              <a:t>ПРЕПАРАТЫ НУЖНО </a:t>
            </a:r>
            <a:br>
              <a:rPr lang="ru-RU" dirty="0">
                <a:solidFill>
                  <a:srgbClr val="5B6877"/>
                </a:solidFill>
              </a:rPr>
            </a:br>
            <a:r>
              <a:rPr lang="ru-RU" dirty="0">
                <a:solidFill>
                  <a:srgbClr val="990099"/>
                </a:solidFill>
              </a:rPr>
              <a:t>ПРИНИМАТЬ ПОСТОЯННО И ТАК, КАК НАЗНАЧИЛ ВРАЧ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96699" y="5913745"/>
            <a:ext cx="304384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>
                <a:solidFill>
                  <a:schemeClr val="accent1"/>
                </a:solidFill>
              </a:rPr>
              <a:t>НЕ ПРИНЯЛ ТАБЛЕТКИ </a:t>
            </a:r>
            <a:endParaRPr lang="ru-RU" sz="19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2618" y="5913745"/>
            <a:ext cx="26382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>
                <a:solidFill>
                  <a:srgbClr val="2E305F"/>
                </a:solidFill>
              </a:rPr>
              <a:t>ПРИНЯЛ ТАБЛЕТКИ </a:t>
            </a:r>
            <a:endParaRPr lang="ru-RU" sz="1900" dirty="0">
              <a:solidFill>
                <a:srgbClr val="2E305F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350" y="1621627"/>
            <a:ext cx="642083" cy="4584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50" y="1394444"/>
            <a:ext cx="5447660" cy="45179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987" y="1331488"/>
            <a:ext cx="2007149" cy="40919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AEC3B4-D625-4AFE-BFDE-BA1072CF5063}"/>
              </a:ext>
            </a:extLst>
          </p:cNvPr>
          <p:cNvSpPr txBox="1"/>
          <p:nvPr/>
        </p:nvSpPr>
        <p:spPr>
          <a:xfrm>
            <a:off x="813987" y="6535535"/>
            <a:ext cx="6645810" cy="203133"/>
          </a:xfrm>
          <a:prstGeom prst="rect">
            <a:avLst/>
          </a:prstGeom>
        </p:spPr>
        <p:txBody>
          <a:bodyPr lIns="0" anchor="ctr" anchorCtr="0"/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rgbClr val="2E305F"/>
                </a:solidFill>
              </a:defRPr>
            </a:lvl1pPr>
          </a:lstStyle>
          <a:p>
            <a:r>
              <a:rPr lang="ru-RU" dirty="0"/>
              <a:t>А.А. </a:t>
            </a:r>
            <a:r>
              <a:rPr lang="ru-RU" dirty="0" err="1"/>
              <a:t>Упницкий</a:t>
            </a:r>
            <a:r>
              <a:rPr lang="en-US" dirty="0"/>
              <a:t>.</a:t>
            </a:r>
            <a:r>
              <a:rPr lang="ru-RU" dirty="0"/>
              <a:t> Медицинский совет</a:t>
            </a:r>
            <a:r>
              <a:rPr lang="en-US" dirty="0"/>
              <a:t>,</a:t>
            </a:r>
            <a:r>
              <a:rPr lang="ru-RU" dirty="0"/>
              <a:t> 2014;(11):27-32</a:t>
            </a:r>
          </a:p>
        </p:txBody>
      </p:sp>
    </p:spTree>
    <p:extLst>
      <p:ext uri="{BB962C8B-B14F-4D97-AF65-F5344CB8AC3E}">
        <p14:creationId xmlns:p14="http://schemas.microsoft.com/office/powerpoint/2010/main" val="3525782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402192eb-0b3c-4afe-8acc-16150c7ee668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9a2ad647-8f5b-452c-9593-61f093ebfe87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6888296b-ae40-4587-af64-36c6aae4f47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9a4d3cae-64ae-46e4-ad9d-590460f1e72e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4588ab2a-c85f-4cf9-82e9-ead52e0b80f2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5178bbba-e085-4d20-b330-97411dbca746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965e37da-db7a-4914-bac2-05a90c851138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5e7a465b-daa8-4630-8cd1-6bd9228f51d7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9f057a0b-a074-4e70-a9dd-eaf044d8561e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62f459c4-09bf-4c06-a72a-a8247b05e433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9eafac07-3c57-4106-9f81-f842307f8241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1040f700-7cf0-449b-9742-3d97acaa714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fa5f64a1-27c3-41f4-b10a-ba9b32bdee4d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5afd1762-7ae7-4839-915b-9b1a05ba137b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7357c813-f629-428c-a7d5-cdfe9a126414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a3360871-7a6e-48fc-be1f-8b79feb3f2d0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7a06ae48-3e46-45f1-a094-efd25a41bc75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319026aa-1cf9-4497-8064-d0859a5084e2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441797c1-60bd-46a7-a529-9721c8f01c43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86d41ead-9188-4287-81fb-24e6d7dc717c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Шаблон_Сервье">
  <a:themeElements>
    <a:clrScheme name="Другая 78">
      <a:dk1>
        <a:sysClr val="windowText" lastClr="000000"/>
      </a:dk1>
      <a:lt1>
        <a:sysClr val="window" lastClr="FFFFFF"/>
      </a:lt1>
      <a:dk2>
        <a:srgbClr val="44546A"/>
      </a:dk2>
      <a:lt2>
        <a:srgbClr val="EAD8FE"/>
      </a:lt2>
      <a:accent1>
        <a:srgbClr val="C32B78"/>
      </a:accent1>
      <a:accent2>
        <a:srgbClr val="7D1C87"/>
      </a:accent2>
      <a:accent3>
        <a:srgbClr val="8873E9"/>
      </a:accent3>
      <a:accent4>
        <a:srgbClr val="2E305F"/>
      </a:accent4>
      <a:accent5>
        <a:srgbClr val="EFAB4E"/>
      </a:accent5>
      <a:accent6>
        <a:srgbClr val="E88955"/>
      </a:accent6>
      <a:hlink>
        <a:srgbClr val="0563C1"/>
      </a:hlink>
      <a:folHlink>
        <a:srgbClr val="954F72"/>
      </a:folHlink>
    </a:clrScheme>
    <a:fontScheme name="Другая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Сервье" id="{B83AABE8-BAD2-4942-B507-230E332795A4}" vid="{FA0BCBAA-9F0A-4FAC-8A3A-0BCCD8427A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78">
    <a:dk1>
      <a:sysClr val="windowText" lastClr="000000"/>
    </a:dk1>
    <a:lt1>
      <a:sysClr val="window" lastClr="FFFFFF"/>
    </a:lt1>
    <a:dk2>
      <a:srgbClr val="44546A"/>
    </a:dk2>
    <a:lt2>
      <a:srgbClr val="EAD8FE"/>
    </a:lt2>
    <a:accent1>
      <a:srgbClr val="C32B78"/>
    </a:accent1>
    <a:accent2>
      <a:srgbClr val="7D1C87"/>
    </a:accent2>
    <a:accent3>
      <a:srgbClr val="8873E9"/>
    </a:accent3>
    <a:accent4>
      <a:srgbClr val="2E305F"/>
    </a:accent4>
    <a:accent5>
      <a:srgbClr val="EFAB4E"/>
    </a:accent5>
    <a:accent6>
      <a:srgbClr val="E88955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Другая 78">
    <a:dk1>
      <a:sysClr val="windowText" lastClr="000000"/>
    </a:dk1>
    <a:lt1>
      <a:sysClr val="window" lastClr="FFFFFF"/>
    </a:lt1>
    <a:dk2>
      <a:srgbClr val="44546A"/>
    </a:dk2>
    <a:lt2>
      <a:srgbClr val="EAD8FE"/>
    </a:lt2>
    <a:accent1>
      <a:srgbClr val="C32B78"/>
    </a:accent1>
    <a:accent2>
      <a:srgbClr val="7D1C87"/>
    </a:accent2>
    <a:accent3>
      <a:srgbClr val="8873E9"/>
    </a:accent3>
    <a:accent4>
      <a:srgbClr val="2E305F"/>
    </a:accent4>
    <a:accent5>
      <a:srgbClr val="EFAB4E"/>
    </a:accent5>
    <a:accent6>
      <a:srgbClr val="E88955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849E8CB37A9246998277913A3E3895" ma:contentTypeVersion="19" ma:contentTypeDescription="Создание документа." ma:contentTypeScope="" ma:versionID="ff5c69263e96dcd755bf6f2d017eeb7b">
  <xsd:schema xmlns:xsd="http://www.w3.org/2001/XMLSchema" xmlns:xs="http://www.w3.org/2001/XMLSchema" xmlns:p="http://schemas.microsoft.com/office/2006/metadata/properties" xmlns:ns2="0ab77f2e-3b4a-4aa4-9e59-fcbabd83b459" xmlns:ns3="94e65628-09dc-4f02-baf8-c4ce8f9cb1a4" targetNamespace="http://schemas.microsoft.com/office/2006/metadata/properties" ma:root="true" ma:fieldsID="e2680c74441701fdc3eefbfabdd8b4da" ns2:_="" ns3:_="">
    <xsd:import namespace="0ab77f2e-3b4a-4aa4-9e59-fcbabd83b459"/>
    <xsd:import namespace="94e65628-09dc-4f02-baf8-c4ce8f9cb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77f2e-3b4a-4aa4-9e59-fcbabd83b4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ea06dc81-7351-40b9-acc0-3b5a169b4e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65628-09dc-4f02-baf8-c4ce8f9cb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ac43d0-3734-424a-a383-001a36cc82bd}" ma:internalName="TaxCatchAll" ma:showField="CatchAllData" ma:web="94e65628-09dc-4f02-baf8-c4ce8f9cb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e65628-09dc-4f02-baf8-c4ce8f9cb1a4" xsi:nil="true"/>
    <lcf76f155ced4ddcb4097134ff3c332f xmlns="0ab77f2e-3b4a-4aa4-9e59-fcbabd83b45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5A8372-028F-404A-BBFA-09218E1ABC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435D86-BEFD-450D-96BA-CF83C49F14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b77f2e-3b4a-4aa4-9e59-fcbabd83b459"/>
    <ds:schemaRef ds:uri="94e65628-09dc-4f02-baf8-c4ce8f9cb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0A5761-C439-4DB1-B3A8-68D3DF2ABBE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efff2e70-ea24-4a5f-a673-56f3f7618bdd"/>
    <ds:schemaRef ds:uri="http://schemas.openxmlformats.org/package/2006/metadata/core-properties"/>
    <ds:schemaRef ds:uri="http://www.w3.org/XML/1998/namespace"/>
    <ds:schemaRef ds:uri="94e65628-09dc-4f02-baf8-c4ce8f9cb1a4"/>
    <ds:schemaRef ds:uri="0ab77f2e-3b4a-4aa4-9e59-fcbabd83b45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</TotalTime>
  <Words>9820</Words>
  <Application>Microsoft Office PowerPoint</Application>
  <PresentationFormat>Широкоэкранный</PresentationFormat>
  <Paragraphs>1109</Paragraphs>
  <Slides>118</Slides>
  <Notes>31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118</vt:i4>
      </vt:variant>
    </vt:vector>
  </HeadingPairs>
  <TitlesOfParts>
    <vt:vector size="131" baseType="lpstr">
      <vt:lpstr>Aptos</vt:lpstr>
      <vt:lpstr>Arial</vt:lpstr>
      <vt:lpstr>Arial (Основной текст)</vt:lpstr>
      <vt:lpstr>Arial Nova</vt:lpstr>
      <vt:lpstr>Barlow Semi Condensed</vt:lpstr>
      <vt:lpstr>Calibri</vt:lpstr>
      <vt:lpstr>Calibri (Основной текст)</vt:lpstr>
      <vt:lpstr>Century Gothic</vt:lpstr>
      <vt:lpstr>Segoe Script</vt:lpstr>
      <vt:lpstr>Symbol</vt:lpstr>
      <vt:lpstr>Times New Roman</vt:lpstr>
      <vt:lpstr>Wingdings</vt:lpstr>
      <vt:lpstr>Шаблон_Сервье</vt:lpstr>
      <vt:lpstr>ЕСЛИ У ВАС  АРТЕРИАЛЬНАЯ ГИПЕРТЕНЗИЯ </vt:lpstr>
      <vt:lpstr>ЕСЛИ ВАМ ПОСТАВИЛИ ДИАГНОЗ АРТЕРИАЛЬНАЯ ГИПЕРТЕНЗИЯ</vt:lpstr>
      <vt:lpstr>ЧАСТЬ ПЕРВАЯ: «Врага надо знать в лицо»</vt:lpstr>
      <vt:lpstr>АРТЕРИАЛЬНАЯ ГИПЕРТЕНЗИЯ  –  НЕВИДИМЫЙ УБИЙЦА ИЛИ УКРОЩЕННЫЙ ЗВЕРЬ?</vt:lpstr>
      <vt:lpstr>АРТЕРИАЛЬНАЯ ГИПЕРТЕНЗИЯ –  НЕВИДИМЫЙ УБИЙЦА ИЛИ УКРОЩЕННЫЙ ЗВЕРЬ?</vt:lpstr>
      <vt:lpstr>«УКРОЩЕНИЕ ЗВЕРЯ» - ЦЕЛЕВЫЕ УРОВНИ АРТЕРИАЛЬНОГО ДАВЛЕНИЯ</vt:lpstr>
      <vt:lpstr>ВАЖНО! </vt:lpstr>
      <vt:lpstr>НУЖНО ЛИ ЛЕЧИТЬ АРТЕРИАЛЬНУЮ ГИПЕРТЕНЗИЮ?</vt:lpstr>
      <vt:lpstr>АРТЕРИАЛЬНУЮ ГИПЕРТЕНЗИЮ НУЖНО И МОЖНО ЛЕЧИТЬ </vt:lpstr>
      <vt:lpstr>Презентация PowerPoint</vt:lpstr>
      <vt:lpstr>ЧТО КРОЕТСЯ ЗА ДИАГНОЗОМ?</vt:lpstr>
      <vt:lpstr>ВОТ ПРИМЕР ДИАГНОЗА:</vt:lpstr>
      <vt:lpstr>СНАЧАЛА ИДЕТ УКАЗАНИЕ СТАДИИ:</vt:lpstr>
      <vt:lpstr>ДАЛЕЕ УКАЗЫВАЕТСЯ СТЕПЕНЬ повышения артериального давления:</vt:lpstr>
      <vt:lpstr>ДАЛЕЕ УКАЗЫВАЕТСЯ СТЕПЕНЬ повышения АД:</vt:lpstr>
      <vt:lpstr>ЗА СТЕПЕНЬЮ ПОВЫШЕНИЯ АД СЛЕДУЕТ РИСК СЕРДЕЧНО-СОСУДИСТЫХ ОСЛОЖНЕНИЙ</vt:lpstr>
      <vt:lpstr>Найдите  себя на этой  ТАБЛИЦЕ</vt:lpstr>
      <vt:lpstr>Найдите  себя на этой  ТАБЛИЦЕ</vt:lpstr>
      <vt:lpstr>ДЛЯ ЧЕГО ВРАЧУ НУЖНО ОПРЕДЕЛЯТЬ СТАДИЮ, СТЕПЕНЬ И РИСК?</vt:lpstr>
      <vt:lpstr>ПАНДЕМИЯ COVID-19 ПОВЫШАЕТ ПОКАЗАТЕЛИ СЕРДЕЧНО-СОСУДИСТОЙ СМЕРТНОСТИ</vt:lpstr>
      <vt:lpstr>ЧАСТЬ ВТОРАЯ: МИФЫ И ЗАБЛУЖДЕНИЯ</vt:lpstr>
      <vt:lpstr>ПОГОВОРИМ О МИФАХ</vt:lpstr>
      <vt:lpstr>Презентация PowerPoint</vt:lpstr>
      <vt:lpstr>АРТЕРИАЛЬНАЯ ГИПЕРТЕНЗИЯ  ПОВРЕЖДАЕТ СОСУДЫ НАВСЕГДА</vt:lpstr>
      <vt:lpstr>ЧЕМ ОПАСНА АРТЕРИАЛЬНАЯ  ГИПЕРТЕНЗИЯ?</vt:lpstr>
      <vt:lpstr>ЧЕМ ОПАСНА АРТЕРИАЛЬНАЯ  ГИПЕРТЕНЗИЯ?</vt:lpstr>
      <vt:lpstr>ЧЕМ ОПАСНА АРТЕРИАЛЬНАЯ  ГИПЕРТЕНЗИЯ?</vt:lpstr>
      <vt:lpstr>ЧЕМ ОПАСНА АРТЕРИАЛЬНАЯ  ГИПЕРТЕНЗИЯ?</vt:lpstr>
      <vt:lpstr>Презентация PowerPoint</vt:lpstr>
      <vt:lpstr>АРТЕРИАЛЬНАЯ ГИПЕРТЕНЗИЯ -  МОЛОДЫЕ В ЗОНЕ РИСКА!</vt:lpstr>
      <vt:lpstr>МИФ: АРТЕРИАЛЬНОЙ ГИПЕРТЕНЗИЕЙ СТРАДАЮТ ТОЛЬКО ПОЖИЛЫЕ ЛЮДИ</vt:lpstr>
      <vt:lpstr>ПОЧЕМУ ЭТОТ МИФ  ТАК РАСПРОСТРАНЕН?</vt:lpstr>
      <vt:lpstr>ПОЧЕМУ ЭТОТ МИФ ТАК РАСПРОСТРАНЕН?</vt:lpstr>
      <vt:lpstr>Презентация PowerPoint</vt:lpstr>
      <vt:lpstr>ИСТОРИЧЕСКИЕ КОРНИ  И НОВАЯ РЕАЛЬНОСТЬ</vt:lpstr>
      <vt:lpstr>Презентация PowerPoint</vt:lpstr>
      <vt:lpstr>Презентация PowerPoint</vt:lpstr>
      <vt:lpstr>ПРИЧИН ПОВЫШЕНИЯ АРТЕРИАЛЬНОГО ДАВЛЕНИЯ МНОГО И ЭТО МОЖЕТ БЫТЬ НЕ ТОЛЬКО СТРЕСС</vt:lpstr>
      <vt:lpstr>ВАРИАБЕЛЬНОСТЬ АРТЕРИАЛЬНОГО ДАВЛЕНИЯ</vt:lpstr>
      <vt:lpstr>МЕТЕОЧУВСТВИТЕЛЬНОСТЬ – ИМЕЕТ ЛИ ЗНАЧЕНИЕ?</vt:lpstr>
      <vt:lpstr>ВЫВОД</vt:lpstr>
      <vt:lpstr>Презентация PowerPoint</vt:lpstr>
      <vt:lpstr>Женщинам, не меньше чем мужчинам,  важно следить за  уровнем артериального давления и вовремя начинать лечение АГ</vt:lpstr>
      <vt:lpstr>C МУЖСКИМ ПОЛОМ СВЯЗАНО ПОВЫШЕНИЕ РИСКА СМЕРТНОСТИ ПРИ СOVID-19 </vt:lpstr>
      <vt:lpstr>Презентация PowerPoint</vt:lpstr>
      <vt:lpstr>ВИДЫ ТОНОМЕТРОВ</vt:lpstr>
      <vt:lpstr>ВСЕ ЛИ ПАЦИЕНТЫ МОГУТ САМОСТОЯТЕЛЬНО ИЗМЕРИТЬ АРТЕРИАЛЬНОЕ ДАВЛЕНИЕ МЕХАНИЧЕСКИМ ТОНОМЕТРОМ? </vt:lpstr>
      <vt:lpstr>ПРИБОРЫ ДЛЯ ИЗМЕРЕНИЯ АРТЕРИАЛЬНОГО ДАВЛЕНИЯ НА ЗАПЯСТЬЕ</vt:lpstr>
      <vt:lpstr>ВЫБОР АППАРАТА ДЛЯ ИЗМЕРЕНИЯ АРТЕРИАЛЬНОГО ДАВЛЕНИЯ</vt:lpstr>
      <vt:lpstr>НЕ ЗАБЫВАЙТЕ ПРАВИЛА ИЗМЕРЕНИЯ!</vt:lpstr>
      <vt:lpstr>Презентация PowerPoint</vt:lpstr>
      <vt:lpstr>ПОГРЕШНОСТИ ПРИ ИЗМЕРЕНИИ АРТЕРИАЛЬНОГО ДАВЛЕНИЯ</vt:lpstr>
      <vt:lpstr>КАК ВЕСТИ ДНЕВНИК КОНТРОЛЯ АРТЕРИАЛЬНОГО ДАВЛЕНИЯ?</vt:lpstr>
      <vt:lpstr>ЧАСТЬ ТРЕТЬЯ: НАСЛЕДСТВЕННОСТЬ               И ОБРАЗ ЖИЗНИ</vt:lpstr>
      <vt:lpstr>Презентация PowerPoint</vt:lpstr>
      <vt:lpstr>ПЛОХАЯ НАСЛЕДСТВЕННОСТЬ - НЕ ПРИГОВОР!</vt:lpstr>
      <vt:lpstr>Что я могу изменить в своей жизни, чтобы контролировать артериальное давление и предотвратить   </vt:lpstr>
      <vt:lpstr>АРТЕРИАЛЬНАЯ  ГИПЕРТЕНЗИЯ =  ПРИВЫКНУТЬ К ЗДОРОВОМУ  ОБРАЗУ ЖИЗНИ</vt:lpstr>
      <vt:lpstr>ПСИХОЛОГИЧЕСКАЯ РАЗГРУЗКА</vt:lpstr>
      <vt:lpstr>ГИПЕРТОНИЯ И СОН</vt:lpstr>
      <vt:lpstr>Презентация PowerPoint</vt:lpstr>
      <vt:lpstr>ДОЗИРОВАННАЯ ХОДЬБА</vt:lpstr>
      <vt:lpstr>ПЛАВАНИЕ</vt:lpstr>
      <vt:lpstr>ХОРОШЕЕ ПИТАНИЕ</vt:lpstr>
      <vt:lpstr>КАК ОГРАНИЧИТЬ СОЛЬ: ПРАКТИЧЕСКИЕ СОВЕТЫ</vt:lpstr>
      <vt:lpstr>ДОБАВЬТЕ КАЛИЙ И МАГНИЙ</vt:lpstr>
      <vt:lpstr> ПИРАМИДА СРЕДИЗЕМНОМОРСКОЙ ДИЕТЫ </vt:lpstr>
      <vt:lpstr>Презентация PowerPoint</vt:lpstr>
      <vt:lpstr>Распространенность ожирения (ИМТ ≥ 30,0 кг/м2)  в зависимости от возраста и пола</vt:lpstr>
      <vt:lpstr>СТРЕМИТЕСЬ К ЦЕЛЕВЫМ ПОКАЗАТЕЛЯМ МАССЫ ТЕЛА И ОКРУЖНОСТИ ТАЛИИ  </vt:lpstr>
      <vt:lpstr>ЛЕЧЕНИЕ ОЖИРЕНИЯ1,2</vt:lpstr>
      <vt:lpstr>Презентация PowerPoint</vt:lpstr>
      <vt:lpstr>НЕГАТИВНОЕ ВЛИЯНИЕ АЛКОГОЛЯ НА СЕРДЕЧНО-СОСУДИСТУЮ СИСТЕМУ</vt:lpstr>
      <vt:lpstr>УПОТРЕБЛЕНИЕ АЛКОГОЛЯ СВЯЗАНО С РИСКОМ ОЖИРЕНИЯ И МЕТАБОЛИЧЕСКОГО СИНДРОМА</vt:lpstr>
      <vt:lpstr>АЛКОГОЛЬ И СЕРДЦЕ</vt:lpstr>
      <vt:lpstr>РЕКОМЕНДАЦИИ ПО ПРИЕМУ АЛКОГОЛЯ</vt:lpstr>
      <vt:lpstr>Презентация PowerPoint</vt:lpstr>
      <vt:lpstr>МИФ ПРО БЕЗОПАСНОЕ КУРЕНИЕ</vt:lpstr>
      <vt:lpstr>КУРЕНИЕ</vt:lpstr>
      <vt:lpstr>ГЕНДЕРНЫЕ ОСОБЕННОСТИ РАСПРОСТРАНЕНИЯ КУРЕНИЯ В РОССИИ</vt:lpstr>
      <vt:lpstr>ЭЛЕКТРОННЫЕ СИГАРЕТЫ - БЕЗОПАСНОЕ КУРЕНИЕ?</vt:lpstr>
      <vt:lpstr>ВЕЙПИНГ И СOVID-19</vt:lpstr>
      <vt:lpstr>КУРЕНИЕ КАЛЬЯНА И СЕРДЕЧНО-СОСУДИСТЫЕ ЗАБОЛЕВАНИЯ</vt:lpstr>
      <vt:lpstr>СТОИТ ЛИ ВСЕ ЭТО ДЕЛАТЬ? </vt:lpstr>
      <vt:lpstr>ЧАСТЬ ЧЕТВЕРТАЯ: МЕДИКАМЕНТОЗНОЕ ЛЕЧЕНИЕ АРТЕРИАЛЬНОЙ ГИПЕРТЕНЗИИ</vt:lpstr>
      <vt:lpstr>Презентация PowerPoint</vt:lpstr>
      <vt:lpstr>ЦЕЛЬ ТЕРАПИИ АРТЕРИАЛЬНОЙ ГИПЕРТЕНЗИИ</vt:lpstr>
      <vt:lpstr>ЦЕЛЕВОЕ артериальное ДАВЛЕНИЕ В ЦИФРАХ</vt:lpstr>
      <vt:lpstr>ПРИНЦИПЫ ЛЕКАРСТВЕННОГО ЛЕЧЕНИЯ АРТЕРИАЛЬНОЙ ГИПЕРТЕНЗИИ1,2</vt:lpstr>
      <vt:lpstr>КАКИЕ ФАКТОРЫ ВЛИЯЮТ НА РЕШЕНИЕ ВРАЧА НАЗНАЧИТЬ МЕДИКАМЕНТОЗНОЕ ЛЕЧЕНИЕ АРТЕРИАЛЬНОЙ ГИПЕРТЕНЗИИ?</vt:lpstr>
      <vt:lpstr>ПРИНЦИПЫ ЛЕКАРСТВЕННОГО ЛЕЧЕНИЯ АРТЕРИАЛЬНОЙ ГИПЕРТЕНЗИИ</vt:lpstr>
      <vt:lpstr>ОСНОВНЫЕ КЛАССЫ ПРЕПАРАТОВ ДЛЯ  СНИЖЕНИЯ АРТЕРИАЛЬНОГО ДАВЛЕНИЯ И УМЕНЬШЕНИЯ РИСКА ОСЛОЖНЕНИЙ (ИНСУЛЬТ, ИНФАРКТ МИОКАРДА):</vt:lpstr>
      <vt:lpstr>Презентация PowerPoint</vt:lpstr>
      <vt:lpstr>ВРАЧ ОПРЕДЕЛЯЕТ, КАКАЯ У ВАС АРТЕРИАЛЬНАЯ ГИПЕРТЕНЗИЯ</vt:lpstr>
      <vt:lpstr>ТЕРАПИЯ АРТЕРИАЛЬНОЙ ГИПЕРТЕНЗИИ –  ДЛЯ КАЖДОГО ИНДИВИДУАЛЬНА</vt:lpstr>
      <vt:lpstr>ТАКТИКА ВЫБОРА ТЕРАПИИ</vt:lpstr>
      <vt:lpstr>Презентация PowerPoint</vt:lpstr>
      <vt:lpstr>АРТЕРИАЛЬНАЯ ГИПЕРТЕНЗИЯ  ПОВРЕЖДАЕТ СОСУДЫ НАВСЕГДА</vt:lpstr>
      <vt:lpstr>ПРЕПАРАТЫ НУЖНО  ПРИНИМАТЬ ПОСТОЯННО И ТАК, КАК НАЗНАЧИЛ ВРАЧ</vt:lpstr>
      <vt:lpstr>Презентация PowerPoint</vt:lpstr>
      <vt:lpstr>Презентация PowerPoint</vt:lpstr>
      <vt:lpstr>Презентация PowerPoint</vt:lpstr>
      <vt:lpstr>БАДы И НЕТРАДИЦИОННЫЕ ВИДЫ ЛЕЧЕНИЯ                              НЕ СПОСОБНЫ ЗАМЕНИТЬ ЛЕКАРСТВЕННУЮ ТЕРАПИЮ</vt:lpstr>
      <vt:lpstr>БИОДОБАВКИ И ВИТАМИНЫ В ПРОФИЛАКТИКЕ СЕРДЕЧНО-СОСУДИСТЫХ ЗАБОЛЕВАНИЙ</vt:lpstr>
      <vt:lpstr>ПОМНИТЕ: Важно выстраивать доверительные отношения с врачом</vt:lpstr>
      <vt:lpstr>ПОМНИТЕ: Даже самые эффективные лекарства не помогают, если их не принимать!</vt:lpstr>
      <vt:lpstr>ПРИНЦИПЫ ОТВЕТСТВЕННОГО САМОЛЕЧЕНИЯ</vt:lpstr>
      <vt:lpstr>SOS: ГИПЕРТОНИЧЕСКИЙ КРИЗ </vt:lpstr>
      <vt:lpstr>ЛЕЧЕНИЕ ИСТИННОГО  ГИПЕРТОНИЧЕСКОГО КРИЗА</vt:lpstr>
      <vt:lpstr>ЛЕЧЕНИЕ РЕЗКОГО ПОДЪЕМА АРТЕРИАЛЬНОГО ДАВЛЕНИЯ БЕЗ ЗНАЧИМЫХ КЛИНИЧЕСКИХ ПРОЯВЛЕНИЙ (РАНЕЕ «НЕОСЛОЖНЕННЫЙ ГИПЕРТОНИЧЕСКИЙ КРИЗ»)</vt:lpstr>
      <vt:lpstr>АРТЕРИАЛЬНАЯ ГИПЕРТЕНЗИЯ –  ОЧЕНЬ ВАЖНО ЗНАТЬ!</vt:lpstr>
      <vt:lpstr>ДАВАЙТЕ ВМЕСТЕ ОТВЕТИМ НА ВОПРОСЫ:</vt:lpstr>
      <vt:lpstr>Правильные ответы</vt:lpstr>
      <vt:lpstr>Правильные ответы</vt:lpstr>
      <vt:lpstr>Правильные ответы</vt:lpstr>
      <vt:lpstr>Презентация PowerPoint</vt:lpstr>
      <vt:lpstr>Презентация PowerPoint</vt:lpstr>
      <vt:lpstr>Презентация подготовлена  при поддержке фармацевтической компании «Сервье»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_Школа пацианта Если у Вас артериальная гипертензия (для размещения на сайте Сервье).pptx</dc:title>
  <dc:creator>SHEREMETEVSKAYA Maria RUSSIA</dc:creator>
  <cp:lastModifiedBy>Ludmila URALEVA</cp:lastModifiedBy>
  <cp:revision>188</cp:revision>
  <dcterms:created xsi:type="dcterms:W3CDTF">2020-10-30T11:01:15Z</dcterms:created>
  <dcterms:modified xsi:type="dcterms:W3CDTF">2026-04-29T09:44:39Z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0x010100E6849E8CB37A9246998277913A3E3895</vt:lpwstr>
  </property>
</Properties>
</file>