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22" r:id="rId4"/>
    <p:sldId id="324" r:id="rId5"/>
    <p:sldId id="325" r:id="rId6"/>
    <p:sldId id="326" r:id="rId7"/>
    <p:sldId id="327" r:id="rId8"/>
    <p:sldId id="329" r:id="rId9"/>
    <p:sldId id="330" r:id="rId10"/>
    <p:sldId id="332" r:id="rId11"/>
    <p:sldId id="331" r:id="rId12"/>
    <p:sldId id="334" r:id="rId13"/>
    <p:sldId id="333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4" r:id="rId23"/>
    <p:sldId id="343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53" r:id="rId40"/>
    <p:sldId id="362" r:id="rId41"/>
    <p:sldId id="363" r:id="rId42"/>
    <p:sldId id="364" r:id="rId43"/>
    <p:sldId id="365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D84C0B-7310-3985-EEF3-700B72011F0B}" name="EREMEEVA Natalya RUSSIA" initials="NE" userId="S::natalya.eremeeva@servier.com::ff599769-479a-4f48-8a72-08bf86f63738" providerId="AD"/>
  <p188:author id="{14D6132A-1C69-E6DD-8A7E-A3A139A7DCB6}" name="ANUFRIEVA Elena RUSSIA" initials="AER" userId="S::elena.anufrieva@servier.com::f2caecd3-573c-4c4c-9f54-3bb01934fd6d" providerId="AD"/>
  <p188:author id="{09DC4234-3FFE-BFDF-6BDC-CB1FDB991E60}" name="DUNAEVA Olga RUSSIA" initials="OD" userId="S::olga.dunaeva@servier.com::b9a47fd3-2a8e-47a7-b2a3-ad3a5332fc98" providerId="AD"/>
  <p188:author id="{ACB36566-195E-2BCA-CE49-15A6B43078E1}" name="GOROKHOVA Tatyana RUSSIA" initials="TG" userId="S::tatyana.gorokhova@servier.com::0fc02bc2-fd99-485b-868d-3fc02fd378ed" providerId="AD"/>
  <p188:author id="{94490ACE-15DD-D9AB-BCAB-3E7FDCD2B443}" name="SHEREMETEVSKAYA Maria RUSSIA" initials="SMR" userId="S::maria.sheremetevskaya@servier.com::d0dcbc0c-1454-4c78-a8a7-c12f15e858ae" providerId="AD"/>
  <p188:author id="{D5143AD7-E749-5E1E-371D-A585C0C727CD}" name="User" initials="U" userId="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CAC"/>
    <a:srgbClr val="FF5751"/>
    <a:srgbClr val="EB0000"/>
    <a:srgbClr val="FFE400"/>
    <a:srgbClr val="F36E51"/>
    <a:srgbClr val="EF4854"/>
    <a:srgbClr val="51D299"/>
    <a:srgbClr val="14B0BD"/>
    <a:srgbClr val="4CB07F"/>
    <a:srgbClr val="60D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6283" autoAdjust="0"/>
  </p:normalViewPr>
  <p:slideViewPr>
    <p:cSldViewPr snapToGrid="0" showGuides="1">
      <p:cViewPr varScale="1">
        <p:scale>
          <a:sx n="106" d="100"/>
          <a:sy n="106" d="100"/>
        </p:scale>
        <p:origin x="1038" y="11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083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201F-56FF-4836-B9C6-4FB53A0334E1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ED09-70C6-4A54-96DC-34E6631031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46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5DEBE-0CA3-45AD-88C0-5B600AB7FD5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5DD58-0E53-4DE2-B20E-EEA3994B1D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21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37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82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2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5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76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24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19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3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1200" y="1122363"/>
            <a:ext cx="4988560" cy="334645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4605338"/>
            <a:ext cx="4988560" cy="10842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5836920" cy="193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6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19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7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652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35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49" cy="1152524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1150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"/>
          <a:stretch/>
        </p:blipFill>
        <p:spPr>
          <a:xfrm>
            <a:off x="407585" y="0"/>
            <a:ext cx="117844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618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"/>
          <a:stretch/>
        </p:blipFill>
        <p:spPr>
          <a:xfrm flipH="1">
            <a:off x="0" y="0"/>
            <a:ext cx="11896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65603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0820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 b="72445"/>
          <a:stretch/>
        </p:blipFill>
        <p:spPr>
          <a:xfrm flipH="1" flipV="1">
            <a:off x="5853345" y="4968240"/>
            <a:ext cx="6338655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3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1200" y="1122363"/>
            <a:ext cx="4988560" cy="334645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4605338"/>
            <a:ext cx="4988560" cy="10842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7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 flipH="1">
            <a:off x="0" y="0"/>
            <a:ext cx="12189630" cy="6858000"/>
            <a:chOff x="0" y="0"/>
            <a:chExt cx="12189630" cy="6858000"/>
          </a:xfrm>
        </p:grpSpPr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12189630" cy="6858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50" b="71778"/>
            <a:stretch/>
          </p:blipFill>
          <p:spPr>
            <a:xfrm flipV="1">
              <a:off x="1185" y="4922520"/>
              <a:ext cx="5820495" cy="193548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53213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963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00" b="72445"/>
            <a:stretch/>
          </p:blipFill>
          <p:spPr>
            <a:xfrm flipH="1" flipV="1">
              <a:off x="5853345" y="4968240"/>
              <a:ext cx="6338655" cy="188976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6172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5" b="69556"/>
          <a:stretch/>
        </p:blipFill>
        <p:spPr>
          <a:xfrm flipH="1">
            <a:off x="6416039" y="0"/>
            <a:ext cx="5774775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3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1185" y="0"/>
            <a:ext cx="12188443" cy="6858000"/>
            <a:chOff x="1185" y="0"/>
            <a:chExt cx="12188443" cy="6858000"/>
          </a:xfrm>
        </p:grpSpPr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97744" y="0"/>
              <a:ext cx="9191884" cy="517144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50" b="71778"/>
            <a:stretch/>
          </p:blipFill>
          <p:spPr>
            <a:xfrm flipV="1">
              <a:off x="1185" y="4922520"/>
              <a:ext cx="5820495" cy="193548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 userDrawn="1"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595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9839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3" b="72152"/>
          <a:stretch/>
        </p:blipFill>
        <p:spPr>
          <a:xfrm>
            <a:off x="9560689" y="0"/>
            <a:ext cx="2630126" cy="1909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0411" cy="2667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6530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4742873" cy="2668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6" b="70444"/>
          <a:stretch/>
        </p:blipFill>
        <p:spPr>
          <a:xfrm>
            <a:off x="9570719" y="0"/>
            <a:ext cx="2620095" cy="2026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5826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3" b="72152"/>
          <a:stretch/>
        </p:blipFill>
        <p:spPr>
          <a:xfrm>
            <a:off x="9560689" y="0"/>
            <a:ext cx="2630126" cy="19098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7105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6" b="72889"/>
          <a:stretch/>
        </p:blipFill>
        <p:spPr>
          <a:xfrm>
            <a:off x="9692639" y="0"/>
            <a:ext cx="2498175" cy="185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6" b="70444"/>
          <a:stretch/>
        </p:blipFill>
        <p:spPr>
          <a:xfrm>
            <a:off x="9570719" y="0"/>
            <a:ext cx="2620095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24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6" b="70444"/>
          <a:stretch/>
        </p:blipFill>
        <p:spPr>
          <a:xfrm>
            <a:off x="10444084" y="0"/>
            <a:ext cx="1746730" cy="13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7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51"/>
            <a:ext cx="11233149" cy="1152524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18549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763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7"/>
          <a:stretch/>
        </p:blipFill>
        <p:spPr>
          <a:xfrm>
            <a:off x="265345" y="0"/>
            <a:ext cx="119266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7674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6" b="70444"/>
          <a:stretch/>
        </p:blipFill>
        <p:spPr>
          <a:xfrm rot="10800000">
            <a:off x="0" y="5288280"/>
            <a:ext cx="2029096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1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3647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31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"/>
          <a:stretch/>
        </p:blipFill>
        <p:spPr>
          <a:xfrm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967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>
          <a:xfrm>
            <a:off x="611896" y="0"/>
            <a:ext cx="115801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6705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"/>
          <a:stretch/>
        </p:blipFill>
        <p:spPr>
          <a:xfrm>
            <a:off x="382185" y="0"/>
            <a:ext cx="11809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35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"/>
          <a:stretch/>
        </p:blipFill>
        <p:spPr>
          <a:xfrm flipV="1"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1486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"/>
          <a:stretch/>
        </p:blipFill>
        <p:spPr>
          <a:xfrm flipV="1"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35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1185" y="4444678"/>
            <a:ext cx="3355473" cy="241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51"/>
            <a:ext cx="11233149" cy="1152524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77207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0"/>
          <a:stretch/>
        </p:blipFill>
        <p:spPr>
          <a:xfrm flipV="1">
            <a:off x="1650339" y="0"/>
            <a:ext cx="1054166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0" t="20940" r="23021" b="6433"/>
          <a:stretch/>
        </p:blipFill>
        <p:spPr>
          <a:xfrm>
            <a:off x="7073421" y="995082"/>
            <a:ext cx="3151629" cy="3179701"/>
          </a:xfrm>
          <a:prstGeom prst="rect">
            <a:avLst/>
          </a:prstGeom>
        </p:spPr>
      </p:pic>
      <p:sp>
        <p:nvSpPr>
          <p:cNvPr id="13" name="Полилиния 12"/>
          <p:cNvSpPr/>
          <p:nvPr userDrawn="1"/>
        </p:nvSpPr>
        <p:spPr>
          <a:xfrm>
            <a:off x="8599614" y="3784877"/>
            <a:ext cx="3188973" cy="854804"/>
          </a:xfrm>
          <a:custGeom>
            <a:avLst/>
            <a:gdLst>
              <a:gd name="connsiteX0" fmla="*/ 81526 w 2182057"/>
              <a:gd name="connsiteY0" fmla="*/ 11961 h 667265"/>
              <a:gd name="connsiteX1" fmla="*/ 66286 w 2182057"/>
              <a:gd name="connsiteY1" fmla="*/ 438681 h 667265"/>
              <a:gd name="connsiteX2" fmla="*/ 904486 w 2182057"/>
              <a:gd name="connsiteY2" fmla="*/ 545361 h 667265"/>
              <a:gd name="connsiteX3" fmla="*/ 2177026 w 2182057"/>
              <a:gd name="connsiteY3" fmla="*/ 659661 h 667265"/>
              <a:gd name="connsiteX4" fmla="*/ 1308346 w 2182057"/>
              <a:gd name="connsiteY4" fmla="*/ 316761 h 667265"/>
              <a:gd name="connsiteX5" fmla="*/ 310126 w 2182057"/>
              <a:gd name="connsiteY5" fmla="*/ 133881 h 667265"/>
              <a:gd name="connsiteX6" fmla="*/ 81526 w 2182057"/>
              <a:gd name="connsiteY6" fmla="*/ 11961 h 667265"/>
              <a:gd name="connsiteX0" fmla="*/ 17998 w 2276988"/>
              <a:gd name="connsiteY0" fmla="*/ 4483 h 987863"/>
              <a:gd name="connsiteX1" fmla="*/ 161217 w 2276988"/>
              <a:gd name="connsiteY1" fmla="*/ 759279 h 987863"/>
              <a:gd name="connsiteX2" fmla="*/ 999417 w 2276988"/>
              <a:gd name="connsiteY2" fmla="*/ 865959 h 987863"/>
              <a:gd name="connsiteX3" fmla="*/ 2271957 w 2276988"/>
              <a:gd name="connsiteY3" fmla="*/ 980259 h 987863"/>
              <a:gd name="connsiteX4" fmla="*/ 1403277 w 2276988"/>
              <a:gd name="connsiteY4" fmla="*/ 637359 h 987863"/>
              <a:gd name="connsiteX5" fmla="*/ 405057 w 2276988"/>
              <a:gd name="connsiteY5" fmla="*/ 454479 h 987863"/>
              <a:gd name="connsiteX6" fmla="*/ 17998 w 2276988"/>
              <a:gd name="connsiteY6" fmla="*/ 4483 h 987863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006 w 2264996"/>
              <a:gd name="connsiteY0" fmla="*/ 4484 h 987864"/>
              <a:gd name="connsiteX1" fmla="*/ 149225 w 2264996"/>
              <a:gd name="connsiteY1" fmla="*/ 759280 h 987864"/>
              <a:gd name="connsiteX2" fmla="*/ 987425 w 2264996"/>
              <a:gd name="connsiteY2" fmla="*/ 865960 h 987864"/>
              <a:gd name="connsiteX3" fmla="*/ 2259965 w 2264996"/>
              <a:gd name="connsiteY3" fmla="*/ 980260 h 987864"/>
              <a:gd name="connsiteX4" fmla="*/ 1391285 w 2264996"/>
              <a:gd name="connsiteY4" fmla="*/ 637360 h 987864"/>
              <a:gd name="connsiteX5" fmla="*/ 393065 w 2264996"/>
              <a:gd name="connsiteY5" fmla="*/ 454480 h 987864"/>
              <a:gd name="connsiteX6" fmla="*/ 6006 w 2264996"/>
              <a:gd name="connsiteY6" fmla="*/ 4484 h 987864"/>
              <a:gd name="connsiteX0" fmla="*/ 40595 w 2295485"/>
              <a:gd name="connsiteY0" fmla="*/ 4484 h 1039743"/>
              <a:gd name="connsiteX1" fmla="*/ 183814 w 2295485"/>
              <a:gd name="connsiteY1" fmla="*/ 759280 h 1039743"/>
              <a:gd name="connsiteX2" fmla="*/ 1563094 w 2295485"/>
              <a:gd name="connsiteY2" fmla="*/ 1019061 h 1039743"/>
              <a:gd name="connsiteX3" fmla="*/ 2294554 w 2295485"/>
              <a:gd name="connsiteY3" fmla="*/ 980260 h 1039743"/>
              <a:gd name="connsiteX4" fmla="*/ 1425874 w 2295485"/>
              <a:gd name="connsiteY4" fmla="*/ 637360 h 1039743"/>
              <a:gd name="connsiteX5" fmla="*/ 427654 w 2295485"/>
              <a:gd name="connsiteY5" fmla="*/ 454480 h 1039743"/>
              <a:gd name="connsiteX6" fmla="*/ 40595 w 2295485"/>
              <a:gd name="connsiteY6" fmla="*/ 4484 h 1039743"/>
              <a:gd name="connsiteX0" fmla="*/ 40595 w 2294878"/>
              <a:gd name="connsiteY0" fmla="*/ 4066 h 1054016"/>
              <a:gd name="connsiteX1" fmla="*/ 183814 w 2294878"/>
              <a:gd name="connsiteY1" fmla="*/ 758862 h 1054016"/>
              <a:gd name="connsiteX2" fmla="*/ 1563094 w 2294878"/>
              <a:gd name="connsiteY2" fmla="*/ 1018643 h 1054016"/>
              <a:gd name="connsiteX3" fmla="*/ 2294554 w 2294878"/>
              <a:gd name="connsiteY3" fmla="*/ 979842 h 1054016"/>
              <a:gd name="connsiteX4" fmla="*/ 1483847 w 2294878"/>
              <a:gd name="connsiteY4" fmla="*/ 363546 h 1054016"/>
              <a:gd name="connsiteX5" fmla="*/ 427654 w 2294878"/>
              <a:gd name="connsiteY5" fmla="*/ 454062 h 1054016"/>
              <a:gd name="connsiteX6" fmla="*/ 40595 w 2294878"/>
              <a:gd name="connsiteY6" fmla="*/ 4066 h 1054016"/>
              <a:gd name="connsiteX0" fmla="*/ 3290 w 2257555"/>
              <a:gd name="connsiteY0" fmla="*/ 3424 h 1055124"/>
              <a:gd name="connsiteX1" fmla="*/ 285644 w 2257555"/>
              <a:gd name="connsiteY1" fmla="*/ 730880 h 1055124"/>
              <a:gd name="connsiteX2" fmla="*/ 1525789 w 2257555"/>
              <a:gd name="connsiteY2" fmla="*/ 1018001 h 1055124"/>
              <a:gd name="connsiteX3" fmla="*/ 2257249 w 2257555"/>
              <a:gd name="connsiteY3" fmla="*/ 979200 h 1055124"/>
              <a:gd name="connsiteX4" fmla="*/ 1446542 w 2257555"/>
              <a:gd name="connsiteY4" fmla="*/ 362904 h 1055124"/>
              <a:gd name="connsiteX5" fmla="*/ 390349 w 2257555"/>
              <a:gd name="connsiteY5" fmla="*/ 453420 h 1055124"/>
              <a:gd name="connsiteX6" fmla="*/ 3290 w 2257555"/>
              <a:gd name="connsiteY6" fmla="*/ 3424 h 1055124"/>
              <a:gd name="connsiteX0" fmla="*/ 3290 w 2170014"/>
              <a:gd name="connsiteY0" fmla="*/ 3424 h 1135777"/>
              <a:gd name="connsiteX1" fmla="*/ 285644 w 2170014"/>
              <a:gd name="connsiteY1" fmla="*/ 730880 h 1135777"/>
              <a:gd name="connsiteX2" fmla="*/ 1525789 w 2170014"/>
              <a:gd name="connsiteY2" fmla="*/ 1018001 h 1135777"/>
              <a:gd name="connsiteX3" fmla="*/ 2169645 w 2170014"/>
              <a:gd name="connsiteY3" fmla="*/ 1092204 h 1135777"/>
              <a:gd name="connsiteX4" fmla="*/ 1446542 w 2170014"/>
              <a:gd name="connsiteY4" fmla="*/ 362904 h 1135777"/>
              <a:gd name="connsiteX5" fmla="*/ 390349 w 2170014"/>
              <a:gd name="connsiteY5" fmla="*/ 453420 h 1135777"/>
              <a:gd name="connsiteX6" fmla="*/ 3290 w 2170014"/>
              <a:gd name="connsiteY6" fmla="*/ 3424 h 1135777"/>
              <a:gd name="connsiteX0" fmla="*/ 3290 w 2239833"/>
              <a:gd name="connsiteY0" fmla="*/ 3424 h 1161429"/>
              <a:gd name="connsiteX1" fmla="*/ 285644 w 2239833"/>
              <a:gd name="connsiteY1" fmla="*/ 730880 h 1161429"/>
              <a:gd name="connsiteX2" fmla="*/ 1525789 w 2239833"/>
              <a:gd name="connsiteY2" fmla="*/ 1018001 h 1161429"/>
              <a:gd name="connsiteX3" fmla="*/ 2169645 w 2239833"/>
              <a:gd name="connsiteY3" fmla="*/ 1092204 h 1161429"/>
              <a:gd name="connsiteX4" fmla="*/ 1446542 w 2239833"/>
              <a:gd name="connsiteY4" fmla="*/ 362904 h 1161429"/>
              <a:gd name="connsiteX5" fmla="*/ 390349 w 2239833"/>
              <a:gd name="connsiteY5" fmla="*/ 453420 h 1161429"/>
              <a:gd name="connsiteX6" fmla="*/ 3290 w 2239833"/>
              <a:gd name="connsiteY6" fmla="*/ 3424 h 1161429"/>
              <a:gd name="connsiteX0" fmla="*/ 3290 w 2275922"/>
              <a:gd name="connsiteY0" fmla="*/ 3424 h 1226773"/>
              <a:gd name="connsiteX1" fmla="*/ 285644 w 2275922"/>
              <a:gd name="connsiteY1" fmla="*/ 730880 h 1226773"/>
              <a:gd name="connsiteX2" fmla="*/ 1525789 w 2275922"/>
              <a:gd name="connsiteY2" fmla="*/ 1018001 h 1226773"/>
              <a:gd name="connsiteX3" fmla="*/ 2169645 w 2275922"/>
              <a:gd name="connsiteY3" fmla="*/ 1092204 h 1226773"/>
              <a:gd name="connsiteX4" fmla="*/ 1446542 w 2275922"/>
              <a:gd name="connsiteY4" fmla="*/ 362904 h 1226773"/>
              <a:gd name="connsiteX5" fmla="*/ 390349 w 2275922"/>
              <a:gd name="connsiteY5" fmla="*/ 453420 h 1226773"/>
              <a:gd name="connsiteX6" fmla="*/ 3290 w 2275922"/>
              <a:gd name="connsiteY6" fmla="*/ 3424 h 122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922" h="1226773">
                <a:moveTo>
                  <a:pt x="3290" y="3424"/>
                </a:moveTo>
                <a:cubicBezTo>
                  <a:pt x="-14161" y="49667"/>
                  <a:pt x="31894" y="561784"/>
                  <a:pt x="285644" y="730880"/>
                </a:cubicBezTo>
                <a:cubicBezTo>
                  <a:pt x="539394" y="899976"/>
                  <a:pt x="1211789" y="957780"/>
                  <a:pt x="1525789" y="1018001"/>
                </a:cubicBezTo>
                <a:cubicBezTo>
                  <a:pt x="1839789" y="1078222"/>
                  <a:pt x="2542285" y="1407346"/>
                  <a:pt x="2169645" y="1092204"/>
                </a:cubicBezTo>
                <a:cubicBezTo>
                  <a:pt x="1797005" y="777062"/>
                  <a:pt x="1757692" y="450534"/>
                  <a:pt x="1446542" y="362904"/>
                </a:cubicBezTo>
                <a:cubicBezTo>
                  <a:pt x="1135392" y="275274"/>
                  <a:pt x="630891" y="513333"/>
                  <a:pt x="390349" y="453420"/>
                </a:cubicBezTo>
                <a:cubicBezTo>
                  <a:pt x="149807" y="393507"/>
                  <a:pt x="20741" y="-42819"/>
                  <a:pt x="3290" y="3424"/>
                </a:cubicBezTo>
                <a:close/>
              </a:path>
            </a:pathLst>
          </a:custGeom>
          <a:solidFill>
            <a:srgbClr val="BE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 14"/>
          <p:cNvSpPr/>
          <p:nvPr userDrawn="1"/>
        </p:nvSpPr>
        <p:spPr>
          <a:xfrm rot="6300000">
            <a:off x="8549288" y="549093"/>
            <a:ext cx="1840941" cy="1191595"/>
          </a:xfrm>
          <a:custGeom>
            <a:avLst/>
            <a:gdLst>
              <a:gd name="connsiteX0" fmla="*/ 81526 w 2182057"/>
              <a:gd name="connsiteY0" fmla="*/ 11961 h 667265"/>
              <a:gd name="connsiteX1" fmla="*/ 66286 w 2182057"/>
              <a:gd name="connsiteY1" fmla="*/ 438681 h 667265"/>
              <a:gd name="connsiteX2" fmla="*/ 904486 w 2182057"/>
              <a:gd name="connsiteY2" fmla="*/ 545361 h 667265"/>
              <a:gd name="connsiteX3" fmla="*/ 2177026 w 2182057"/>
              <a:gd name="connsiteY3" fmla="*/ 659661 h 667265"/>
              <a:gd name="connsiteX4" fmla="*/ 1308346 w 2182057"/>
              <a:gd name="connsiteY4" fmla="*/ 316761 h 667265"/>
              <a:gd name="connsiteX5" fmla="*/ 310126 w 2182057"/>
              <a:gd name="connsiteY5" fmla="*/ 133881 h 667265"/>
              <a:gd name="connsiteX6" fmla="*/ 81526 w 2182057"/>
              <a:gd name="connsiteY6" fmla="*/ 11961 h 667265"/>
              <a:gd name="connsiteX0" fmla="*/ 17998 w 2276988"/>
              <a:gd name="connsiteY0" fmla="*/ 4483 h 987863"/>
              <a:gd name="connsiteX1" fmla="*/ 161217 w 2276988"/>
              <a:gd name="connsiteY1" fmla="*/ 759279 h 987863"/>
              <a:gd name="connsiteX2" fmla="*/ 999417 w 2276988"/>
              <a:gd name="connsiteY2" fmla="*/ 865959 h 987863"/>
              <a:gd name="connsiteX3" fmla="*/ 2271957 w 2276988"/>
              <a:gd name="connsiteY3" fmla="*/ 980259 h 987863"/>
              <a:gd name="connsiteX4" fmla="*/ 1403277 w 2276988"/>
              <a:gd name="connsiteY4" fmla="*/ 637359 h 987863"/>
              <a:gd name="connsiteX5" fmla="*/ 405057 w 2276988"/>
              <a:gd name="connsiteY5" fmla="*/ 454479 h 987863"/>
              <a:gd name="connsiteX6" fmla="*/ 17998 w 2276988"/>
              <a:gd name="connsiteY6" fmla="*/ 4483 h 987863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006 w 2264996"/>
              <a:gd name="connsiteY0" fmla="*/ 4484 h 987864"/>
              <a:gd name="connsiteX1" fmla="*/ 149225 w 2264996"/>
              <a:gd name="connsiteY1" fmla="*/ 759280 h 987864"/>
              <a:gd name="connsiteX2" fmla="*/ 987425 w 2264996"/>
              <a:gd name="connsiteY2" fmla="*/ 865960 h 987864"/>
              <a:gd name="connsiteX3" fmla="*/ 2259965 w 2264996"/>
              <a:gd name="connsiteY3" fmla="*/ 980260 h 987864"/>
              <a:gd name="connsiteX4" fmla="*/ 1391285 w 2264996"/>
              <a:gd name="connsiteY4" fmla="*/ 637360 h 987864"/>
              <a:gd name="connsiteX5" fmla="*/ 393065 w 2264996"/>
              <a:gd name="connsiteY5" fmla="*/ 454480 h 987864"/>
              <a:gd name="connsiteX6" fmla="*/ 6006 w 2264996"/>
              <a:gd name="connsiteY6" fmla="*/ 4484 h 987864"/>
              <a:gd name="connsiteX0" fmla="*/ 40595 w 2295485"/>
              <a:gd name="connsiteY0" fmla="*/ 4484 h 1039743"/>
              <a:gd name="connsiteX1" fmla="*/ 183814 w 2295485"/>
              <a:gd name="connsiteY1" fmla="*/ 759280 h 1039743"/>
              <a:gd name="connsiteX2" fmla="*/ 1563094 w 2295485"/>
              <a:gd name="connsiteY2" fmla="*/ 1019061 h 1039743"/>
              <a:gd name="connsiteX3" fmla="*/ 2294554 w 2295485"/>
              <a:gd name="connsiteY3" fmla="*/ 980260 h 1039743"/>
              <a:gd name="connsiteX4" fmla="*/ 1425874 w 2295485"/>
              <a:gd name="connsiteY4" fmla="*/ 637360 h 1039743"/>
              <a:gd name="connsiteX5" fmla="*/ 427654 w 2295485"/>
              <a:gd name="connsiteY5" fmla="*/ 454480 h 1039743"/>
              <a:gd name="connsiteX6" fmla="*/ 40595 w 2295485"/>
              <a:gd name="connsiteY6" fmla="*/ 4484 h 1039743"/>
              <a:gd name="connsiteX0" fmla="*/ 40595 w 2294878"/>
              <a:gd name="connsiteY0" fmla="*/ 4066 h 1054016"/>
              <a:gd name="connsiteX1" fmla="*/ 183814 w 2294878"/>
              <a:gd name="connsiteY1" fmla="*/ 758862 h 1054016"/>
              <a:gd name="connsiteX2" fmla="*/ 1563094 w 2294878"/>
              <a:gd name="connsiteY2" fmla="*/ 1018643 h 1054016"/>
              <a:gd name="connsiteX3" fmla="*/ 2294554 w 2294878"/>
              <a:gd name="connsiteY3" fmla="*/ 979842 h 1054016"/>
              <a:gd name="connsiteX4" fmla="*/ 1483847 w 2294878"/>
              <a:gd name="connsiteY4" fmla="*/ 363546 h 1054016"/>
              <a:gd name="connsiteX5" fmla="*/ 427654 w 2294878"/>
              <a:gd name="connsiteY5" fmla="*/ 454062 h 1054016"/>
              <a:gd name="connsiteX6" fmla="*/ 40595 w 2294878"/>
              <a:gd name="connsiteY6" fmla="*/ 4066 h 1054016"/>
              <a:gd name="connsiteX0" fmla="*/ 3290 w 2257555"/>
              <a:gd name="connsiteY0" fmla="*/ 3424 h 1055124"/>
              <a:gd name="connsiteX1" fmla="*/ 285644 w 2257555"/>
              <a:gd name="connsiteY1" fmla="*/ 730880 h 1055124"/>
              <a:gd name="connsiteX2" fmla="*/ 1525789 w 2257555"/>
              <a:gd name="connsiteY2" fmla="*/ 1018001 h 1055124"/>
              <a:gd name="connsiteX3" fmla="*/ 2257249 w 2257555"/>
              <a:gd name="connsiteY3" fmla="*/ 979200 h 1055124"/>
              <a:gd name="connsiteX4" fmla="*/ 1446542 w 2257555"/>
              <a:gd name="connsiteY4" fmla="*/ 362904 h 1055124"/>
              <a:gd name="connsiteX5" fmla="*/ 390349 w 2257555"/>
              <a:gd name="connsiteY5" fmla="*/ 453420 h 1055124"/>
              <a:gd name="connsiteX6" fmla="*/ 3290 w 2257555"/>
              <a:gd name="connsiteY6" fmla="*/ 3424 h 1055124"/>
              <a:gd name="connsiteX0" fmla="*/ 3290 w 2170014"/>
              <a:gd name="connsiteY0" fmla="*/ 3424 h 1135777"/>
              <a:gd name="connsiteX1" fmla="*/ 285644 w 2170014"/>
              <a:gd name="connsiteY1" fmla="*/ 730880 h 1135777"/>
              <a:gd name="connsiteX2" fmla="*/ 1525789 w 2170014"/>
              <a:gd name="connsiteY2" fmla="*/ 1018001 h 1135777"/>
              <a:gd name="connsiteX3" fmla="*/ 2169645 w 2170014"/>
              <a:gd name="connsiteY3" fmla="*/ 1092204 h 1135777"/>
              <a:gd name="connsiteX4" fmla="*/ 1446542 w 2170014"/>
              <a:gd name="connsiteY4" fmla="*/ 362904 h 1135777"/>
              <a:gd name="connsiteX5" fmla="*/ 390349 w 2170014"/>
              <a:gd name="connsiteY5" fmla="*/ 453420 h 1135777"/>
              <a:gd name="connsiteX6" fmla="*/ 3290 w 2170014"/>
              <a:gd name="connsiteY6" fmla="*/ 3424 h 1135777"/>
              <a:gd name="connsiteX0" fmla="*/ 3290 w 2239833"/>
              <a:gd name="connsiteY0" fmla="*/ 3424 h 1161429"/>
              <a:gd name="connsiteX1" fmla="*/ 285644 w 2239833"/>
              <a:gd name="connsiteY1" fmla="*/ 730880 h 1161429"/>
              <a:gd name="connsiteX2" fmla="*/ 1525789 w 2239833"/>
              <a:gd name="connsiteY2" fmla="*/ 1018001 h 1161429"/>
              <a:gd name="connsiteX3" fmla="*/ 2169645 w 2239833"/>
              <a:gd name="connsiteY3" fmla="*/ 1092204 h 1161429"/>
              <a:gd name="connsiteX4" fmla="*/ 1446542 w 2239833"/>
              <a:gd name="connsiteY4" fmla="*/ 362904 h 1161429"/>
              <a:gd name="connsiteX5" fmla="*/ 390349 w 2239833"/>
              <a:gd name="connsiteY5" fmla="*/ 453420 h 1161429"/>
              <a:gd name="connsiteX6" fmla="*/ 3290 w 2239833"/>
              <a:gd name="connsiteY6" fmla="*/ 3424 h 1161429"/>
              <a:gd name="connsiteX0" fmla="*/ 3290 w 2275922"/>
              <a:gd name="connsiteY0" fmla="*/ 3424 h 1226773"/>
              <a:gd name="connsiteX1" fmla="*/ 285644 w 2275922"/>
              <a:gd name="connsiteY1" fmla="*/ 730880 h 1226773"/>
              <a:gd name="connsiteX2" fmla="*/ 1525789 w 2275922"/>
              <a:gd name="connsiteY2" fmla="*/ 1018001 h 1226773"/>
              <a:gd name="connsiteX3" fmla="*/ 2169645 w 2275922"/>
              <a:gd name="connsiteY3" fmla="*/ 1092204 h 1226773"/>
              <a:gd name="connsiteX4" fmla="*/ 1446542 w 2275922"/>
              <a:gd name="connsiteY4" fmla="*/ 362904 h 1226773"/>
              <a:gd name="connsiteX5" fmla="*/ 390349 w 2275922"/>
              <a:gd name="connsiteY5" fmla="*/ 453420 h 1226773"/>
              <a:gd name="connsiteX6" fmla="*/ 3290 w 2275922"/>
              <a:gd name="connsiteY6" fmla="*/ 3424 h 1226773"/>
              <a:gd name="connsiteX0" fmla="*/ 3290 w 2303237"/>
              <a:gd name="connsiteY0" fmla="*/ 3424 h 1032450"/>
              <a:gd name="connsiteX1" fmla="*/ 285644 w 2303237"/>
              <a:gd name="connsiteY1" fmla="*/ 730880 h 1032450"/>
              <a:gd name="connsiteX2" fmla="*/ 1525789 w 2303237"/>
              <a:gd name="connsiteY2" fmla="*/ 1018001 h 1032450"/>
              <a:gd name="connsiteX3" fmla="*/ 2199546 w 2303237"/>
              <a:gd name="connsiteY3" fmla="*/ 321655 h 1032450"/>
              <a:gd name="connsiteX4" fmla="*/ 1446542 w 2303237"/>
              <a:gd name="connsiteY4" fmla="*/ 362904 h 1032450"/>
              <a:gd name="connsiteX5" fmla="*/ 390349 w 2303237"/>
              <a:gd name="connsiteY5" fmla="*/ 453420 h 1032450"/>
              <a:gd name="connsiteX6" fmla="*/ 3290 w 2303237"/>
              <a:gd name="connsiteY6" fmla="*/ 3424 h 1032450"/>
              <a:gd name="connsiteX0" fmla="*/ 3225 w 2298992"/>
              <a:gd name="connsiteY0" fmla="*/ 13162 h 1154377"/>
              <a:gd name="connsiteX1" fmla="*/ 567117 w 2298992"/>
              <a:gd name="connsiteY1" fmla="*/ 1056575 h 1154377"/>
              <a:gd name="connsiteX2" fmla="*/ 1525724 w 2298992"/>
              <a:gd name="connsiteY2" fmla="*/ 1027739 h 1154377"/>
              <a:gd name="connsiteX3" fmla="*/ 2199481 w 2298992"/>
              <a:gd name="connsiteY3" fmla="*/ 331393 h 1154377"/>
              <a:gd name="connsiteX4" fmla="*/ 1446477 w 2298992"/>
              <a:gd name="connsiteY4" fmla="*/ 372642 h 1154377"/>
              <a:gd name="connsiteX5" fmla="*/ 390284 w 2298992"/>
              <a:gd name="connsiteY5" fmla="*/ 463158 h 1154377"/>
              <a:gd name="connsiteX6" fmla="*/ 3225 w 2298992"/>
              <a:gd name="connsiteY6" fmla="*/ 13162 h 11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992" h="1154377">
                <a:moveTo>
                  <a:pt x="3225" y="13162"/>
                </a:moveTo>
                <a:cubicBezTo>
                  <a:pt x="32697" y="112065"/>
                  <a:pt x="313367" y="887479"/>
                  <a:pt x="567117" y="1056575"/>
                </a:cubicBezTo>
                <a:cubicBezTo>
                  <a:pt x="820867" y="1225671"/>
                  <a:pt x="1253663" y="1148603"/>
                  <a:pt x="1525724" y="1027739"/>
                </a:cubicBezTo>
                <a:cubicBezTo>
                  <a:pt x="1797785" y="906875"/>
                  <a:pt x="2572121" y="646535"/>
                  <a:pt x="2199481" y="331393"/>
                </a:cubicBezTo>
                <a:cubicBezTo>
                  <a:pt x="1826841" y="16251"/>
                  <a:pt x="1757627" y="460272"/>
                  <a:pt x="1446477" y="372642"/>
                </a:cubicBezTo>
                <a:cubicBezTo>
                  <a:pt x="1135327" y="285012"/>
                  <a:pt x="630826" y="523071"/>
                  <a:pt x="390284" y="463158"/>
                </a:cubicBezTo>
                <a:cubicBezTo>
                  <a:pt x="149742" y="403245"/>
                  <a:pt x="-26247" y="-85741"/>
                  <a:pt x="3225" y="13162"/>
                </a:cubicBezTo>
                <a:close/>
              </a:path>
            </a:pathLst>
          </a:custGeom>
          <a:solidFill>
            <a:srgbClr val="8FD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/>
          <p:nvPr userDrawn="1"/>
        </p:nvSpPr>
        <p:spPr>
          <a:xfrm rot="16637690">
            <a:off x="7679557" y="806097"/>
            <a:ext cx="2370839" cy="527850"/>
          </a:xfrm>
          <a:custGeom>
            <a:avLst/>
            <a:gdLst>
              <a:gd name="connsiteX0" fmla="*/ 81526 w 2182057"/>
              <a:gd name="connsiteY0" fmla="*/ 11961 h 667265"/>
              <a:gd name="connsiteX1" fmla="*/ 66286 w 2182057"/>
              <a:gd name="connsiteY1" fmla="*/ 438681 h 667265"/>
              <a:gd name="connsiteX2" fmla="*/ 904486 w 2182057"/>
              <a:gd name="connsiteY2" fmla="*/ 545361 h 667265"/>
              <a:gd name="connsiteX3" fmla="*/ 2177026 w 2182057"/>
              <a:gd name="connsiteY3" fmla="*/ 659661 h 667265"/>
              <a:gd name="connsiteX4" fmla="*/ 1308346 w 2182057"/>
              <a:gd name="connsiteY4" fmla="*/ 316761 h 667265"/>
              <a:gd name="connsiteX5" fmla="*/ 310126 w 2182057"/>
              <a:gd name="connsiteY5" fmla="*/ 133881 h 667265"/>
              <a:gd name="connsiteX6" fmla="*/ 81526 w 2182057"/>
              <a:gd name="connsiteY6" fmla="*/ 11961 h 667265"/>
              <a:gd name="connsiteX0" fmla="*/ 17998 w 2276988"/>
              <a:gd name="connsiteY0" fmla="*/ 4483 h 987863"/>
              <a:gd name="connsiteX1" fmla="*/ 161217 w 2276988"/>
              <a:gd name="connsiteY1" fmla="*/ 759279 h 987863"/>
              <a:gd name="connsiteX2" fmla="*/ 999417 w 2276988"/>
              <a:gd name="connsiteY2" fmla="*/ 865959 h 987863"/>
              <a:gd name="connsiteX3" fmla="*/ 2271957 w 2276988"/>
              <a:gd name="connsiteY3" fmla="*/ 980259 h 987863"/>
              <a:gd name="connsiteX4" fmla="*/ 1403277 w 2276988"/>
              <a:gd name="connsiteY4" fmla="*/ 637359 h 987863"/>
              <a:gd name="connsiteX5" fmla="*/ 405057 w 2276988"/>
              <a:gd name="connsiteY5" fmla="*/ 454479 h 987863"/>
              <a:gd name="connsiteX6" fmla="*/ 17998 w 2276988"/>
              <a:gd name="connsiteY6" fmla="*/ 4483 h 987863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006 w 2264996"/>
              <a:gd name="connsiteY0" fmla="*/ 4484 h 987864"/>
              <a:gd name="connsiteX1" fmla="*/ 149225 w 2264996"/>
              <a:gd name="connsiteY1" fmla="*/ 759280 h 987864"/>
              <a:gd name="connsiteX2" fmla="*/ 987425 w 2264996"/>
              <a:gd name="connsiteY2" fmla="*/ 865960 h 987864"/>
              <a:gd name="connsiteX3" fmla="*/ 2259965 w 2264996"/>
              <a:gd name="connsiteY3" fmla="*/ 980260 h 987864"/>
              <a:gd name="connsiteX4" fmla="*/ 1391285 w 2264996"/>
              <a:gd name="connsiteY4" fmla="*/ 637360 h 987864"/>
              <a:gd name="connsiteX5" fmla="*/ 393065 w 2264996"/>
              <a:gd name="connsiteY5" fmla="*/ 454480 h 987864"/>
              <a:gd name="connsiteX6" fmla="*/ 6006 w 2264996"/>
              <a:gd name="connsiteY6" fmla="*/ 4484 h 987864"/>
              <a:gd name="connsiteX0" fmla="*/ 40595 w 2295485"/>
              <a:gd name="connsiteY0" fmla="*/ 4484 h 1039743"/>
              <a:gd name="connsiteX1" fmla="*/ 183814 w 2295485"/>
              <a:gd name="connsiteY1" fmla="*/ 759280 h 1039743"/>
              <a:gd name="connsiteX2" fmla="*/ 1563094 w 2295485"/>
              <a:gd name="connsiteY2" fmla="*/ 1019061 h 1039743"/>
              <a:gd name="connsiteX3" fmla="*/ 2294554 w 2295485"/>
              <a:gd name="connsiteY3" fmla="*/ 980260 h 1039743"/>
              <a:gd name="connsiteX4" fmla="*/ 1425874 w 2295485"/>
              <a:gd name="connsiteY4" fmla="*/ 637360 h 1039743"/>
              <a:gd name="connsiteX5" fmla="*/ 427654 w 2295485"/>
              <a:gd name="connsiteY5" fmla="*/ 454480 h 1039743"/>
              <a:gd name="connsiteX6" fmla="*/ 40595 w 2295485"/>
              <a:gd name="connsiteY6" fmla="*/ 4484 h 1039743"/>
              <a:gd name="connsiteX0" fmla="*/ 40595 w 2294878"/>
              <a:gd name="connsiteY0" fmla="*/ 4066 h 1054016"/>
              <a:gd name="connsiteX1" fmla="*/ 183814 w 2294878"/>
              <a:gd name="connsiteY1" fmla="*/ 758862 h 1054016"/>
              <a:gd name="connsiteX2" fmla="*/ 1563094 w 2294878"/>
              <a:gd name="connsiteY2" fmla="*/ 1018643 h 1054016"/>
              <a:gd name="connsiteX3" fmla="*/ 2294554 w 2294878"/>
              <a:gd name="connsiteY3" fmla="*/ 979842 h 1054016"/>
              <a:gd name="connsiteX4" fmla="*/ 1483847 w 2294878"/>
              <a:gd name="connsiteY4" fmla="*/ 363546 h 1054016"/>
              <a:gd name="connsiteX5" fmla="*/ 427654 w 2294878"/>
              <a:gd name="connsiteY5" fmla="*/ 454062 h 1054016"/>
              <a:gd name="connsiteX6" fmla="*/ 40595 w 2294878"/>
              <a:gd name="connsiteY6" fmla="*/ 4066 h 1054016"/>
              <a:gd name="connsiteX0" fmla="*/ 3290 w 2257555"/>
              <a:gd name="connsiteY0" fmla="*/ 3424 h 1055124"/>
              <a:gd name="connsiteX1" fmla="*/ 285644 w 2257555"/>
              <a:gd name="connsiteY1" fmla="*/ 730880 h 1055124"/>
              <a:gd name="connsiteX2" fmla="*/ 1525789 w 2257555"/>
              <a:gd name="connsiteY2" fmla="*/ 1018001 h 1055124"/>
              <a:gd name="connsiteX3" fmla="*/ 2257249 w 2257555"/>
              <a:gd name="connsiteY3" fmla="*/ 979200 h 1055124"/>
              <a:gd name="connsiteX4" fmla="*/ 1446542 w 2257555"/>
              <a:gd name="connsiteY4" fmla="*/ 362904 h 1055124"/>
              <a:gd name="connsiteX5" fmla="*/ 390349 w 2257555"/>
              <a:gd name="connsiteY5" fmla="*/ 453420 h 1055124"/>
              <a:gd name="connsiteX6" fmla="*/ 3290 w 2257555"/>
              <a:gd name="connsiteY6" fmla="*/ 3424 h 1055124"/>
              <a:gd name="connsiteX0" fmla="*/ 3290 w 2170014"/>
              <a:gd name="connsiteY0" fmla="*/ 3424 h 1135777"/>
              <a:gd name="connsiteX1" fmla="*/ 285644 w 2170014"/>
              <a:gd name="connsiteY1" fmla="*/ 730880 h 1135777"/>
              <a:gd name="connsiteX2" fmla="*/ 1525789 w 2170014"/>
              <a:gd name="connsiteY2" fmla="*/ 1018001 h 1135777"/>
              <a:gd name="connsiteX3" fmla="*/ 2169645 w 2170014"/>
              <a:gd name="connsiteY3" fmla="*/ 1092204 h 1135777"/>
              <a:gd name="connsiteX4" fmla="*/ 1446542 w 2170014"/>
              <a:gd name="connsiteY4" fmla="*/ 362904 h 1135777"/>
              <a:gd name="connsiteX5" fmla="*/ 390349 w 2170014"/>
              <a:gd name="connsiteY5" fmla="*/ 453420 h 1135777"/>
              <a:gd name="connsiteX6" fmla="*/ 3290 w 2170014"/>
              <a:gd name="connsiteY6" fmla="*/ 3424 h 1135777"/>
              <a:gd name="connsiteX0" fmla="*/ 3290 w 2239833"/>
              <a:gd name="connsiteY0" fmla="*/ 3424 h 1161429"/>
              <a:gd name="connsiteX1" fmla="*/ 285644 w 2239833"/>
              <a:gd name="connsiteY1" fmla="*/ 730880 h 1161429"/>
              <a:gd name="connsiteX2" fmla="*/ 1525789 w 2239833"/>
              <a:gd name="connsiteY2" fmla="*/ 1018001 h 1161429"/>
              <a:gd name="connsiteX3" fmla="*/ 2169645 w 2239833"/>
              <a:gd name="connsiteY3" fmla="*/ 1092204 h 1161429"/>
              <a:gd name="connsiteX4" fmla="*/ 1446542 w 2239833"/>
              <a:gd name="connsiteY4" fmla="*/ 362904 h 1161429"/>
              <a:gd name="connsiteX5" fmla="*/ 390349 w 2239833"/>
              <a:gd name="connsiteY5" fmla="*/ 453420 h 1161429"/>
              <a:gd name="connsiteX6" fmla="*/ 3290 w 2239833"/>
              <a:gd name="connsiteY6" fmla="*/ 3424 h 1161429"/>
              <a:gd name="connsiteX0" fmla="*/ 3290 w 2275922"/>
              <a:gd name="connsiteY0" fmla="*/ 3424 h 1226773"/>
              <a:gd name="connsiteX1" fmla="*/ 285644 w 2275922"/>
              <a:gd name="connsiteY1" fmla="*/ 730880 h 1226773"/>
              <a:gd name="connsiteX2" fmla="*/ 1525789 w 2275922"/>
              <a:gd name="connsiteY2" fmla="*/ 1018001 h 1226773"/>
              <a:gd name="connsiteX3" fmla="*/ 2169645 w 2275922"/>
              <a:gd name="connsiteY3" fmla="*/ 1092204 h 1226773"/>
              <a:gd name="connsiteX4" fmla="*/ 1446542 w 2275922"/>
              <a:gd name="connsiteY4" fmla="*/ 362904 h 1226773"/>
              <a:gd name="connsiteX5" fmla="*/ 390349 w 2275922"/>
              <a:gd name="connsiteY5" fmla="*/ 453420 h 1226773"/>
              <a:gd name="connsiteX6" fmla="*/ 3290 w 2275922"/>
              <a:gd name="connsiteY6" fmla="*/ 3424 h 1226773"/>
              <a:gd name="connsiteX0" fmla="*/ 3290 w 2303237"/>
              <a:gd name="connsiteY0" fmla="*/ 3424 h 1032450"/>
              <a:gd name="connsiteX1" fmla="*/ 285644 w 2303237"/>
              <a:gd name="connsiteY1" fmla="*/ 730880 h 1032450"/>
              <a:gd name="connsiteX2" fmla="*/ 1525789 w 2303237"/>
              <a:gd name="connsiteY2" fmla="*/ 1018001 h 1032450"/>
              <a:gd name="connsiteX3" fmla="*/ 2199546 w 2303237"/>
              <a:gd name="connsiteY3" fmla="*/ 321655 h 1032450"/>
              <a:gd name="connsiteX4" fmla="*/ 1446542 w 2303237"/>
              <a:gd name="connsiteY4" fmla="*/ 362904 h 1032450"/>
              <a:gd name="connsiteX5" fmla="*/ 390349 w 2303237"/>
              <a:gd name="connsiteY5" fmla="*/ 453420 h 1032450"/>
              <a:gd name="connsiteX6" fmla="*/ 3290 w 2303237"/>
              <a:gd name="connsiteY6" fmla="*/ 3424 h 1032450"/>
              <a:gd name="connsiteX0" fmla="*/ 3290 w 2204553"/>
              <a:gd name="connsiteY0" fmla="*/ 3606 h 1032632"/>
              <a:gd name="connsiteX1" fmla="*/ 285644 w 2204553"/>
              <a:gd name="connsiteY1" fmla="*/ 731062 h 1032632"/>
              <a:gd name="connsiteX2" fmla="*/ 1525789 w 2204553"/>
              <a:gd name="connsiteY2" fmla="*/ 1018183 h 1032632"/>
              <a:gd name="connsiteX3" fmla="*/ 2199546 w 2204553"/>
              <a:gd name="connsiteY3" fmla="*/ 321837 h 1032632"/>
              <a:gd name="connsiteX4" fmla="*/ 1195637 w 2204553"/>
              <a:gd name="connsiteY4" fmla="*/ 506897 h 1032632"/>
              <a:gd name="connsiteX5" fmla="*/ 390349 w 2204553"/>
              <a:gd name="connsiteY5" fmla="*/ 453602 h 1032632"/>
              <a:gd name="connsiteX6" fmla="*/ 3290 w 2204553"/>
              <a:gd name="connsiteY6" fmla="*/ 3606 h 1032632"/>
              <a:gd name="connsiteX0" fmla="*/ 3290 w 2204553"/>
              <a:gd name="connsiteY0" fmla="*/ 3606 h 1032632"/>
              <a:gd name="connsiteX1" fmla="*/ 285644 w 2204553"/>
              <a:gd name="connsiteY1" fmla="*/ 731062 h 1032632"/>
              <a:gd name="connsiteX2" fmla="*/ 1525789 w 2204553"/>
              <a:gd name="connsiteY2" fmla="*/ 1018183 h 1032632"/>
              <a:gd name="connsiteX3" fmla="*/ 2199546 w 2204553"/>
              <a:gd name="connsiteY3" fmla="*/ 321837 h 1032632"/>
              <a:gd name="connsiteX4" fmla="*/ 1195637 w 2204553"/>
              <a:gd name="connsiteY4" fmla="*/ 506897 h 1032632"/>
              <a:gd name="connsiteX5" fmla="*/ 390349 w 2204553"/>
              <a:gd name="connsiteY5" fmla="*/ 453602 h 1032632"/>
              <a:gd name="connsiteX6" fmla="*/ 3290 w 2204553"/>
              <a:gd name="connsiteY6" fmla="*/ 3606 h 1032632"/>
              <a:gd name="connsiteX0" fmla="*/ 3290 w 2204553"/>
              <a:gd name="connsiteY0" fmla="*/ 3606 h 1032632"/>
              <a:gd name="connsiteX1" fmla="*/ 285644 w 2204553"/>
              <a:gd name="connsiteY1" fmla="*/ 731062 h 1032632"/>
              <a:gd name="connsiteX2" fmla="*/ 1525789 w 2204553"/>
              <a:gd name="connsiteY2" fmla="*/ 1018183 h 1032632"/>
              <a:gd name="connsiteX3" fmla="*/ 2199546 w 2204553"/>
              <a:gd name="connsiteY3" fmla="*/ 321837 h 1032632"/>
              <a:gd name="connsiteX4" fmla="*/ 1195637 w 2204553"/>
              <a:gd name="connsiteY4" fmla="*/ 506897 h 1032632"/>
              <a:gd name="connsiteX5" fmla="*/ 390349 w 2204553"/>
              <a:gd name="connsiteY5" fmla="*/ 453602 h 1032632"/>
              <a:gd name="connsiteX6" fmla="*/ 3290 w 2204553"/>
              <a:gd name="connsiteY6" fmla="*/ 3606 h 1032632"/>
              <a:gd name="connsiteX0" fmla="*/ 3290 w 2205142"/>
              <a:gd name="connsiteY0" fmla="*/ 3355 h 1032381"/>
              <a:gd name="connsiteX1" fmla="*/ 285644 w 2205142"/>
              <a:gd name="connsiteY1" fmla="*/ 730811 h 1032381"/>
              <a:gd name="connsiteX2" fmla="*/ 1525789 w 2205142"/>
              <a:gd name="connsiteY2" fmla="*/ 1017932 h 1032381"/>
              <a:gd name="connsiteX3" fmla="*/ 2199546 w 2205142"/>
              <a:gd name="connsiteY3" fmla="*/ 321586 h 1032381"/>
              <a:gd name="connsiteX4" fmla="*/ 1174322 w 2205142"/>
              <a:gd name="connsiteY4" fmla="*/ 303141 h 1032381"/>
              <a:gd name="connsiteX5" fmla="*/ 390349 w 2205142"/>
              <a:gd name="connsiteY5" fmla="*/ 453351 h 1032381"/>
              <a:gd name="connsiteX6" fmla="*/ 3290 w 2205142"/>
              <a:gd name="connsiteY6" fmla="*/ 3355 h 1032381"/>
              <a:gd name="connsiteX0" fmla="*/ 3290 w 2238550"/>
              <a:gd name="connsiteY0" fmla="*/ 3376 h 1032402"/>
              <a:gd name="connsiteX1" fmla="*/ 285644 w 2238550"/>
              <a:gd name="connsiteY1" fmla="*/ 730832 h 1032402"/>
              <a:gd name="connsiteX2" fmla="*/ 1525789 w 2238550"/>
              <a:gd name="connsiteY2" fmla="*/ 1017953 h 1032402"/>
              <a:gd name="connsiteX3" fmla="*/ 2199546 w 2238550"/>
              <a:gd name="connsiteY3" fmla="*/ 321607 h 1032402"/>
              <a:gd name="connsiteX4" fmla="*/ 390349 w 2238550"/>
              <a:gd name="connsiteY4" fmla="*/ 453372 h 1032402"/>
              <a:gd name="connsiteX5" fmla="*/ 3290 w 2238550"/>
              <a:gd name="connsiteY5" fmla="*/ 3376 h 1032402"/>
              <a:gd name="connsiteX0" fmla="*/ 3290 w 2204540"/>
              <a:gd name="connsiteY0" fmla="*/ 3376 h 1032402"/>
              <a:gd name="connsiteX1" fmla="*/ 285644 w 2204540"/>
              <a:gd name="connsiteY1" fmla="*/ 730832 h 1032402"/>
              <a:gd name="connsiteX2" fmla="*/ 1525789 w 2204540"/>
              <a:gd name="connsiteY2" fmla="*/ 1017953 h 1032402"/>
              <a:gd name="connsiteX3" fmla="*/ 2199546 w 2204540"/>
              <a:gd name="connsiteY3" fmla="*/ 321607 h 1032402"/>
              <a:gd name="connsiteX4" fmla="*/ 1196087 w 2204540"/>
              <a:gd name="connsiteY4" fmla="*/ 410004 h 1032402"/>
              <a:gd name="connsiteX5" fmla="*/ 390349 w 2204540"/>
              <a:gd name="connsiteY5" fmla="*/ 453372 h 1032402"/>
              <a:gd name="connsiteX6" fmla="*/ 3290 w 2204540"/>
              <a:gd name="connsiteY6" fmla="*/ 3376 h 1032402"/>
              <a:gd name="connsiteX0" fmla="*/ 3290 w 2204948"/>
              <a:gd name="connsiteY0" fmla="*/ 3219 h 1032245"/>
              <a:gd name="connsiteX1" fmla="*/ 285644 w 2204948"/>
              <a:gd name="connsiteY1" fmla="*/ 730675 h 1032245"/>
              <a:gd name="connsiteX2" fmla="*/ 1525789 w 2204948"/>
              <a:gd name="connsiteY2" fmla="*/ 1017796 h 1032245"/>
              <a:gd name="connsiteX3" fmla="*/ 2199546 w 2204948"/>
              <a:gd name="connsiteY3" fmla="*/ 321450 h 1032245"/>
              <a:gd name="connsiteX4" fmla="*/ 1181236 w 2204948"/>
              <a:gd name="connsiteY4" fmla="*/ 180607 h 1032245"/>
              <a:gd name="connsiteX5" fmla="*/ 390349 w 2204948"/>
              <a:gd name="connsiteY5" fmla="*/ 453215 h 1032245"/>
              <a:gd name="connsiteX6" fmla="*/ 3290 w 2204948"/>
              <a:gd name="connsiteY6" fmla="*/ 3219 h 1032245"/>
              <a:gd name="connsiteX0" fmla="*/ 3290 w 2265860"/>
              <a:gd name="connsiteY0" fmla="*/ 28746 h 1057772"/>
              <a:gd name="connsiteX1" fmla="*/ 285644 w 2265860"/>
              <a:gd name="connsiteY1" fmla="*/ 756202 h 1057772"/>
              <a:gd name="connsiteX2" fmla="*/ 1525789 w 2265860"/>
              <a:gd name="connsiteY2" fmla="*/ 1043323 h 1057772"/>
              <a:gd name="connsiteX3" fmla="*/ 2199546 w 2265860"/>
              <a:gd name="connsiteY3" fmla="*/ 346977 h 1057772"/>
              <a:gd name="connsiteX4" fmla="*/ 1181236 w 2265860"/>
              <a:gd name="connsiteY4" fmla="*/ 206134 h 1057772"/>
              <a:gd name="connsiteX5" fmla="*/ 390349 w 2265860"/>
              <a:gd name="connsiteY5" fmla="*/ 478742 h 1057772"/>
              <a:gd name="connsiteX6" fmla="*/ 3290 w 2265860"/>
              <a:gd name="connsiteY6" fmla="*/ 28746 h 1057772"/>
              <a:gd name="connsiteX0" fmla="*/ 3290 w 2263371"/>
              <a:gd name="connsiteY0" fmla="*/ 3221 h 1032247"/>
              <a:gd name="connsiteX1" fmla="*/ 285644 w 2263371"/>
              <a:gd name="connsiteY1" fmla="*/ 730677 h 1032247"/>
              <a:gd name="connsiteX2" fmla="*/ 1525789 w 2263371"/>
              <a:gd name="connsiteY2" fmla="*/ 1017798 h 1032247"/>
              <a:gd name="connsiteX3" fmla="*/ 2199546 w 2263371"/>
              <a:gd name="connsiteY3" fmla="*/ 321452 h 1032247"/>
              <a:gd name="connsiteX4" fmla="*/ 1181236 w 2263371"/>
              <a:gd name="connsiteY4" fmla="*/ 180609 h 1032247"/>
              <a:gd name="connsiteX5" fmla="*/ 390349 w 2263371"/>
              <a:gd name="connsiteY5" fmla="*/ 453217 h 1032247"/>
              <a:gd name="connsiteX6" fmla="*/ 3290 w 2263371"/>
              <a:gd name="connsiteY6" fmla="*/ 3221 h 1032247"/>
              <a:gd name="connsiteX0" fmla="*/ 2809 w 2201771"/>
              <a:gd name="connsiteY0" fmla="*/ 3221 h 821793"/>
              <a:gd name="connsiteX1" fmla="*/ 285163 w 2201771"/>
              <a:gd name="connsiteY1" fmla="*/ 730677 h 821793"/>
              <a:gd name="connsiteX2" fmla="*/ 1439888 w 2201771"/>
              <a:gd name="connsiteY2" fmla="*/ 766235 h 821793"/>
              <a:gd name="connsiteX3" fmla="*/ 2199065 w 2201771"/>
              <a:gd name="connsiteY3" fmla="*/ 321452 h 821793"/>
              <a:gd name="connsiteX4" fmla="*/ 1180755 w 2201771"/>
              <a:gd name="connsiteY4" fmla="*/ 180609 h 821793"/>
              <a:gd name="connsiteX5" fmla="*/ 389868 w 2201771"/>
              <a:gd name="connsiteY5" fmla="*/ 453217 h 821793"/>
              <a:gd name="connsiteX6" fmla="*/ 2809 w 2201771"/>
              <a:gd name="connsiteY6" fmla="*/ 3221 h 821793"/>
              <a:gd name="connsiteX0" fmla="*/ 2856 w 2202063"/>
              <a:gd name="connsiteY0" fmla="*/ 3221 h 938039"/>
              <a:gd name="connsiteX1" fmla="*/ 285210 w 2202063"/>
              <a:gd name="connsiteY1" fmla="*/ 730677 h 938039"/>
              <a:gd name="connsiteX2" fmla="*/ 1449664 w 2202063"/>
              <a:gd name="connsiteY2" fmla="*/ 916427 h 938039"/>
              <a:gd name="connsiteX3" fmla="*/ 2199112 w 2202063"/>
              <a:gd name="connsiteY3" fmla="*/ 321452 h 938039"/>
              <a:gd name="connsiteX4" fmla="*/ 1180802 w 2202063"/>
              <a:gd name="connsiteY4" fmla="*/ 180609 h 938039"/>
              <a:gd name="connsiteX5" fmla="*/ 389915 w 2202063"/>
              <a:gd name="connsiteY5" fmla="*/ 453217 h 938039"/>
              <a:gd name="connsiteX6" fmla="*/ 2856 w 2202063"/>
              <a:gd name="connsiteY6" fmla="*/ 3221 h 938039"/>
              <a:gd name="connsiteX0" fmla="*/ 2856 w 2241813"/>
              <a:gd name="connsiteY0" fmla="*/ 3221 h 938039"/>
              <a:gd name="connsiteX1" fmla="*/ 285210 w 2241813"/>
              <a:gd name="connsiteY1" fmla="*/ 730677 h 938039"/>
              <a:gd name="connsiteX2" fmla="*/ 1449664 w 2241813"/>
              <a:gd name="connsiteY2" fmla="*/ 916427 h 938039"/>
              <a:gd name="connsiteX3" fmla="*/ 2199112 w 2241813"/>
              <a:gd name="connsiteY3" fmla="*/ 321452 h 938039"/>
              <a:gd name="connsiteX4" fmla="*/ 2045496 w 2241813"/>
              <a:gd name="connsiteY4" fmla="*/ 34196 h 938039"/>
              <a:gd name="connsiteX5" fmla="*/ 1180802 w 2241813"/>
              <a:gd name="connsiteY5" fmla="*/ 180609 h 938039"/>
              <a:gd name="connsiteX6" fmla="*/ 389915 w 2241813"/>
              <a:gd name="connsiteY6" fmla="*/ 453217 h 938039"/>
              <a:gd name="connsiteX7" fmla="*/ 2856 w 2241813"/>
              <a:gd name="connsiteY7" fmla="*/ 3221 h 938039"/>
              <a:gd name="connsiteX0" fmla="*/ 2856 w 2241813"/>
              <a:gd name="connsiteY0" fmla="*/ 3221 h 938039"/>
              <a:gd name="connsiteX1" fmla="*/ 285210 w 2241813"/>
              <a:gd name="connsiteY1" fmla="*/ 730677 h 938039"/>
              <a:gd name="connsiteX2" fmla="*/ 1449664 w 2241813"/>
              <a:gd name="connsiteY2" fmla="*/ 916427 h 938039"/>
              <a:gd name="connsiteX3" fmla="*/ 2199112 w 2241813"/>
              <a:gd name="connsiteY3" fmla="*/ 321452 h 938039"/>
              <a:gd name="connsiteX4" fmla="*/ 2045496 w 2241813"/>
              <a:gd name="connsiteY4" fmla="*/ 34196 h 938039"/>
              <a:gd name="connsiteX5" fmla="*/ 1180802 w 2241813"/>
              <a:gd name="connsiteY5" fmla="*/ 180609 h 938039"/>
              <a:gd name="connsiteX6" fmla="*/ 389915 w 2241813"/>
              <a:gd name="connsiteY6" fmla="*/ 453217 h 938039"/>
              <a:gd name="connsiteX7" fmla="*/ 2856 w 2241813"/>
              <a:gd name="connsiteY7" fmla="*/ 3221 h 938039"/>
              <a:gd name="connsiteX0" fmla="*/ 2515 w 2241472"/>
              <a:gd name="connsiteY0" fmla="*/ 8344 h 943162"/>
              <a:gd name="connsiteX1" fmla="*/ 284869 w 2241472"/>
              <a:gd name="connsiteY1" fmla="*/ 735800 h 943162"/>
              <a:gd name="connsiteX2" fmla="*/ 1449323 w 2241472"/>
              <a:gd name="connsiteY2" fmla="*/ 921550 h 943162"/>
              <a:gd name="connsiteX3" fmla="*/ 2198771 w 2241472"/>
              <a:gd name="connsiteY3" fmla="*/ 326575 h 943162"/>
              <a:gd name="connsiteX4" fmla="*/ 2045155 w 2241472"/>
              <a:gd name="connsiteY4" fmla="*/ 39319 h 943162"/>
              <a:gd name="connsiteX5" fmla="*/ 1180461 w 2241472"/>
              <a:gd name="connsiteY5" fmla="*/ 185732 h 943162"/>
              <a:gd name="connsiteX6" fmla="*/ 381380 w 2241472"/>
              <a:gd name="connsiteY6" fmla="*/ 331860 h 943162"/>
              <a:gd name="connsiteX7" fmla="*/ 2515 w 2241472"/>
              <a:gd name="connsiteY7" fmla="*/ 8344 h 943162"/>
              <a:gd name="connsiteX0" fmla="*/ 2600 w 2240241"/>
              <a:gd name="connsiteY0" fmla="*/ 8344 h 910935"/>
              <a:gd name="connsiteX1" fmla="*/ 284954 w 2240241"/>
              <a:gd name="connsiteY1" fmla="*/ 735800 h 910935"/>
              <a:gd name="connsiteX2" fmla="*/ 1467362 w 2240241"/>
              <a:gd name="connsiteY2" fmla="*/ 884872 h 910935"/>
              <a:gd name="connsiteX3" fmla="*/ 2198856 w 2240241"/>
              <a:gd name="connsiteY3" fmla="*/ 326575 h 910935"/>
              <a:gd name="connsiteX4" fmla="*/ 2045240 w 2240241"/>
              <a:gd name="connsiteY4" fmla="*/ 39319 h 910935"/>
              <a:gd name="connsiteX5" fmla="*/ 1180546 w 2240241"/>
              <a:gd name="connsiteY5" fmla="*/ 185732 h 910935"/>
              <a:gd name="connsiteX6" fmla="*/ 381465 w 2240241"/>
              <a:gd name="connsiteY6" fmla="*/ 331860 h 910935"/>
              <a:gd name="connsiteX7" fmla="*/ 2600 w 2240241"/>
              <a:gd name="connsiteY7" fmla="*/ 8344 h 910935"/>
              <a:gd name="connsiteX0" fmla="*/ 2539 w 2241117"/>
              <a:gd name="connsiteY0" fmla="*/ 8344 h 788667"/>
              <a:gd name="connsiteX1" fmla="*/ 284893 w 2241117"/>
              <a:gd name="connsiteY1" fmla="*/ 735800 h 788667"/>
              <a:gd name="connsiteX2" fmla="*/ 1454497 w 2241117"/>
              <a:gd name="connsiteY2" fmla="*/ 687251 h 788667"/>
              <a:gd name="connsiteX3" fmla="*/ 2198795 w 2241117"/>
              <a:gd name="connsiteY3" fmla="*/ 326575 h 788667"/>
              <a:gd name="connsiteX4" fmla="*/ 2045179 w 2241117"/>
              <a:gd name="connsiteY4" fmla="*/ 39319 h 788667"/>
              <a:gd name="connsiteX5" fmla="*/ 1180485 w 2241117"/>
              <a:gd name="connsiteY5" fmla="*/ 185732 h 788667"/>
              <a:gd name="connsiteX6" fmla="*/ 381404 w 2241117"/>
              <a:gd name="connsiteY6" fmla="*/ 331860 h 788667"/>
              <a:gd name="connsiteX7" fmla="*/ 2539 w 2241117"/>
              <a:gd name="connsiteY7" fmla="*/ 8344 h 788667"/>
              <a:gd name="connsiteX0" fmla="*/ 2529 w 2241244"/>
              <a:gd name="connsiteY0" fmla="*/ 8344 h 834636"/>
              <a:gd name="connsiteX1" fmla="*/ 284883 w 2241244"/>
              <a:gd name="connsiteY1" fmla="*/ 735800 h 834636"/>
              <a:gd name="connsiteX2" fmla="*/ 1452631 w 2241244"/>
              <a:gd name="connsiteY2" fmla="*/ 784132 h 834636"/>
              <a:gd name="connsiteX3" fmla="*/ 2198785 w 2241244"/>
              <a:gd name="connsiteY3" fmla="*/ 326575 h 834636"/>
              <a:gd name="connsiteX4" fmla="*/ 2045169 w 2241244"/>
              <a:gd name="connsiteY4" fmla="*/ 39319 h 834636"/>
              <a:gd name="connsiteX5" fmla="*/ 1180475 w 2241244"/>
              <a:gd name="connsiteY5" fmla="*/ 185732 h 834636"/>
              <a:gd name="connsiteX6" fmla="*/ 381394 w 2241244"/>
              <a:gd name="connsiteY6" fmla="*/ 331860 h 834636"/>
              <a:gd name="connsiteX7" fmla="*/ 2529 w 2241244"/>
              <a:gd name="connsiteY7" fmla="*/ 8344 h 834636"/>
              <a:gd name="connsiteX0" fmla="*/ 2529 w 2222390"/>
              <a:gd name="connsiteY0" fmla="*/ 8344 h 834636"/>
              <a:gd name="connsiteX1" fmla="*/ 284883 w 2222390"/>
              <a:gd name="connsiteY1" fmla="*/ 735800 h 834636"/>
              <a:gd name="connsiteX2" fmla="*/ 1452631 w 2222390"/>
              <a:gd name="connsiteY2" fmla="*/ 784132 h 834636"/>
              <a:gd name="connsiteX3" fmla="*/ 2198785 w 2222390"/>
              <a:gd name="connsiteY3" fmla="*/ 326575 h 834636"/>
              <a:gd name="connsiteX4" fmla="*/ 2045169 w 2222390"/>
              <a:gd name="connsiteY4" fmla="*/ 39319 h 834636"/>
              <a:gd name="connsiteX5" fmla="*/ 1180475 w 2222390"/>
              <a:gd name="connsiteY5" fmla="*/ 185732 h 834636"/>
              <a:gd name="connsiteX6" fmla="*/ 381394 w 2222390"/>
              <a:gd name="connsiteY6" fmla="*/ 331860 h 834636"/>
              <a:gd name="connsiteX7" fmla="*/ 2529 w 2222390"/>
              <a:gd name="connsiteY7" fmla="*/ 8344 h 834636"/>
              <a:gd name="connsiteX0" fmla="*/ 2529 w 2278551"/>
              <a:gd name="connsiteY0" fmla="*/ 395934 h 1222226"/>
              <a:gd name="connsiteX1" fmla="*/ 284883 w 2278551"/>
              <a:gd name="connsiteY1" fmla="*/ 1123390 h 1222226"/>
              <a:gd name="connsiteX2" fmla="*/ 1452631 w 2278551"/>
              <a:gd name="connsiteY2" fmla="*/ 1171722 h 1222226"/>
              <a:gd name="connsiteX3" fmla="*/ 2198785 w 2278551"/>
              <a:gd name="connsiteY3" fmla="*/ 714165 h 1222226"/>
              <a:gd name="connsiteX4" fmla="*/ 2250628 w 2278551"/>
              <a:gd name="connsiteY4" fmla="*/ 0 h 1222226"/>
              <a:gd name="connsiteX5" fmla="*/ 1180475 w 2278551"/>
              <a:gd name="connsiteY5" fmla="*/ 573322 h 1222226"/>
              <a:gd name="connsiteX6" fmla="*/ 381394 w 2278551"/>
              <a:gd name="connsiteY6" fmla="*/ 719450 h 1222226"/>
              <a:gd name="connsiteX7" fmla="*/ 2529 w 2278551"/>
              <a:gd name="connsiteY7" fmla="*/ 395934 h 1222226"/>
              <a:gd name="connsiteX0" fmla="*/ 2529 w 2278551"/>
              <a:gd name="connsiteY0" fmla="*/ 395934 h 1222226"/>
              <a:gd name="connsiteX1" fmla="*/ 284883 w 2278551"/>
              <a:gd name="connsiteY1" fmla="*/ 1123390 h 1222226"/>
              <a:gd name="connsiteX2" fmla="*/ 1452631 w 2278551"/>
              <a:gd name="connsiteY2" fmla="*/ 1171722 h 1222226"/>
              <a:gd name="connsiteX3" fmla="*/ 2198785 w 2278551"/>
              <a:gd name="connsiteY3" fmla="*/ 714165 h 1222226"/>
              <a:gd name="connsiteX4" fmla="*/ 2250628 w 2278551"/>
              <a:gd name="connsiteY4" fmla="*/ 0 h 1222226"/>
              <a:gd name="connsiteX5" fmla="*/ 1180475 w 2278551"/>
              <a:gd name="connsiteY5" fmla="*/ 573322 h 1222226"/>
              <a:gd name="connsiteX6" fmla="*/ 381394 w 2278551"/>
              <a:gd name="connsiteY6" fmla="*/ 719450 h 1222226"/>
              <a:gd name="connsiteX7" fmla="*/ 2529 w 2278551"/>
              <a:gd name="connsiteY7" fmla="*/ 395934 h 1222226"/>
              <a:gd name="connsiteX0" fmla="*/ 2529 w 2329304"/>
              <a:gd name="connsiteY0" fmla="*/ 395934 h 1212148"/>
              <a:gd name="connsiteX1" fmla="*/ 284883 w 2329304"/>
              <a:gd name="connsiteY1" fmla="*/ 1123390 h 1212148"/>
              <a:gd name="connsiteX2" fmla="*/ 1452631 w 2329304"/>
              <a:gd name="connsiteY2" fmla="*/ 1171722 h 1212148"/>
              <a:gd name="connsiteX3" fmla="*/ 2273716 w 2329304"/>
              <a:gd name="connsiteY3" fmla="*/ 866610 h 1212148"/>
              <a:gd name="connsiteX4" fmla="*/ 2250628 w 2329304"/>
              <a:gd name="connsiteY4" fmla="*/ 0 h 1212148"/>
              <a:gd name="connsiteX5" fmla="*/ 1180475 w 2329304"/>
              <a:gd name="connsiteY5" fmla="*/ 573322 h 1212148"/>
              <a:gd name="connsiteX6" fmla="*/ 381394 w 2329304"/>
              <a:gd name="connsiteY6" fmla="*/ 719450 h 1212148"/>
              <a:gd name="connsiteX7" fmla="*/ 2529 w 2329304"/>
              <a:gd name="connsiteY7" fmla="*/ 395934 h 1212148"/>
              <a:gd name="connsiteX0" fmla="*/ 2529 w 2279536"/>
              <a:gd name="connsiteY0" fmla="*/ 395934 h 1212148"/>
              <a:gd name="connsiteX1" fmla="*/ 284883 w 2279536"/>
              <a:gd name="connsiteY1" fmla="*/ 1123390 h 1212148"/>
              <a:gd name="connsiteX2" fmla="*/ 1452631 w 2279536"/>
              <a:gd name="connsiteY2" fmla="*/ 1171722 h 1212148"/>
              <a:gd name="connsiteX3" fmla="*/ 2273716 w 2279536"/>
              <a:gd name="connsiteY3" fmla="*/ 866610 h 1212148"/>
              <a:gd name="connsiteX4" fmla="*/ 2250628 w 2279536"/>
              <a:gd name="connsiteY4" fmla="*/ 0 h 1212148"/>
              <a:gd name="connsiteX5" fmla="*/ 1180475 w 2279536"/>
              <a:gd name="connsiteY5" fmla="*/ 573322 h 1212148"/>
              <a:gd name="connsiteX6" fmla="*/ 381394 w 2279536"/>
              <a:gd name="connsiteY6" fmla="*/ 719450 h 1212148"/>
              <a:gd name="connsiteX7" fmla="*/ 2529 w 2279536"/>
              <a:gd name="connsiteY7" fmla="*/ 395934 h 1212148"/>
              <a:gd name="connsiteX0" fmla="*/ 2529 w 2297283"/>
              <a:gd name="connsiteY0" fmla="*/ 395934 h 1212148"/>
              <a:gd name="connsiteX1" fmla="*/ 284883 w 2297283"/>
              <a:gd name="connsiteY1" fmla="*/ 1123390 h 1212148"/>
              <a:gd name="connsiteX2" fmla="*/ 1452631 w 2297283"/>
              <a:gd name="connsiteY2" fmla="*/ 1171722 h 1212148"/>
              <a:gd name="connsiteX3" fmla="*/ 2273716 w 2297283"/>
              <a:gd name="connsiteY3" fmla="*/ 866610 h 1212148"/>
              <a:gd name="connsiteX4" fmla="*/ 2250628 w 2297283"/>
              <a:gd name="connsiteY4" fmla="*/ 0 h 1212148"/>
              <a:gd name="connsiteX5" fmla="*/ 1180475 w 2297283"/>
              <a:gd name="connsiteY5" fmla="*/ 573322 h 1212148"/>
              <a:gd name="connsiteX6" fmla="*/ 381394 w 2297283"/>
              <a:gd name="connsiteY6" fmla="*/ 719450 h 1212148"/>
              <a:gd name="connsiteX7" fmla="*/ 2529 w 2297283"/>
              <a:gd name="connsiteY7" fmla="*/ 395934 h 1212148"/>
              <a:gd name="connsiteX0" fmla="*/ 2529 w 2323664"/>
              <a:gd name="connsiteY0" fmla="*/ 395934 h 1213351"/>
              <a:gd name="connsiteX1" fmla="*/ 284883 w 2323664"/>
              <a:gd name="connsiteY1" fmla="*/ 1123390 h 1213351"/>
              <a:gd name="connsiteX2" fmla="*/ 1452631 w 2323664"/>
              <a:gd name="connsiteY2" fmla="*/ 1171722 h 1213351"/>
              <a:gd name="connsiteX3" fmla="*/ 2305035 w 2323664"/>
              <a:gd name="connsiteY3" fmla="*/ 847975 h 1213351"/>
              <a:gd name="connsiteX4" fmla="*/ 2250628 w 2323664"/>
              <a:gd name="connsiteY4" fmla="*/ 0 h 1213351"/>
              <a:gd name="connsiteX5" fmla="*/ 1180475 w 2323664"/>
              <a:gd name="connsiteY5" fmla="*/ 573322 h 1213351"/>
              <a:gd name="connsiteX6" fmla="*/ 381394 w 2323664"/>
              <a:gd name="connsiteY6" fmla="*/ 719450 h 1213351"/>
              <a:gd name="connsiteX7" fmla="*/ 2529 w 2323664"/>
              <a:gd name="connsiteY7" fmla="*/ 395934 h 1213351"/>
              <a:gd name="connsiteX0" fmla="*/ 2529 w 2323179"/>
              <a:gd name="connsiteY0" fmla="*/ 395934 h 1208561"/>
              <a:gd name="connsiteX1" fmla="*/ 284883 w 2323179"/>
              <a:gd name="connsiteY1" fmla="*/ 1123390 h 1208561"/>
              <a:gd name="connsiteX2" fmla="*/ 1452631 w 2323179"/>
              <a:gd name="connsiteY2" fmla="*/ 1171722 h 1208561"/>
              <a:gd name="connsiteX3" fmla="*/ 2304480 w 2323179"/>
              <a:gd name="connsiteY3" fmla="*/ 923102 h 1208561"/>
              <a:gd name="connsiteX4" fmla="*/ 2250628 w 2323179"/>
              <a:gd name="connsiteY4" fmla="*/ 0 h 1208561"/>
              <a:gd name="connsiteX5" fmla="*/ 1180475 w 2323179"/>
              <a:gd name="connsiteY5" fmla="*/ 573322 h 1208561"/>
              <a:gd name="connsiteX6" fmla="*/ 381394 w 2323179"/>
              <a:gd name="connsiteY6" fmla="*/ 719450 h 1208561"/>
              <a:gd name="connsiteX7" fmla="*/ 2529 w 2323179"/>
              <a:gd name="connsiteY7" fmla="*/ 395934 h 1208561"/>
              <a:gd name="connsiteX0" fmla="*/ 2235 w 2358562"/>
              <a:gd name="connsiteY0" fmla="*/ 395934 h 1356430"/>
              <a:gd name="connsiteX1" fmla="*/ 284589 w 2358562"/>
              <a:gd name="connsiteY1" fmla="*/ 1123390 h 1356430"/>
              <a:gd name="connsiteX2" fmla="*/ 1382572 w 2358562"/>
              <a:gd name="connsiteY2" fmla="*/ 1350057 h 1356430"/>
              <a:gd name="connsiteX3" fmla="*/ 2304186 w 2358562"/>
              <a:gd name="connsiteY3" fmla="*/ 923102 h 1356430"/>
              <a:gd name="connsiteX4" fmla="*/ 2250334 w 2358562"/>
              <a:gd name="connsiteY4" fmla="*/ 0 h 1356430"/>
              <a:gd name="connsiteX5" fmla="*/ 1180181 w 2358562"/>
              <a:gd name="connsiteY5" fmla="*/ 573322 h 1356430"/>
              <a:gd name="connsiteX6" fmla="*/ 381100 w 2358562"/>
              <a:gd name="connsiteY6" fmla="*/ 719450 h 1356430"/>
              <a:gd name="connsiteX7" fmla="*/ 2235 w 2358562"/>
              <a:gd name="connsiteY7" fmla="*/ 395934 h 1356430"/>
              <a:gd name="connsiteX0" fmla="*/ 2235 w 2358562"/>
              <a:gd name="connsiteY0" fmla="*/ 395934 h 1356430"/>
              <a:gd name="connsiteX1" fmla="*/ 284589 w 2358562"/>
              <a:gd name="connsiteY1" fmla="*/ 1123390 h 1356430"/>
              <a:gd name="connsiteX2" fmla="*/ 1382572 w 2358562"/>
              <a:gd name="connsiteY2" fmla="*/ 1350057 h 1356430"/>
              <a:gd name="connsiteX3" fmla="*/ 2304186 w 2358562"/>
              <a:gd name="connsiteY3" fmla="*/ 923102 h 1356430"/>
              <a:gd name="connsiteX4" fmla="*/ 2250334 w 2358562"/>
              <a:gd name="connsiteY4" fmla="*/ 0 h 1356430"/>
              <a:gd name="connsiteX5" fmla="*/ 1180181 w 2358562"/>
              <a:gd name="connsiteY5" fmla="*/ 573322 h 1356430"/>
              <a:gd name="connsiteX6" fmla="*/ 381100 w 2358562"/>
              <a:gd name="connsiteY6" fmla="*/ 719450 h 1356430"/>
              <a:gd name="connsiteX7" fmla="*/ 2235 w 2358562"/>
              <a:gd name="connsiteY7" fmla="*/ 395934 h 1356430"/>
              <a:gd name="connsiteX0" fmla="*/ 2235 w 2358562"/>
              <a:gd name="connsiteY0" fmla="*/ 397149 h 1357645"/>
              <a:gd name="connsiteX1" fmla="*/ 284589 w 2358562"/>
              <a:gd name="connsiteY1" fmla="*/ 1124605 h 1357645"/>
              <a:gd name="connsiteX2" fmla="*/ 1382572 w 2358562"/>
              <a:gd name="connsiteY2" fmla="*/ 1351272 h 1357645"/>
              <a:gd name="connsiteX3" fmla="*/ 2304186 w 2358562"/>
              <a:gd name="connsiteY3" fmla="*/ 924317 h 1357645"/>
              <a:gd name="connsiteX4" fmla="*/ 2250334 w 2358562"/>
              <a:gd name="connsiteY4" fmla="*/ 1215 h 1357645"/>
              <a:gd name="connsiteX5" fmla="*/ 381100 w 2358562"/>
              <a:gd name="connsiteY5" fmla="*/ 720665 h 1357645"/>
              <a:gd name="connsiteX6" fmla="*/ 2235 w 2358562"/>
              <a:gd name="connsiteY6" fmla="*/ 397149 h 1357645"/>
              <a:gd name="connsiteX0" fmla="*/ 2235 w 2399793"/>
              <a:gd name="connsiteY0" fmla="*/ 413728 h 1374224"/>
              <a:gd name="connsiteX1" fmla="*/ 284589 w 2399793"/>
              <a:gd name="connsiteY1" fmla="*/ 1141184 h 1374224"/>
              <a:gd name="connsiteX2" fmla="*/ 1382572 w 2399793"/>
              <a:gd name="connsiteY2" fmla="*/ 1367851 h 1374224"/>
              <a:gd name="connsiteX3" fmla="*/ 2304186 w 2399793"/>
              <a:gd name="connsiteY3" fmla="*/ 940896 h 1374224"/>
              <a:gd name="connsiteX4" fmla="*/ 2250334 w 2399793"/>
              <a:gd name="connsiteY4" fmla="*/ 17794 h 1374224"/>
              <a:gd name="connsiteX5" fmla="*/ 1237198 w 2399793"/>
              <a:gd name="connsiteY5" fmla="*/ 362448 h 1374224"/>
              <a:gd name="connsiteX6" fmla="*/ 381100 w 2399793"/>
              <a:gd name="connsiteY6" fmla="*/ 737244 h 1374224"/>
              <a:gd name="connsiteX7" fmla="*/ 2235 w 2399793"/>
              <a:gd name="connsiteY7" fmla="*/ 413728 h 1374224"/>
              <a:gd name="connsiteX0" fmla="*/ 2235 w 2399793"/>
              <a:gd name="connsiteY0" fmla="*/ 405700 h 1366196"/>
              <a:gd name="connsiteX1" fmla="*/ 284589 w 2399793"/>
              <a:gd name="connsiteY1" fmla="*/ 1133156 h 1366196"/>
              <a:gd name="connsiteX2" fmla="*/ 1382572 w 2399793"/>
              <a:gd name="connsiteY2" fmla="*/ 1359823 h 1366196"/>
              <a:gd name="connsiteX3" fmla="*/ 2304186 w 2399793"/>
              <a:gd name="connsiteY3" fmla="*/ 932868 h 1366196"/>
              <a:gd name="connsiteX4" fmla="*/ 2250334 w 2399793"/>
              <a:gd name="connsiteY4" fmla="*/ 9766 h 1366196"/>
              <a:gd name="connsiteX5" fmla="*/ 1307052 w 2399793"/>
              <a:gd name="connsiteY5" fmla="*/ 679552 h 1366196"/>
              <a:gd name="connsiteX6" fmla="*/ 381100 w 2399793"/>
              <a:gd name="connsiteY6" fmla="*/ 729216 h 1366196"/>
              <a:gd name="connsiteX7" fmla="*/ 2235 w 2399793"/>
              <a:gd name="connsiteY7" fmla="*/ 405700 h 1366196"/>
              <a:gd name="connsiteX0" fmla="*/ 2235 w 2405595"/>
              <a:gd name="connsiteY0" fmla="*/ 146543 h 1107039"/>
              <a:gd name="connsiteX1" fmla="*/ 284589 w 2405595"/>
              <a:gd name="connsiteY1" fmla="*/ 873999 h 1107039"/>
              <a:gd name="connsiteX2" fmla="*/ 1382572 w 2405595"/>
              <a:gd name="connsiteY2" fmla="*/ 1100666 h 1107039"/>
              <a:gd name="connsiteX3" fmla="*/ 2304186 w 2405595"/>
              <a:gd name="connsiteY3" fmla="*/ 673711 h 1107039"/>
              <a:gd name="connsiteX4" fmla="*/ 2262071 w 2405595"/>
              <a:gd name="connsiteY4" fmla="*/ 15454 h 1107039"/>
              <a:gd name="connsiteX5" fmla="*/ 1307052 w 2405595"/>
              <a:gd name="connsiteY5" fmla="*/ 420395 h 1107039"/>
              <a:gd name="connsiteX6" fmla="*/ 381100 w 2405595"/>
              <a:gd name="connsiteY6" fmla="*/ 470059 h 1107039"/>
              <a:gd name="connsiteX7" fmla="*/ 2235 w 2405595"/>
              <a:gd name="connsiteY7" fmla="*/ 146543 h 1107039"/>
              <a:gd name="connsiteX0" fmla="*/ 2235 w 2405595"/>
              <a:gd name="connsiteY0" fmla="*/ 141799 h 1102295"/>
              <a:gd name="connsiteX1" fmla="*/ 284589 w 2405595"/>
              <a:gd name="connsiteY1" fmla="*/ 869255 h 1102295"/>
              <a:gd name="connsiteX2" fmla="*/ 1382572 w 2405595"/>
              <a:gd name="connsiteY2" fmla="*/ 1095922 h 1102295"/>
              <a:gd name="connsiteX3" fmla="*/ 2304186 w 2405595"/>
              <a:gd name="connsiteY3" fmla="*/ 668967 h 1102295"/>
              <a:gd name="connsiteX4" fmla="*/ 2262071 w 2405595"/>
              <a:gd name="connsiteY4" fmla="*/ 10710 h 1102295"/>
              <a:gd name="connsiteX5" fmla="*/ 1314692 w 2405595"/>
              <a:gd name="connsiteY5" fmla="*/ 617258 h 1102295"/>
              <a:gd name="connsiteX6" fmla="*/ 381100 w 2405595"/>
              <a:gd name="connsiteY6" fmla="*/ 465315 h 1102295"/>
              <a:gd name="connsiteX7" fmla="*/ 2235 w 2405595"/>
              <a:gd name="connsiteY7" fmla="*/ 141799 h 1102295"/>
              <a:gd name="connsiteX0" fmla="*/ 2235 w 2405595"/>
              <a:gd name="connsiteY0" fmla="*/ 143608 h 1104104"/>
              <a:gd name="connsiteX1" fmla="*/ 284589 w 2405595"/>
              <a:gd name="connsiteY1" fmla="*/ 871064 h 1104104"/>
              <a:gd name="connsiteX2" fmla="*/ 1382572 w 2405595"/>
              <a:gd name="connsiteY2" fmla="*/ 1097731 h 1104104"/>
              <a:gd name="connsiteX3" fmla="*/ 2304186 w 2405595"/>
              <a:gd name="connsiteY3" fmla="*/ 670776 h 1104104"/>
              <a:gd name="connsiteX4" fmla="*/ 2262071 w 2405595"/>
              <a:gd name="connsiteY4" fmla="*/ 12519 h 1104104"/>
              <a:gd name="connsiteX5" fmla="*/ 1308547 w 2405595"/>
              <a:gd name="connsiteY5" fmla="*/ 524210 h 1104104"/>
              <a:gd name="connsiteX6" fmla="*/ 381100 w 2405595"/>
              <a:gd name="connsiteY6" fmla="*/ 467124 h 1104104"/>
              <a:gd name="connsiteX7" fmla="*/ 2235 w 2405595"/>
              <a:gd name="connsiteY7" fmla="*/ 143608 h 110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5595" h="1104104">
                <a:moveTo>
                  <a:pt x="2235" y="143608"/>
                </a:moveTo>
                <a:cubicBezTo>
                  <a:pt x="-13850" y="210931"/>
                  <a:pt x="54533" y="712043"/>
                  <a:pt x="284589" y="871064"/>
                </a:cubicBezTo>
                <a:cubicBezTo>
                  <a:pt x="514645" y="1030085"/>
                  <a:pt x="1045973" y="1131112"/>
                  <a:pt x="1382572" y="1097731"/>
                </a:cubicBezTo>
                <a:cubicBezTo>
                  <a:pt x="1719172" y="1064350"/>
                  <a:pt x="2157603" y="851645"/>
                  <a:pt x="2304186" y="670776"/>
                </a:cubicBezTo>
                <a:cubicBezTo>
                  <a:pt x="2450769" y="489907"/>
                  <a:pt x="2439902" y="108927"/>
                  <a:pt x="2262071" y="12519"/>
                </a:cubicBezTo>
                <a:cubicBezTo>
                  <a:pt x="2084240" y="-83889"/>
                  <a:pt x="1620086" y="404302"/>
                  <a:pt x="1308547" y="524210"/>
                </a:cubicBezTo>
                <a:cubicBezTo>
                  <a:pt x="997008" y="644118"/>
                  <a:pt x="598819" y="530558"/>
                  <a:pt x="381100" y="467124"/>
                </a:cubicBezTo>
                <a:cubicBezTo>
                  <a:pt x="163381" y="403690"/>
                  <a:pt x="18320" y="76285"/>
                  <a:pt x="2235" y="143608"/>
                </a:cubicBezTo>
                <a:close/>
              </a:path>
            </a:pathLst>
          </a:custGeom>
          <a:solidFill>
            <a:srgbClr val="BE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851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50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7153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1" y="1137285"/>
            <a:ext cx="6853897" cy="3600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2246" y="2452376"/>
            <a:ext cx="5738308" cy="148970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89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1" t="1" b="70888"/>
          <a:stretch/>
        </p:blipFill>
        <p:spPr>
          <a:xfrm flipV="1">
            <a:off x="9616440" y="4861560"/>
            <a:ext cx="2575560" cy="1996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/>
          <a:stretch/>
        </p:blipFill>
        <p:spPr>
          <a:xfrm>
            <a:off x="0" y="0"/>
            <a:ext cx="90006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0062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5" b="67180"/>
          <a:stretch/>
        </p:blipFill>
        <p:spPr>
          <a:xfrm flipH="1" flipV="1">
            <a:off x="0" y="4607169"/>
            <a:ext cx="2648230" cy="22508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2"/>
          <a:stretch/>
        </p:blipFill>
        <p:spPr>
          <a:xfrm flipH="1">
            <a:off x="3190188" y="0"/>
            <a:ext cx="90018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 userDrawn="1"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2261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2"/>
          <a:stretch/>
        </p:blipFill>
        <p:spPr>
          <a:xfrm flipH="1">
            <a:off x="3190188" y="0"/>
            <a:ext cx="90018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 userDrawn="1"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3239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2"/>
            <a:stretch/>
          </p:blipFill>
          <p:spPr>
            <a:xfrm>
              <a:off x="0" y="0"/>
              <a:ext cx="9000626" cy="6858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5" r="55509"/>
            <a:stretch/>
          </p:blipFill>
          <p:spPr>
            <a:xfrm flipH="1" flipV="1">
              <a:off x="9275537" y="0"/>
              <a:ext cx="2916463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1" t="1" b="70888"/>
          <a:stretch/>
        </p:blipFill>
        <p:spPr>
          <a:xfrm flipH="1" flipV="1">
            <a:off x="-1" y="4861560"/>
            <a:ext cx="2575560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94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 r="51334" b="40000"/>
          <a:stretch/>
        </p:blipFill>
        <p:spPr>
          <a:xfrm flipH="1">
            <a:off x="9448799" y="0"/>
            <a:ext cx="2743200" cy="411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0469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r="49875"/>
          <a:stretch/>
        </p:blipFill>
        <p:spPr>
          <a:xfrm flipH="1">
            <a:off x="9228824" y="0"/>
            <a:ext cx="296317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 userDrawn="1"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6" b="70444"/>
          <a:stretch/>
        </p:blipFill>
        <p:spPr>
          <a:xfrm rot="10800000">
            <a:off x="0" y="4831080"/>
            <a:ext cx="2620095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322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 b="72445"/>
          <a:stretch/>
        </p:blipFill>
        <p:spPr>
          <a:xfrm>
            <a:off x="1185" y="0"/>
            <a:ext cx="6338655" cy="1889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2068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5" b="68000"/>
          <a:stretch/>
        </p:blipFill>
        <p:spPr>
          <a:xfrm>
            <a:off x="1185" y="0"/>
            <a:ext cx="6414855" cy="2194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581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1454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4922520"/>
            <a:ext cx="5836920" cy="193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13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6" y="658495"/>
            <a:ext cx="5738308" cy="9702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425" y="1920240"/>
            <a:ext cx="11071151" cy="4400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579E-470B-4B54-83C7-9019407BC26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50" r:id="rId3"/>
    <p:sldLayoutId id="2147483663" r:id="rId4"/>
    <p:sldLayoutId id="2147483651" r:id="rId5"/>
    <p:sldLayoutId id="2147483662" r:id="rId6"/>
    <p:sldLayoutId id="2147483689" r:id="rId7"/>
    <p:sldLayoutId id="2147483660" r:id="rId8"/>
    <p:sldLayoutId id="2147483674" r:id="rId9"/>
    <p:sldLayoutId id="2147483691" r:id="rId10"/>
    <p:sldLayoutId id="2147483670" r:id="rId11"/>
    <p:sldLayoutId id="2147483692" r:id="rId12"/>
    <p:sldLayoutId id="2147483696" r:id="rId13"/>
    <p:sldLayoutId id="2147483686" r:id="rId14"/>
    <p:sldLayoutId id="2147483652" r:id="rId15"/>
    <p:sldLayoutId id="2147483680" r:id="rId16"/>
    <p:sldLayoutId id="2147483669" r:id="rId17"/>
    <p:sldLayoutId id="2147483653" r:id="rId18"/>
    <p:sldLayoutId id="2147483667" r:id="rId19"/>
    <p:sldLayoutId id="2147483684" r:id="rId20"/>
    <p:sldLayoutId id="2147483668" r:id="rId21"/>
    <p:sldLayoutId id="2147483690" r:id="rId22"/>
    <p:sldLayoutId id="2147483683" r:id="rId23"/>
    <p:sldLayoutId id="2147483672" r:id="rId24"/>
    <p:sldLayoutId id="2147483661" r:id="rId25"/>
    <p:sldLayoutId id="2147483682" r:id="rId26"/>
    <p:sldLayoutId id="2147483675" r:id="rId27"/>
    <p:sldLayoutId id="2147483677" r:id="rId28"/>
    <p:sldLayoutId id="2147483698" r:id="rId29"/>
    <p:sldLayoutId id="2147483654" r:id="rId30"/>
    <p:sldLayoutId id="2147483681" r:id="rId31"/>
    <p:sldLayoutId id="2147483695" r:id="rId32"/>
    <p:sldLayoutId id="2147483671" r:id="rId33"/>
    <p:sldLayoutId id="2147483685" r:id="rId34"/>
    <p:sldLayoutId id="2147483664" r:id="rId35"/>
    <p:sldLayoutId id="2147483679" r:id="rId36"/>
    <p:sldLayoutId id="2147483676" r:id="rId37"/>
    <p:sldLayoutId id="2147483673" r:id="rId38"/>
    <p:sldLayoutId id="2147483687" r:id="rId39"/>
    <p:sldLayoutId id="2147483697" r:id="rId40"/>
    <p:sldLayoutId id="2147483659" r:id="rId41"/>
    <p:sldLayoutId id="2147483657" r:id="rId42"/>
    <p:sldLayoutId id="2147483665" r:id="rId43"/>
    <p:sldLayoutId id="2147483688" r:id="rId44"/>
    <p:sldLayoutId id="2147483694" r:id="rId45"/>
    <p:sldLayoutId id="2147483666" r:id="rId46"/>
    <p:sldLayoutId id="2147483699" r:id="rId47"/>
    <p:sldLayoutId id="2147483678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orient="horz" pos="300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0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-endojournals.ru/jour/article/view/12802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7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3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04.rospotrebnadzor.ru/index.php/press-center/healthy-lifestyl%5be/11733-23122019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B3A451-2903-A84C-A6DC-2E98A1D66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430678"/>
            <a:ext cx="4988560" cy="33464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3600" dirty="0"/>
              <a:t>ШКОЛА ПАЦИЕНТА </a:t>
            </a:r>
            <a:br>
              <a:rPr lang="ru-RU" sz="3600" dirty="0"/>
            </a:br>
            <a:r>
              <a:rPr lang="ru-RU" sz="3600" dirty="0"/>
              <a:t>С АТЕРОСКЛЕРОЗОМ </a:t>
            </a:r>
            <a:br>
              <a:rPr lang="en-US" sz="3600" dirty="0"/>
            </a:br>
            <a:r>
              <a:rPr lang="ru-RU" sz="3600" dirty="0"/>
              <a:t>И ДИСЛИПИДЕМИЕЙ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CEA1F-E257-8E41-8851-6456B3B43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2140"/>
            <a:ext cx="5453849" cy="4720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4C185-6826-E9B9-EA07-4A29C4A4D17B}"/>
              </a:ext>
            </a:extLst>
          </p:cNvPr>
          <p:cNvSpPr txBox="1"/>
          <p:nvPr/>
        </p:nvSpPr>
        <p:spPr>
          <a:xfrm>
            <a:off x="547468" y="5992911"/>
            <a:ext cx="5152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305F"/>
                </a:solidFill>
                <a:effectLst/>
                <a:latin typeface="+mj-lt"/>
              </a:rPr>
              <a:t>Срок использования презентации: </a:t>
            </a:r>
            <a:r>
              <a:rPr lang="ru-RU" sz="1400" b="1">
                <a:solidFill>
                  <a:srgbClr val="2E305F"/>
                </a:solidFill>
                <a:effectLst/>
                <a:latin typeface="+mj-lt"/>
              </a:rPr>
              <a:t>до 22</a:t>
            </a:r>
            <a:r>
              <a:rPr lang="en-US" sz="1400" b="1">
                <a:solidFill>
                  <a:srgbClr val="2E305F"/>
                </a:solidFill>
                <a:effectLst/>
                <a:latin typeface="+mj-lt"/>
              </a:rPr>
              <a:t> </a:t>
            </a:r>
            <a:r>
              <a:rPr lang="ru-RU" sz="1400" b="1" dirty="0">
                <a:solidFill>
                  <a:srgbClr val="2E305F"/>
                </a:solidFill>
                <a:effectLst/>
                <a:latin typeface="+mj-lt"/>
              </a:rPr>
              <a:t>июля 2027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E7166-3451-AF9A-7F15-CFC9E455BC47}"/>
              </a:ext>
            </a:extLst>
          </p:cNvPr>
          <p:cNvSpPr txBox="1"/>
          <p:nvPr/>
        </p:nvSpPr>
        <p:spPr>
          <a:xfrm>
            <a:off x="443216" y="6600018"/>
            <a:ext cx="63470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Представленная на слайдах информация не заменяет консультацию врача! Обязательно обратитесь за консультацией к врачу!</a:t>
            </a:r>
          </a:p>
        </p:txBody>
      </p:sp>
    </p:spTree>
    <p:extLst>
      <p:ext uri="{BB962C8B-B14F-4D97-AF65-F5344CB8AC3E}">
        <p14:creationId xmlns:p14="http://schemas.microsoft.com/office/powerpoint/2010/main" val="209256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49C5C-A5E3-FF4C-9ED3-3DF7F53D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ОТПИМАЛЬНЫЙ УРОВЕНЬ </a:t>
            </a:r>
            <a:r>
              <a:rPr lang="ru-RU" dirty="0"/>
              <a:t>«ПЛОХОГО» ХОЛЕСТЕРИНА В ЗАВИСИМОСТИ ОТ КАТЕГОРИИ РИСКА</a:t>
            </a:r>
            <a:br>
              <a:rPr lang="ru-RU" dirty="0"/>
            </a:br>
            <a:endParaRPr lang="ru-RU" dirty="0"/>
          </a:p>
        </p:txBody>
      </p:sp>
      <p:sp>
        <p:nvSpPr>
          <p:cNvPr id="15" name="Полилиния 73">
            <a:extLst>
              <a:ext uri="{FF2B5EF4-FFF2-40B4-BE49-F238E27FC236}">
                <a16:creationId xmlns:a16="http://schemas.microsoft.com/office/drawing/2014/main" id="{26967D1B-C1A0-4D47-BA75-55DC71507D35}"/>
              </a:ext>
            </a:extLst>
          </p:cNvPr>
          <p:cNvSpPr/>
          <p:nvPr/>
        </p:nvSpPr>
        <p:spPr>
          <a:xfrm>
            <a:off x="479425" y="1562544"/>
            <a:ext cx="7978776" cy="832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chemeClr val="accent1"/>
                </a:solidFill>
              </a:rPr>
              <a:t>Целевой уровень холестерина — это значения «плохого» холестерина, при которых риск развития сердечно-сосудистых заболеваний (ССЗ) снижается до минимума</a:t>
            </a:r>
          </a:p>
        </p:txBody>
      </p:sp>
      <p:sp>
        <p:nvSpPr>
          <p:cNvPr id="27" name="Полилиния 73">
            <a:extLst>
              <a:ext uri="{FF2B5EF4-FFF2-40B4-BE49-F238E27FC236}">
                <a16:creationId xmlns:a16="http://schemas.microsoft.com/office/drawing/2014/main" id="{9BA45D51-F320-1448-83B9-0B28C2447ECC}"/>
              </a:ext>
            </a:extLst>
          </p:cNvPr>
          <p:cNvSpPr/>
          <p:nvPr/>
        </p:nvSpPr>
        <p:spPr>
          <a:xfrm>
            <a:off x="479424" y="2549278"/>
            <a:ext cx="11233149" cy="1953871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9" name="Полилиния 73">
            <a:extLst>
              <a:ext uri="{FF2B5EF4-FFF2-40B4-BE49-F238E27FC236}">
                <a16:creationId xmlns:a16="http://schemas.microsoft.com/office/drawing/2014/main" id="{BD250881-4100-F24C-B357-188F22681B13}"/>
              </a:ext>
            </a:extLst>
          </p:cNvPr>
          <p:cNvSpPr/>
          <p:nvPr/>
        </p:nvSpPr>
        <p:spPr>
          <a:xfrm>
            <a:off x="692331" y="2680698"/>
            <a:ext cx="8157755" cy="30619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4"/>
                </a:solidFill>
              </a:rPr>
              <a:t>Врач рассчитывает Вашу персональную цель «плохого» холестерина</a:t>
            </a:r>
            <a:r>
              <a:rPr lang="ru-RU" sz="1600" b="1" baseline="30000" dirty="0">
                <a:solidFill>
                  <a:schemeClr val="accent4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id="{BE14450E-FED9-AF48-A621-85973AE2A875}"/>
              </a:ext>
            </a:extLst>
          </p:cNvPr>
          <p:cNvSpPr/>
          <p:nvPr/>
        </p:nvSpPr>
        <p:spPr>
          <a:xfrm>
            <a:off x="479425" y="4829291"/>
            <a:ext cx="6731273" cy="9537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/>
              <a:t> ВАЖНО: чем выше Ваш риск сердечно-сосудистых заболеваний, тем ниже Ваша персональная норма «плохого» холестерина!</a:t>
            </a:r>
          </a:p>
        </p:txBody>
      </p:sp>
      <p:graphicFrame>
        <p:nvGraphicFramePr>
          <p:cNvPr id="24" name="Объект 8">
            <a:extLst>
              <a:ext uri="{FF2B5EF4-FFF2-40B4-BE49-F238E27FC236}">
                <a16:creationId xmlns:a16="http://schemas.microsoft.com/office/drawing/2014/main" id="{D96FF21F-C0D3-CB4F-B3EB-9977EDD89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970420"/>
              </p:ext>
            </p:extLst>
          </p:nvPr>
        </p:nvGraphicFramePr>
        <p:xfrm>
          <a:off x="692331" y="3047596"/>
          <a:ext cx="10781211" cy="118809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89826">
                  <a:extLst>
                    <a:ext uri="{9D8B030D-6E8A-4147-A177-3AD203B41FA5}">
                      <a16:colId xmlns:a16="http://schemas.microsoft.com/office/drawing/2014/main" val="304850631"/>
                    </a:ext>
                  </a:extLst>
                </a:gridCol>
                <a:gridCol w="1718277">
                  <a:extLst>
                    <a:ext uri="{9D8B030D-6E8A-4147-A177-3AD203B41FA5}">
                      <a16:colId xmlns:a16="http://schemas.microsoft.com/office/drawing/2014/main" val="4172182254"/>
                    </a:ext>
                  </a:extLst>
                </a:gridCol>
                <a:gridCol w="1718277">
                  <a:extLst>
                    <a:ext uri="{9D8B030D-6E8A-4147-A177-3AD203B41FA5}">
                      <a16:colId xmlns:a16="http://schemas.microsoft.com/office/drawing/2014/main" val="4428180"/>
                    </a:ext>
                  </a:extLst>
                </a:gridCol>
                <a:gridCol w="1718277">
                  <a:extLst>
                    <a:ext uri="{9D8B030D-6E8A-4147-A177-3AD203B41FA5}">
                      <a16:colId xmlns:a16="http://schemas.microsoft.com/office/drawing/2014/main" val="3331084154"/>
                    </a:ext>
                  </a:extLst>
                </a:gridCol>
                <a:gridCol w="1718277">
                  <a:extLst>
                    <a:ext uri="{9D8B030D-6E8A-4147-A177-3AD203B41FA5}">
                      <a16:colId xmlns:a16="http://schemas.microsoft.com/office/drawing/2014/main" val="104237717"/>
                    </a:ext>
                  </a:extLst>
                </a:gridCol>
                <a:gridCol w="1718277">
                  <a:extLst>
                    <a:ext uri="{9D8B030D-6E8A-4147-A177-3AD203B41FA5}">
                      <a16:colId xmlns:a16="http://schemas.microsoft.com/office/drawing/2014/main" val="2870741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Здоровый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Пациент</a:t>
                      </a:r>
                      <a:br>
                        <a:rPr lang="ru-RU" sz="1400" b="0" u="none" strike="noStrike" dirty="0">
                          <a:effectLst/>
                        </a:rPr>
                      </a:br>
                      <a:r>
                        <a:rPr lang="ru-RU" sz="1400" b="0" u="none" strike="noStrike" dirty="0">
                          <a:effectLst/>
                        </a:rPr>
                        <a:t>с низким риском ССЗ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Пациент</a:t>
                      </a:r>
                      <a:br>
                        <a:rPr lang="ru-RU" sz="1400" b="0" u="none" strike="noStrike" dirty="0">
                          <a:effectLst/>
                        </a:rPr>
                      </a:br>
                      <a:r>
                        <a:rPr lang="ru-RU" sz="1400" b="0" u="none" strike="noStrike" dirty="0">
                          <a:effectLst/>
                        </a:rPr>
                        <a:t>с умеренным риском ССЗ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Пациент </a:t>
                      </a:r>
                      <a:br>
                        <a:rPr lang="ru-RU" sz="1400" b="0" u="none" strike="noStrike" dirty="0">
                          <a:effectLst/>
                        </a:rPr>
                      </a:br>
                      <a:r>
                        <a:rPr lang="ru-RU" sz="1400" b="0" u="none" strike="noStrike" dirty="0">
                          <a:effectLst/>
                        </a:rPr>
                        <a:t>с высоким риском ССЗ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Пациент</a:t>
                      </a:r>
                      <a:br>
                        <a:rPr lang="ru-RU" sz="1400" b="0" u="none" strike="noStrike" dirty="0">
                          <a:effectLst/>
                        </a:rPr>
                      </a:br>
                      <a:r>
                        <a:rPr lang="ru-RU" sz="1400" b="0" u="none" strike="noStrike" dirty="0">
                          <a:effectLst/>
                        </a:rPr>
                        <a:t>с очень высоким риском ССЗ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97421"/>
                  </a:ext>
                </a:extLst>
              </a:tr>
              <a:tr h="4592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Целевые значения</a:t>
                      </a:r>
                      <a:br>
                        <a:rPr lang="ru-RU" sz="1400" b="0" u="none" strike="noStrike" dirty="0">
                          <a:effectLst/>
                        </a:rPr>
                      </a:br>
                      <a:r>
                        <a:rPr lang="ru-RU" sz="1400" b="0" u="none" strike="noStrike" dirty="0">
                          <a:effectLst/>
                        </a:rPr>
                        <a:t>ХС ЛНП (ммоль/л)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&lt;3,5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&lt;3,0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&lt;2,6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&lt;1,8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&lt;1,4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71877221"/>
                  </a:ext>
                </a:extLst>
              </a:tr>
            </a:tbl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B19465B1-71AE-0547-AADB-4C6E737921AE}"/>
              </a:ext>
            </a:extLst>
          </p:cNvPr>
          <p:cNvSpPr/>
          <p:nvPr/>
        </p:nvSpPr>
        <p:spPr>
          <a:xfrm>
            <a:off x="9146176" y="4395992"/>
            <a:ext cx="2160000" cy="2160000"/>
          </a:xfrm>
          <a:prstGeom prst="ellipse">
            <a:avLst/>
          </a:prstGeom>
          <a:gradFill>
            <a:gsLst>
              <a:gs pos="100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597F55-5846-934F-AFC4-6C9034325B46}"/>
              </a:ext>
            </a:extLst>
          </p:cNvPr>
          <p:cNvSpPr txBox="1"/>
          <p:nvPr/>
        </p:nvSpPr>
        <p:spPr>
          <a:xfrm>
            <a:off x="9236176" y="4573564"/>
            <a:ext cx="1980000" cy="1804856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Какой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показатель «плохого» холестерина допустим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именно для меня? </a:t>
            </a:r>
          </a:p>
        </p:txBody>
      </p: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5FC8BC0A-5FC3-E122-41A4-6CCC90990C49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doi:10.15829/1560-4071-2023-54711. </a:t>
            </a:r>
          </a:p>
        </p:txBody>
      </p:sp>
    </p:spTree>
    <p:extLst>
      <p:ext uri="{BB962C8B-B14F-4D97-AF65-F5344CB8AC3E}">
        <p14:creationId xmlns:p14="http://schemas.microsoft.com/office/powerpoint/2010/main" val="207693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428FCB-B253-304C-87DC-966EAE0D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476249"/>
            <a:ext cx="9143546" cy="1152525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  <a:latin typeface="+mj-lt"/>
              </a:rPr>
              <a:t>КОМУ НУЖНО КОНТРОЛИРОВАТЬ ЛИПИДЫ? 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7" name="Полилиния 73">
            <a:extLst>
              <a:ext uri="{FF2B5EF4-FFF2-40B4-BE49-F238E27FC236}">
                <a16:creationId xmlns:a16="http://schemas.microsoft.com/office/drawing/2014/main" id="{316D6238-E53D-AE41-86F5-AEBF081BC2DA}"/>
              </a:ext>
            </a:extLst>
          </p:cNvPr>
          <p:cNvSpPr/>
          <p:nvPr/>
        </p:nvSpPr>
        <p:spPr>
          <a:xfrm>
            <a:off x="4859809" y="1293650"/>
            <a:ext cx="6796060" cy="974441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8" name="Полилиния 73">
            <a:extLst>
              <a:ext uri="{FF2B5EF4-FFF2-40B4-BE49-F238E27FC236}">
                <a16:creationId xmlns:a16="http://schemas.microsoft.com/office/drawing/2014/main" id="{9983DC3F-128A-914C-AB6C-2819BE1CF70F}"/>
              </a:ext>
            </a:extLst>
          </p:cNvPr>
          <p:cNvSpPr/>
          <p:nvPr/>
        </p:nvSpPr>
        <p:spPr>
          <a:xfrm>
            <a:off x="4984377" y="1406876"/>
            <a:ext cx="6372738" cy="7446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2100" dirty="0">
                <a:solidFill>
                  <a:schemeClr val="accent4"/>
                </a:solidFill>
              </a:rPr>
              <a:t>Всем людям, начиная с 40 лет, чтобы оценить риск сердечно-сосудистых заболеваний</a:t>
            </a:r>
            <a:r>
              <a:rPr lang="ru-RU" sz="2100" baseline="30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C47A6B3-6C06-1B46-AC5C-6D790BB84731}"/>
              </a:ext>
            </a:extLst>
          </p:cNvPr>
          <p:cNvSpPr txBox="1">
            <a:spLocks/>
          </p:cNvSpPr>
          <p:nvPr/>
        </p:nvSpPr>
        <p:spPr>
          <a:xfrm>
            <a:off x="4859809" y="2475324"/>
            <a:ext cx="6796061" cy="9171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4"/>
                </a:solidFill>
              </a:rPr>
              <a:t>КАК ЧАСТО КОНТРОЛИРОВАТЬ, ЕСЛИ ЛЕЧЕНИЕ УЖЕ НАЗНАЧЕНО? </a:t>
            </a:r>
          </a:p>
        </p:txBody>
      </p:sp>
      <p:sp>
        <p:nvSpPr>
          <p:cNvPr id="10" name="Полилиния 73">
            <a:extLst>
              <a:ext uri="{FF2B5EF4-FFF2-40B4-BE49-F238E27FC236}">
                <a16:creationId xmlns:a16="http://schemas.microsoft.com/office/drawing/2014/main" id="{F3381136-18E8-9445-ADEF-7440916D1206}"/>
              </a:ext>
            </a:extLst>
          </p:cNvPr>
          <p:cNvSpPr/>
          <p:nvPr/>
        </p:nvSpPr>
        <p:spPr>
          <a:xfrm>
            <a:off x="4859808" y="3472048"/>
            <a:ext cx="6796059" cy="2749457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0CEF7E3C-847C-3243-9A3D-098CF51F66FE}"/>
              </a:ext>
            </a:extLst>
          </p:cNvPr>
          <p:cNvSpPr/>
          <p:nvPr/>
        </p:nvSpPr>
        <p:spPr>
          <a:xfrm>
            <a:off x="4984377" y="3599677"/>
            <a:ext cx="6598023" cy="244583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accent4"/>
                </a:solidFill>
              </a:rPr>
              <a:t>После старта </a:t>
            </a:r>
            <a:r>
              <a:rPr lang="ru-RU" sz="2100" dirty="0" err="1">
                <a:solidFill>
                  <a:schemeClr val="accent4"/>
                </a:solidFill>
              </a:rPr>
              <a:t>гиполипидемической</a:t>
            </a:r>
            <a:r>
              <a:rPr lang="ru-RU" sz="2100" dirty="0">
                <a:solidFill>
                  <a:schemeClr val="accent4"/>
                </a:solidFill>
              </a:rPr>
              <a:t> терапии через 8 (±4) </a:t>
            </a:r>
            <a:r>
              <a:rPr lang="ru-RU" sz="2100" dirty="0" err="1">
                <a:solidFill>
                  <a:schemeClr val="accent4"/>
                </a:solidFill>
              </a:rPr>
              <a:t>нед</a:t>
            </a:r>
            <a:r>
              <a:rPr lang="ru-RU" sz="2100" dirty="0">
                <a:solidFill>
                  <a:schemeClr val="accent4"/>
                </a:solidFill>
              </a:rPr>
              <a:t>. до достижения целевого уровня</a:t>
            </a:r>
            <a:r>
              <a:rPr lang="ru-RU" sz="2100" baseline="30000" dirty="0">
                <a:solidFill>
                  <a:schemeClr val="accent4"/>
                </a:solidFill>
              </a:rPr>
              <a:t>1</a:t>
            </a:r>
            <a:endParaRPr lang="ru-RU" sz="2100" dirty="0">
              <a:solidFill>
                <a:schemeClr val="accent4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ru-RU" sz="2100" dirty="0">
                <a:solidFill>
                  <a:schemeClr val="accent4"/>
                </a:solidFill>
              </a:rPr>
            </a:br>
            <a:r>
              <a:rPr lang="ru-RU" sz="2100" dirty="0">
                <a:solidFill>
                  <a:schemeClr val="accent4"/>
                </a:solidFill>
              </a:rPr>
              <a:t>По достижении пациентом целевого уровня липидов ежегодно (если нет проблем с приверженностью или других причин для более частого контроля)</a:t>
            </a:r>
            <a:r>
              <a:rPr lang="ru-RU" sz="2100" baseline="30000" dirty="0">
                <a:solidFill>
                  <a:schemeClr val="accent4"/>
                </a:solidFill>
              </a:rPr>
              <a:t> 1</a:t>
            </a:r>
            <a:endParaRPr lang="ru-RU" sz="2100" dirty="0">
              <a:solidFill>
                <a:schemeClr val="accent4"/>
              </a:solidFill>
            </a:endParaRPr>
          </a:p>
        </p:txBody>
      </p:sp>
      <p:pic>
        <p:nvPicPr>
          <p:cNvPr id="15" name="Рисунок 13">
            <a:extLst>
              <a:ext uri="{FF2B5EF4-FFF2-40B4-BE49-F238E27FC236}">
                <a16:creationId xmlns:a16="http://schemas.microsoft.com/office/drawing/2014/main" id="{D172A7C8-E72F-A14D-9932-F5DDB0202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323" y="3076164"/>
            <a:ext cx="2987391" cy="3283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1E5191-D7EE-B344-9737-F3235EF44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7" y="1153886"/>
            <a:ext cx="2711818" cy="5227864"/>
          </a:xfrm>
          <a:prstGeom prst="rect">
            <a:avLst/>
          </a:prstGeom>
        </p:spPr>
      </p:pic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043305AD-4E4B-8D08-47D4-6EAB9C007459}"/>
              </a:ext>
            </a:extLst>
          </p:cNvPr>
          <p:cNvSpPr/>
          <p:nvPr/>
        </p:nvSpPr>
        <p:spPr>
          <a:xfrm>
            <a:off x="1662766" y="6558826"/>
            <a:ext cx="1028718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1313368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886FDC-2019-E746-90B7-062D2CCD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+mj-lt"/>
              </a:rPr>
              <a:t>КОГДА УРОВЕНЬ ХОЛЕСТЕРИНА СТОИТ ОПРЕДЕЛИТЬ </a:t>
            </a:r>
            <a:br>
              <a:rPr lang="en-US" dirty="0">
                <a:solidFill>
                  <a:schemeClr val="accent4"/>
                </a:solidFill>
                <a:latin typeface="+mj-lt"/>
              </a:rPr>
            </a:br>
            <a:r>
              <a:rPr lang="ru-RU" dirty="0">
                <a:solidFill>
                  <a:schemeClr val="accent4"/>
                </a:solidFill>
                <a:latin typeface="+mj-lt"/>
              </a:rPr>
              <a:t>В МОЛОДОМ ВОЗРАСТЕ (ДО 40 ЛЕТ)?</a:t>
            </a:r>
            <a:endParaRPr lang="ru-RU" dirty="0"/>
          </a:p>
        </p:txBody>
      </p:sp>
      <p:sp>
        <p:nvSpPr>
          <p:cNvPr id="9" name="Полилиния 73">
            <a:extLst>
              <a:ext uri="{FF2B5EF4-FFF2-40B4-BE49-F238E27FC236}">
                <a16:creationId xmlns:a16="http://schemas.microsoft.com/office/drawing/2014/main" id="{637679DC-645F-0142-A4BE-D755C936C3AE}"/>
              </a:ext>
            </a:extLst>
          </p:cNvPr>
          <p:cNvSpPr/>
          <p:nvPr/>
        </p:nvSpPr>
        <p:spPr>
          <a:xfrm>
            <a:off x="479425" y="1632959"/>
            <a:ext cx="7978776" cy="4026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2100" b="1" dirty="0">
                <a:solidFill>
                  <a:schemeClr val="accent1"/>
                </a:solidFill>
              </a:rPr>
              <a:t>Особая ситуация: семейная гиперхолестеринемия</a:t>
            </a:r>
            <a:r>
              <a:rPr lang="ru-RU" sz="2100" b="1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004B716A-D2B3-8041-ABC7-1E78BEFA2793}"/>
              </a:ext>
            </a:extLst>
          </p:cNvPr>
          <p:cNvSpPr/>
          <p:nvPr/>
        </p:nvSpPr>
        <p:spPr>
          <a:xfrm>
            <a:off x="479424" y="2133772"/>
            <a:ext cx="6731273" cy="29389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Проявляется высоким уровнем общего и/или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ru-RU" sz="1600" dirty="0">
                <a:solidFill>
                  <a:schemeClr val="accent4"/>
                </a:solidFill>
              </a:rPr>
              <a:t>«плохого» 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холестерина в любом возрасте (даже у детей)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Вызвана генетическим заболеванием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Может передаваться по наследству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Нарушает обмен «плохого» холестерина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Приводит к раннему развитию атеросклероза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Повышает риск заболеваний сердца 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и сосудов, в т.ч. инфаркта миокарда 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и инсульта в любом возрасте 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Требует особого наблюдения и лечения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1091B-D837-814B-8BFF-315BFCD40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9375" y="1429307"/>
            <a:ext cx="5054321" cy="4136958"/>
          </a:xfrm>
          <a:prstGeom prst="rect">
            <a:avLst/>
          </a:prstGeom>
        </p:spPr>
      </p:pic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289E17C6-7D91-424D-9A33-6B6BB2F941BE}"/>
              </a:ext>
            </a:extLst>
          </p:cNvPr>
          <p:cNvSpPr/>
          <p:nvPr/>
        </p:nvSpPr>
        <p:spPr>
          <a:xfrm>
            <a:off x="479424" y="5225041"/>
            <a:ext cx="11233151" cy="7155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/>
              <a:t>Именно поэтому врач так подробно спрашивает о заболеваниях Ваших близких родственников</a:t>
            </a:r>
          </a:p>
        </p:txBody>
      </p: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62D69D78-BB30-9572-966D-38C24DA65734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325744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BD736-0AAE-B645-AE40-39C17FEC75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7"/>
          <a:stretch/>
        </p:blipFill>
        <p:spPr>
          <a:xfrm>
            <a:off x="8327866" y="371384"/>
            <a:ext cx="3864134" cy="318951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C886FDC-2019-E746-90B7-062D2CCD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+mj-lt"/>
              </a:rPr>
              <a:t>КОГДА НУЖНО ОПРЕДЕЛИТЬ УРОВЕНЬ </a:t>
            </a:r>
            <a:br>
              <a:rPr lang="en-US" dirty="0">
                <a:solidFill>
                  <a:schemeClr val="accent4"/>
                </a:solidFill>
                <a:latin typeface="+mj-lt"/>
              </a:rPr>
            </a:br>
            <a:r>
              <a:rPr lang="ru-RU" dirty="0">
                <a:solidFill>
                  <a:schemeClr val="accent4"/>
                </a:solidFill>
                <a:latin typeface="+mj-lt"/>
              </a:rPr>
              <a:t>ХОЛЕСТЕРИНА У РЕБЕНКА/ПОДРОСТКА?</a:t>
            </a:r>
            <a:r>
              <a:rPr lang="ru-RU" baseline="30000" dirty="0">
                <a:solidFill>
                  <a:schemeClr val="accent4"/>
                </a:solidFill>
                <a:latin typeface="+mj-lt"/>
              </a:rPr>
              <a:t>1</a:t>
            </a: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004B716A-D2B3-8041-ABC7-1E78BEFA2793}"/>
              </a:ext>
            </a:extLst>
          </p:cNvPr>
          <p:cNvSpPr/>
          <p:nvPr/>
        </p:nvSpPr>
        <p:spPr>
          <a:xfrm>
            <a:off x="479424" y="1873980"/>
            <a:ext cx="7216775" cy="418370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57750" indent="-357750">
              <a:spcAft>
                <a:spcPts val="1200"/>
              </a:spcAft>
              <a:buClr>
                <a:schemeClr val="accent1"/>
              </a:buClr>
              <a:buSzPct val="140000"/>
              <a:buBlip>
                <a:blip r:embed="rId4"/>
              </a:buBlip>
            </a:pPr>
            <a:r>
              <a:rPr lang="ru-RU" sz="2100" dirty="0">
                <a:solidFill>
                  <a:schemeClr val="accent4"/>
                </a:solidFill>
              </a:rPr>
              <a:t>Если в Вашей семье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dirty="0">
                <a:solidFill>
                  <a:schemeClr val="accent4"/>
                </a:solidFill>
              </a:rPr>
              <a:t>есть </a:t>
            </a:r>
            <a:r>
              <a:rPr lang="ru-RU" sz="2100" b="1" dirty="0">
                <a:solidFill>
                  <a:schemeClr val="accent1"/>
                </a:solidFill>
              </a:rPr>
              <a:t>случаи ранней внезапной</a:t>
            </a:r>
            <a:r>
              <a:rPr lang="en-US" sz="2100" b="1" dirty="0">
                <a:solidFill>
                  <a:schemeClr val="accent1"/>
                </a:solidFill>
              </a:rPr>
              <a:t> </a:t>
            </a:r>
            <a:r>
              <a:rPr lang="ru-RU" sz="2100" b="1" dirty="0">
                <a:solidFill>
                  <a:schemeClr val="accent1"/>
                </a:solidFill>
              </a:rPr>
              <a:t>сердечной смерти</a:t>
            </a:r>
            <a:r>
              <a:rPr lang="en-US" sz="2100" b="1" dirty="0">
                <a:solidFill>
                  <a:schemeClr val="accent1"/>
                </a:solidFill>
              </a:rPr>
              <a:t> </a:t>
            </a:r>
            <a:r>
              <a:rPr lang="ru-RU" sz="2100" b="1" dirty="0">
                <a:solidFill>
                  <a:schemeClr val="accent1"/>
                </a:solidFill>
              </a:rPr>
              <a:t>или</a:t>
            </a:r>
            <a:r>
              <a:rPr lang="en-US" sz="2100" b="1" dirty="0">
                <a:solidFill>
                  <a:schemeClr val="accent1"/>
                </a:solidFill>
              </a:rPr>
              <a:t> </a:t>
            </a:r>
            <a:r>
              <a:rPr lang="ru-RU" sz="2100" b="1" dirty="0">
                <a:solidFill>
                  <a:schemeClr val="accent1"/>
                </a:solidFill>
              </a:rPr>
              <a:t>случай инфаркта миокарда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dirty="0">
                <a:solidFill>
                  <a:schemeClr val="accent4"/>
                </a:solidFill>
              </a:rPr>
              <a:t>у близких родственников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dirty="0">
                <a:solidFill>
                  <a:schemeClr val="accent4"/>
                </a:solidFill>
              </a:rPr>
              <a:t>(до 60 лет для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dirty="0">
                <a:solidFill>
                  <a:schemeClr val="accent4"/>
                </a:solidFill>
              </a:rPr>
              <a:t>женщин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br>
              <a:rPr lang="en-US" sz="2100" dirty="0">
                <a:solidFill>
                  <a:schemeClr val="accent4"/>
                </a:solidFill>
              </a:rPr>
            </a:br>
            <a:r>
              <a:rPr lang="ru-RU" sz="2100" dirty="0">
                <a:solidFill>
                  <a:schemeClr val="accent4"/>
                </a:solidFill>
              </a:rPr>
              <a:t>и до 55 лет для мужчин) </a:t>
            </a:r>
          </a:p>
          <a:p>
            <a:pPr marL="357750" indent="-357750">
              <a:spcAft>
                <a:spcPts val="1200"/>
              </a:spcAft>
              <a:buClr>
                <a:schemeClr val="accent1"/>
              </a:buClr>
              <a:buSzPct val="140000"/>
              <a:buBlip>
                <a:blip r:embed="rId4"/>
              </a:buBlip>
            </a:pPr>
            <a:r>
              <a:rPr lang="ru-RU" sz="2100" dirty="0">
                <a:solidFill>
                  <a:schemeClr val="accent4"/>
                </a:solidFill>
              </a:rPr>
              <a:t>Если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b="1" dirty="0">
                <a:solidFill>
                  <a:schemeClr val="accent1"/>
                </a:solidFill>
              </a:rPr>
              <a:t>у родителей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dirty="0">
                <a:solidFill>
                  <a:schemeClr val="accent4"/>
                </a:solidFill>
              </a:rPr>
              <a:t>ребенка обнаружены </a:t>
            </a:r>
            <a:br>
              <a:rPr lang="ru-RU" sz="2100" dirty="0">
                <a:solidFill>
                  <a:schemeClr val="accent4"/>
                </a:solidFill>
              </a:rPr>
            </a:br>
            <a:r>
              <a:rPr lang="ru-RU" sz="2100" dirty="0">
                <a:solidFill>
                  <a:schemeClr val="accent4"/>
                </a:solidFill>
              </a:rPr>
              <a:t>очень высокие цифры общего холестерина </a:t>
            </a:r>
            <a:br>
              <a:rPr lang="en-US" sz="2100" dirty="0">
                <a:solidFill>
                  <a:schemeClr val="accent4"/>
                </a:solidFill>
              </a:rPr>
            </a:br>
            <a:r>
              <a:rPr lang="ru-RU" sz="2100" b="1" dirty="0">
                <a:solidFill>
                  <a:schemeClr val="accent1"/>
                </a:solidFill>
              </a:rPr>
              <a:t>(выше</a:t>
            </a:r>
            <a:r>
              <a:rPr lang="en-US" sz="2100" b="1" dirty="0">
                <a:solidFill>
                  <a:schemeClr val="accent1"/>
                </a:solidFill>
              </a:rPr>
              <a:t> </a:t>
            </a:r>
            <a:r>
              <a:rPr lang="ru-RU" sz="2100" b="1" dirty="0">
                <a:solidFill>
                  <a:schemeClr val="accent1"/>
                </a:solidFill>
              </a:rPr>
              <a:t>7,5 ммоль/л)</a:t>
            </a:r>
            <a:endParaRPr lang="ru-RU" sz="2100" dirty="0">
              <a:solidFill>
                <a:schemeClr val="accent4"/>
              </a:solidFill>
            </a:endParaRPr>
          </a:p>
          <a:p>
            <a:pPr marL="357750" indent="-357750">
              <a:spcAft>
                <a:spcPts val="1200"/>
              </a:spcAft>
              <a:buClr>
                <a:schemeClr val="accent1"/>
              </a:buClr>
              <a:buSzPct val="140000"/>
              <a:buBlip>
                <a:blip r:embed="rId4"/>
              </a:buBlip>
            </a:pPr>
            <a:r>
              <a:rPr lang="ru-RU" sz="2100" dirty="0">
                <a:solidFill>
                  <a:schemeClr val="accent4"/>
                </a:solidFill>
              </a:rPr>
              <a:t>Особые образования </a:t>
            </a:r>
            <a:br>
              <a:rPr lang="en-US" sz="2100" dirty="0">
                <a:solidFill>
                  <a:schemeClr val="accent4"/>
                </a:solidFill>
              </a:rPr>
            </a:br>
            <a:r>
              <a:rPr lang="ru-RU" sz="2100" dirty="0">
                <a:solidFill>
                  <a:schemeClr val="accent4"/>
                </a:solidFill>
              </a:rPr>
              <a:t>на коже или сухожилиях — </a:t>
            </a:r>
            <a:br>
              <a:rPr lang="en-US" sz="2100" dirty="0">
                <a:solidFill>
                  <a:schemeClr val="accent4"/>
                </a:solidFill>
              </a:rPr>
            </a:br>
            <a:r>
              <a:rPr lang="ru-RU" sz="2100" b="1" dirty="0" err="1">
                <a:solidFill>
                  <a:schemeClr val="accent1"/>
                </a:solidFill>
              </a:rPr>
              <a:t>ксантомы</a:t>
            </a:r>
            <a:endParaRPr lang="ru-RU" sz="2100" b="1" dirty="0">
              <a:solidFill>
                <a:schemeClr val="accen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5AC6D3-030A-DB49-988E-8B0968C33C6D}"/>
              </a:ext>
            </a:extLst>
          </p:cNvPr>
          <p:cNvGrpSpPr/>
          <p:nvPr/>
        </p:nvGrpSpPr>
        <p:grpSpPr>
          <a:xfrm>
            <a:off x="7525568" y="4100519"/>
            <a:ext cx="2160000" cy="2160000"/>
            <a:chOff x="6400800" y="3927962"/>
            <a:chExt cx="2160000" cy="216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951DBA1-CAF3-7E4E-98E4-9B6B502CE9C6}"/>
                </a:ext>
              </a:extLst>
            </p:cNvPr>
            <p:cNvSpPr/>
            <p:nvPr/>
          </p:nvSpPr>
          <p:spPr>
            <a:xfrm>
              <a:off x="6400800" y="3927962"/>
              <a:ext cx="2160000" cy="216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50000"/>
                  </a:schemeClr>
                </a:gs>
                <a:gs pos="0">
                  <a:schemeClr val="accent3"/>
                </a:gs>
              </a:gsLst>
              <a:lin ang="2700000" scaled="0"/>
            </a:gradFill>
            <a:ln>
              <a:noFill/>
            </a:ln>
            <a:effectLst>
              <a:outerShdw blurRad="254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AFF5A4-A350-4448-B120-4772B4B84A9D}"/>
                </a:ext>
              </a:extLst>
            </p:cNvPr>
            <p:cNvSpPr txBox="1"/>
            <p:nvPr/>
          </p:nvSpPr>
          <p:spPr>
            <a:xfrm>
              <a:off x="6490800" y="4105534"/>
              <a:ext cx="1980000" cy="1685722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</a:rPr>
                <a:t>Знаете ли Вы</a:t>
              </a:r>
              <a:br>
                <a:rPr lang="en-US" sz="1500" b="1" dirty="0">
                  <a:solidFill>
                    <a:schemeClr val="bg1"/>
                  </a:solidFill>
                </a:rPr>
              </a:br>
              <a:r>
                <a:rPr lang="ru-RU" sz="1500" b="1" dirty="0">
                  <a:solidFill>
                    <a:schemeClr val="bg1"/>
                  </a:solidFill>
                </a:rPr>
                <a:t>о заболеваниях сердечно-сосудистой системы своих родственников?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D07865D-D2DB-194E-8BD2-0FCA678E2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79" y="4539343"/>
            <a:ext cx="2860239" cy="13918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5EF3953-83DB-E44E-B61A-093EF0C59B4A}"/>
              </a:ext>
            </a:extLst>
          </p:cNvPr>
          <p:cNvGrpSpPr/>
          <p:nvPr/>
        </p:nvGrpSpPr>
        <p:grpSpPr>
          <a:xfrm>
            <a:off x="9859174" y="3065832"/>
            <a:ext cx="1980000" cy="1800000"/>
            <a:chOff x="8763000" y="3316819"/>
            <a:chExt cx="1980000" cy="1800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096B43-BE09-A44A-929A-0BC5F1A6A7D4}"/>
                </a:ext>
              </a:extLst>
            </p:cNvPr>
            <p:cNvSpPr/>
            <p:nvPr/>
          </p:nvSpPr>
          <p:spPr>
            <a:xfrm>
              <a:off x="8853000" y="3316819"/>
              <a:ext cx="1800000" cy="1800000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139956-187C-2846-818B-0DB9D77EB620}"/>
                </a:ext>
              </a:extLst>
            </p:cNvPr>
            <p:cNvSpPr txBox="1"/>
            <p:nvPr/>
          </p:nvSpPr>
          <p:spPr>
            <a:xfrm>
              <a:off x="8763000" y="3640557"/>
              <a:ext cx="1980000" cy="115252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</a:rPr>
                <a:t>Знают ли Ваши дети/близкие уровень своего холестерина?</a:t>
              </a:r>
            </a:p>
          </p:txBody>
        </p: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DEBE9C44-4C47-3C26-A796-DC82FEB45F5F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173101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13">
            <a:extLst>
              <a:ext uri="{FF2B5EF4-FFF2-40B4-BE49-F238E27FC236}">
                <a16:creationId xmlns:a16="http://schemas.microsoft.com/office/drawing/2014/main" id="{D9797C10-7954-A246-A577-0E2C5477E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16703" y="3532118"/>
            <a:ext cx="2044476" cy="238455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AB514C-78FA-7244-9D05-853CCACA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686" y="476249"/>
            <a:ext cx="9110888" cy="1152525"/>
          </a:xfrm>
        </p:spPr>
        <p:txBody>
          <a:bodyPr/>
          <a:lstStyle/>
          <a:p>
            <a:r>
              <a:rPr lang="ru-RU" dirty="0"/>
              <a:t>КАК ЕЩЕ</a:t>
            </a:r>
            <a:r>
              <a:rPr lang="en-US" dirty="0"/>
              <a:t> </a:t>
            </a:r>
            <a:r>
              <a:rPr lang="ru-RU" dirty="0"/>
              <a:t>Я МОГУ УМЕНЬШИТЬ </a:t>
            </a:r>
            <a:br>
              <a:rPr lang="en-US" dirty="0"/>
            </a:br>
            <a:r>
              <a:rPr lang="ru-RU" dirty="0"/>
              <a:t>МОЙ СЕРДЕЧНО-СОСУДИСТЫЙ РИСК?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30D20-38F3-D243-B709-E3E8E34EC025}"/>
              </a:ext>
            </a:extLst>
          </p:cNvPr>
          <p:cNvSpPr txBox="1"/>
          <p:nvPr/>
        </p:nvSpPr>
        <p:spPr>
          <a:xfrm>
            <a:off x="3934365" y="1628775"/>
            <a:ext cx="79427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Вы МОЖЕТЕ СНИЗИТЬ Ваш сердечно-сосудистый риск, если: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D5AAC-1800-6F44-BD9D-A6EB79ED6C57}"/>
              </a:ext>
            </a:extLst>
          </p:cNvPr>
          <p:cNvSpPr txBox="1"/>
          <p:nvPr/>
        </p:nvSpPr>
        <p:spPr>
          <a:xfrm>
            <a:off x="479426" y="1628775"/>
            <a:ext cx="25794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ВАЖНО ПОМНИТЬ</a:t>
            </a: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197672A9-134C-6D4A-9BB7-7A263F312BAC}"/>
              </a:ext>
            </a:extLst>
          </p:cNvPr>
          <p:cNvSpPr/>
          <p:nvPr/>
        </p:nvSpPr>
        <p:spPr>
          <a:xfrm>
            <a:off x="3910625" y="2209462"/>
            <a:ext cx="3784433" cy="3287823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3" name="Полилиния 73">
            <a:extLst>
              <a:ext uri="{FF2B5EF4-FFF2-40B4-BE49-F238E27FC236}">
                <a16:creationId xmlns:a16="http://schemas.microsoft.com/office/drawing/2014/main" id="{B1DEAC1A-97BF-4644-8D1B-052BCB8C0B8A}"/>
              </a:ext>
            </a:extLst>
          </p:cNvPr>
          <p:cNvSpPr/>
          <p:nvPr/>
        </p:nvSpPr>
        <p:spPr>
          <a:xfrm>
            <a:off x="7761511" y="2209463"/>
            <a:ext cx="3951063" cy="3287823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4" name="Полилиния 73">
            <a:extLst>
              <a:ext uri="{FF2B5EF4-FFF2-40B4-BE49-F238E27FC236}">
                <a16:creationId xmlns:a16="http://schemas.microsoft.com/office/drawing/2014/main" id="{01A20B7A-248B-C64E-A582-BB4EFABCAF7E}"/>
              </a:ext>
            </a:extLst>
          </p:cNvPr>
          <p:cNvSpPr/>
          <p:nvPr/>
        </p:nvSpPr>
        <p:spPr>
          <a:xfrm>
            <a:off x="4191947" y="2824592"/>
            <a:ext cx="3522733" cy="23434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4"/>
                </a:solidFill>
              </a:rPr>
              <a:t>питание и образ жизни: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Употребление здоровой пищи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Занятия физической активностью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Контроль/снижение своей массы тела (веса)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Отказ от курения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Ограничение приема алкоголя</a:t>
            </a:r>
          </a:p>
        </p:txBody>
      </p:sp>
      <p:sp>
        <p:nvSpPr>
          <p:cNvPr id="15" name="Полилиния 73">
            <a:extLst>
              <a:ext uri="{FF2B5EF4-FFF2-40B4-BE49-F238E27FC236}">
                <a16:creationId xmlns:a16="http://schemas.microsoft.com/office/drawing/2014/main" id="{20B48D82-EE15-4045-B502-DBB4960359BF}"/>
              </a:ext>
            </a:extLst>
          </p:cNvPr>
          <p:cNvSpPr/>
          <p:nvPr/>
        </p:nvSpPr>
        <p:spPr>
          <a:xfrm>
            <a:off x="7968780" y="2824594"/>
            <a:ext cx="3522733" cy="16276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4"/>
                </a:solidFill>
              </a:rPr>
              <a:t>показатели </a:t>
            </a:r>
            <a:r>
              <a:rPr lang="en-US" sz="1600" b="1" dirty="0">
                <a:solidFill>
                  <a:schemeClr val="accent4"/>
                </a:solidFill>
              </a:rPr>
              <a:t>—</a:t>
            </a:r>
            <a:r>
              <a:rPr lang="ru-RU" sz="1600" b="1" dirty="0">
                <a:solidFill>
                  <a:schemeClr val="accent4"/>
                </a:solidFill>
              </a:rPr>
              <a:t> маркеры Вашего риска сердечно-сосудистых заболеваний: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Уровень АД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Уровень глюкозы (сахара крови)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Уровень «плохого» холестерина </a:t>
            </a:r>
          </a:p>
          <a:p>
            <a:endParaRPr lang="ru-RU" sz="1600" dirty="0">
              <a:solidFill>
                <a:schemeClr val="accent4"/>
              </a:solidFill>
            </a:endParaRPr>
          </a:p>
          <a:p>
            <a:endParaRPr lang="ru-RU" sz="1600" dirty="0">
              <a:solidFill>
                <a:schemeClr val="accent4"/>
              </a:solidFill>
            </a:endParaRPr>
          </a:p>
          <a:p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16" name="Полилиния 73">
            <a:extLst>
              <a:ext uri="{FF2B5EF4-FFF2-40B4-BE49-F238E27FC236}">
                <a16:creationId xmlns:a16="http://schemas.microsoft.com/office/drawing/2014/main" id="{30124F3A-2010-CA44-BA10-256CFB647854}"/>
              </a:ext>
            </a:extLst>
          </p:cNvPr>
          <p:cNvSpPr/>
          <p:nvPr/>
        </p:nvSpPr>
        <p:spPr>
          <a:xfrm>
            <a:off x="4191947" y="2386241"/>
            <a:ext cx="3278258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accent3"/>
                </a:solidFill>
              </a:rPr>
              <a:t>ИЗМЕНИТЕ/УЛУЧШИТЕ</a:t>
            </a:r>
          </a:p>
        </p:txBody>
      </p:sp>
      <p:sp>
        <p:nvSpPr>
          <p:cNvPr id="17" name="Полилиния 73">
            <a:extLst>
              <a:ext uri="{FF2B5EF4-FFF2-40B4-BE49-F238E27FC236}">
                <a16:creationId xmlns:a16="http://schemas.microsoft.com/office/drawing/2014/main" id="{817FB837-EEB8-DF44-BB83-F72D94DE7C2A}"/>
              </a:ext>
            </a:extLst>
          </p:cNvPr>
          <p:cNvSpPr/>
          <p:nvPr/>
        </p:nvSpPr>
        <p:spPr>
          <a:xfrm>
            <a:off x="7988851" y="2386241"/>
            <a:ext cx="3561381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accent1"/>
                </a:solidFill>
              </a:rPr>
              <a:t>БУДЕТЕ КОНТРОЛИРОВАТЬ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C6D50D-8C6B-B649-AF70-10190EA02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2" y="2512209"/>
            <a:ext cx="2169310" cy="3392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10590C-7094-1146-8BEA-3876AFAC8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51" y="1885944"/>
            <a:ext cx="1251005" cy="10749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0BF6D1-E544-5E4C-AEE2-CF9801E7E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0983">
            <a:off x="2473511" y="3059652"/>
            <a:ext cx="430893" cy="461309"/>
          </a:xfrm>
          <a:prstGeom prst="rect">
            <a:avLst/>
          </a:prstGeom>
        </p:spPr>
      </p:pic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102D3FBA-E01E-DD4E-5787-6CD83D16393C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293137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73">
            <a:extLst>
              <a:ext uri="{FF2B5EF4-FFF2-40B4-BE49-F238E27FC236}">
                <a16:creationId xmlns:a16="http://schemas.microsoft.com/office/drawing/2014/main" id="{ABC12B76-5AB7-EB4A-A1EC-F0119187A34F}"/>
              </a:ext>
            </a:extLst>
          </p:cNvPr>
          <p:cNvSpPr/>
          <p:nvPr/>
        </p:nvSpPr>
        <p:spPr>
          <a:xfrm>
            <a:off x="5593843" y="2509947"/>
            <a:ext cx="4235957" cy="2003750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ОТКАЖИТЕСЬ ОТ КУРЕНИЯ!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620711" y="6070379"/>
            <a:ext cx="1095057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* Пассивное  курения – вдыхание окружающего воздуха с содержащимися в нём продуктами курения других людей </a:t>
            </a:r>
            <a:endParaRPr lang="en-US" sz="1000" dirty="0">
              <a:latin typeface="Calibri" panose="020F0502020204030204" pitchFamily="34" charset="0"/>
            </a:endParaRPr>
          </a:p>
          <a:p>
            <a:r>
              <a:rPr lang="ru-RU" sz="1000" dirty="0">
                <a:latin typeface="Calibri" panose="020F0502020204030204" pitchFamily="34" charset="0"/>
              </a:rPr>
              <a:t>1. Бойцов С.А.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Кардиоваскулярная профилактика 2022. Российские национальные рекомендации. Российский кардиологический журнал. 2023;28(5):5452</a:t>
            </a:r>
            <a:br>
              <a:rPr lang="ru-RU" sz="1000" dirty="0">
                <a:latin typeface="Calibri" panose="020F0502020204030204" pitchFamily="34" charset="0"/>
              </a:rPr>
            </a:br>
            <a:r>
              <a:rPr lang="ru-RU" sz="1000" dirty="0">
                <a:latin typeface="Calibri" panose="020F0502020204030204" pitchFamily="34" charset="0"/>
              </a:rPr>
              <a:t>2. Ежов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0D77A-8060-E24E-9D27-843179FE5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94" y="220334"/>
            <a:ext cx="3343623" cy="303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67327F-6EC7-8C44-8A29-5AF888893E6B}"/>
              </a:ext>
            </a:extLst>
          </p:cNvPr>
          <p:cNvSpPr txBox="1"/>
          <p:nvPr/>
        </p:nvSpPr>
        <p:spPr>
          <a:xfrm>
            <a:off x="479425" y="2464034"/>
            <a:ext cx="4887233" cy="2152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Что сделать уже сейчас?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dirty="0">
                <a:solidFill>
                  <a:schemeClr val="accent4"/>
                </a:solidFill>
              </a:rPr>
              <a:t>Откажитесь от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 курения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в любой форме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(сигареты, кальян, электронные сигареты,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вейпы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 и т.д.)</a:t>
            </a:r>
            <a:r>
              <a:rPr kumimoji="0" lang="ru-RU" sz="16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Избегайте пассивного курения</a:t>
            </a:r>
            <a:r>
              <a:rPr lang="ru-RU" sz="1600" baseline="30000" dirty="0">
                <a:solidFill>
                  <a:schemeClr val="accent4"/>
                </a:solidFill>
              </a:rPr>
              <a:t>*</a:t>
            </a:r>
            <a:r>
              <a:rPr kumimoji="0" lang="ru-RU" sz="16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Если отказ от курения вызывает сложности,  обратитесь к врачу для назначения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никотин- заместительной терапии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ED818C9-0512-8F46-97FC-7B0CA0DA06C2}"/>
              </a:ext>
            </a:extLst>
          </p:cNvPr>
          <p:cNvSpPr txBox="1">
            <a:spLocks/>
          </p:cNvSpPr>
          <p:nvPr/>
        </p:nvSpPr>
        <p:spPr>
          <a:xfrm>
            <a:off x="479425" y="1628774"/>
            <a:ext cx="7205889" cy="7155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Нет безопасных доз табака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indent="-342900">
              <a:lnSpc>
                <a:spcPct val="110000"/>
              </a:lnSpc>
              <a:buSzPct val="120000"/>
              <a:buBlip>
                <a:blip r:embed="rId3"/>
              </a:buBlip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Жизнь курильщика в среднем меньше на 10 лет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FCFB9D-9837-854E-855B-7625315E4DD3}"/>
              </a:ext>
            </a:extLst>
          </p:cNvPr>
          <p:cNvSpPr txBox="1"/>
          <p:nvPr/>
        </p:nvSpPr>
        <p:spPr>
          <a:xfrm>
            <a:off x="5771300" y="2625752"/>
            <a:ext cx="3829900" cy="18004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С курением связано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87% смертности населения в России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При курении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даже 1 сигареты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в день риск развития ишемической болезни сердца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у мужчин повышается на 48%, у женщин — на 57%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75611A27-13F4-E64C-AA82-05C1BBF2914D}"/>
              </a:ext>
            </a:extLst>
          </p:cNvPr>
          <p:cNvSpPr/>
          <p:nvPr/>
        </p:nvSpPr>
        <p:spPr>
          <a:xfrm>
            <a:off x="479424" y="4815234"/>
            <a:ext cx="11233151" cy="7155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14B0BD"/>
              </a:gs>
              <a:gs pos="0">
                <a:srgbClr val="51D2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Уже через год после отказа от курения риск смерти от сердечно-сосудистых заболеваний снижается на 50%</a:t>
            </a:r>
            <a:r>
              <a:rPr lang="ru-RU" sz="2000" b="1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048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73">
            <a:extLst>
              <a:ext uri="{FF2B5EF4-FFF2-40B4-BE49-F238E27FC236}">
                <a16:creationId xmlns:a16="http://schemas.microsoft.com/office/drawing/2014/main" id="{ABC12B76-5AB7-EB4A-A1EC-F0119187A34F}"/>
              </a:ext>
            </a:extLst>
          </p:cNvPr>
          <p:cNvSpPr/>
          <p:nvPr/>
        </p:nvSpPr>
        <p:spPr>
          <a:xfrm>
            <a:off x="479425" y="1835028"/>
            <a:ext cx="4865461" cy="2366855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sz="2600" dirty="0">
                <a:solidFill>
                  <a:schemeClr val="accent1"/>
                </a:solidFill>
              </a:rPr>
              <a:t>ОТКАЗАТЬСЯ ОТ УПОТРЕБЛЕНИЯ АЛКОГОЛЯ </a:t>
            </a:r>
            <a:br>
              <a:rPr lang="ru-RU" sz="2600" dirty="0">
                <a:solidFill>
                  <a:schemeClr val="accent1"/>
                </a:solidFill>
              </a:rPr>
            </a:br>
            <a:r>
              <a:rPr lang="ru-RU" sz="2600" dirty="0">
                <a:solidFill>
                  <a:schemeClr val="accent1"/>
                </a:solidFill>
              </a:rPr>
              <a:t>ИЛИ УМЕНЬШИТЬ КОЛИЧЕСТВО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530610" y="6021051"/>
            <a:ext cx="112331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Бойцов С.А.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Кардиоваскулярная профилактика 2022. Российские национальные рекомендации. Российский кардиологический журнал. 2023;28(5):5452</a:t>
            </a:r>
            <a:br>
              <a:rPr lang="ru-RU" sz="1000" dirty="0">
                <a:latin typeface="Calibri" panose="020F0502020204030204" pitchFamily="34" charset="0"/>
              </a:rPr>
            </a:br>
            <a:r>
              <a:rPr lang="ru-RU" sz="1000" dirty="0">
                <a:latin typeface="Calibri" panose="020F0502020204030204" pitchFamily="34" charset="0"/>
              </a:rPr>
              <a:t>2. Ежов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  <a:p>
            <a:r>
              <a:rPr lang="en-GB" sz="1000" dirty="0">
                <a:latin typeface="Calibri" panose="020F0502020204030204" pitchFamily="34" charset="0"/>
              </a:rPr>
              <a:t>3.</a:t>
            </a:r>
            <a:r>
              <a:rPr lang="ru-RU" sz="1000" dirty="0">
                <a:latin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</a:rPr>
              <a:t>Anderson BO, </a:t>
            </a:r>
            <a:r>
              <a:rPr lang="en-US" sz="1000" dirty="0" err="1">
                <a:latin typeface="Calibri" panose="020F0502020204030204" pitchFamily="34" charset="0"/>
              </a:rPr>
              <a:t>Berdzuli</a:t>
            </a:r>
            <a:r>
              <a:rPr lang="en-US" sz="1000" dirty="0">
                <a:latin typeface="Calibri" panose="020F0502020204030204" pitchFamily="34" charset="0"/>
              </a:rPr>
              <a:t> N, </a:t>
            </a:r>
            <a:r>
              <a:rPr lang="en-US" sz="1000" dirty="0" err="1">
                <a:latin typeface="Calibri" panose="020F0502020204030204" pitchFamily="34" charset="0"/>
              </a:rPr>
              <a:t>Ilbawi</a:t>
            </a:r>
            <a:r>
              <a:rPr lang="en-US" sz="1000" dirty="0">
                <a:latin typeface="Calibri" panose="020F0502020204030204" pitchFamily="34" charset="0"/>
              </a:rPr>
              <a:t> A, et al. Health and cancer risks associated with low levels of alcohol consumption. </a:t>
            </a:r>
            <a:r>
              <a:rPr lang="ru-RU" sz="1000" dirty="0">
                <a:latin typeface="Calibri" panose="020F0502020204030204" pitchFamily="34" charset="0"/>
              </a:rPr>
              <a:t>Lancet Public Health. 2023;8(1):e6-e7. doi:10.1016/S2468-2667(22)00317-6 </a:t>
            </a:r>
          </a:p>
          <a:p>
            <a:endParaRPr lang="en-GB" sz="10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0D77A-8060-E24E-9D27-843179FE5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3"/>
          <a:stretch/>
        </p:blipFill>
        <p:spPr>
          <a:xfrm>
            <a:off x="9468793" y="460323"/>
            <a:ext cx="2720100" cy="3018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67327F-6EC7-8C44-8A29-5AF888893E6B}"/>
              </a:ext>
            </a:extLst>
          </p:cNvPr>
          <p:cNvSpPr txBox="1"/>
          <p:nvPr/>
        </p:nvSpPr>
        <p:spPr>
          <a:xfrm>
            <a:off x="5688484" y="1769712"/>
            <a:ext cx="3700493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Умеренным* употреблением алкоголя в день считается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FCFB9D-9837-854E-855B-7625315E4DD3}"/>
              </a:ext>
            </a:extLst>
          </p:cNvPr>
          <p:cNvSpPr txBox="1"/>
          <p:nvPr/>
        </p:nvSpPr>
        <p:spPr>
          <a:xfrm>
            <a:off x="656882" y="1950834"/>
            <a:ext cx="4459404" cy="24468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Избыточное потребление алкоголя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увеличивает риск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сердечно-сосудистых заболеваний и смерти</a:t>
            </a:r>
            <a:r>
              <a:rPr kumimoji="0" lang="ru-RU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Прием любого количества алкоголя способствует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повышению артериального давления и массы тела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Алкоголь повышает риск развития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онкологических заболеваний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75611A27-13F4-E64C-AA82-05C1BBF2914D}"/>
              </a:ext>
            </a:extLst>
          </p:cNvPr>
          <p:cNvSpPr/>
          <p:nvPr/>
        </p:nvSpPr>
        <p:spPr>
          <a:xfrm>
            <a:off x="479424" y="4495632"/>
            <a:ext cx="8909553" cy="11004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14B0BD"/>
              </a:gs>
              <a:gs pos="0">
                <a:srgbClr val="51D2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последнее время появляется все больше данных, что только полный отказ от алкоголя позволяет максимально снизить риск сердечно-сосудистых осложнений</a:t>
            </a:r>
            <a:r>
              <a:rPr lang="ru-RU" sz="2000" b="1" baseline="30000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E0C663-736D-D04D-84B6-DA0CA892891B}"/>
              </a:ext>
            </a:extLst>
          </p:cNvPr>
          <p:cNvGrpSpPr/>
          <p:nvPr/>
        </p:nvGrpSpPr>
        <p:grpSpPr>
          <a:xfrm>
            <a:off x="9732573" y="3616080"/>
            <a:ext cx="1980001" cy="1980000"/>
            <a:chOff x="7782915" y="2387317"/>
            <a:chExt cx="1980001" cy="198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FAA9A4-9D12-2C46-A465-D7B7B85434E9}"/>
                </a:ext>
              </a:extLst>
            </p:cNvPr>
            <p:cNvSpPr/>
            <p:nvPr/>
          </p:nvSpPr>
          <p:spPr>
            <a:xfrm>
              <a:off x="7782916" y="2387317"/>
              <a:ext cx="1980000" cy="1980000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FCA11-0C22-8C40-8259-EA222174D798}"/>
                </a:ext>
              </a:extLst>
            </p:cNvPr>
            <p:cNvSpPr txBox="1"/>
            <p:nvPr/>
          </p:nvSpPr>
          <p:spPr>
            <a:xfrm>
              <a:off x="7782915" y="2993553"/>
              <a:ext cx="1980000" cy="119744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*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ru-RU" sz="1400" b="1" dirty="0">
                  <a:solidFill>
                    <a:schemeClr val="bg1"/>
                  </a:solidFill>
                </a:rPr>
                <a:t>Уточните 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ru-RU" sz="1400" b="1" dirty="0">
                  <a:solidFill>
                    <a:schemeClr val="bg1"/>
                  </a:solidFill>
                </a:rPr>
                <a:t>у врача, нет ли у Вас противопоказаний </a:t>
              </a:r>
              <a:br>
                <a:rPr lang="ru-RU" sz="1400" b="1" dirty="0">
                  <a:solidFill>
                    <a:schemeClr val="bg1"/>
                  </a:solidFill>
                </a:rPr>
              </a:br>
              <a:r>
                <a:rPr lang="ru-RU" sz="1400" b="1" dirty="0">
                  <a:solidFill>
                    <a:schemeClr val="bg1"/>
                  </a:solidFill>
                </a:rPr>
                <a:t>к употреблению алкоголя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608B92-4ECA-9D41-8F7D-9081D042D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8859" y="2505183"/>
              <a:ext cx="488111" cy="48811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2894D7E-67FC-354B-A5D0-F7144BBB7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38" y="2446057"/>
            <a:ext cx="1104295" cy="10176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E397F7-5546-724D-A0BF-D36AC26A44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54" y="2612986"/>
            <a:ext cx="918105" cy="8506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C03348-BC6F-1047-A713-1FEF48F5BF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54" y="2770284"/>
            <a:ext cx="747967" cy="6933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CD57DE-1E4B-924C-9A51-0750E639915B}"/>
              </a:ext>
            </a:extLst>
          </p:cNvPr>
          <p:cNvSpPr txBox="1"/>
          <p:nvPr/>
        </p:nvSpPr>
        <p:spPr>
          <a:xfrm>
            <a:off x="5595038" y="3559944"/>
            <a:ext cx="113242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350 мл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пива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9C308A-B486-D244-A56E-30AC4DCD6C8A}"/>
              </a:ext>
            </a:extLst>
          </p:cNvPr>
          <p:cNvSpPr txBox="1"/>
          <p:nvPr/>
        </p:nvSpPr>
        <p:spPr>
          <a:xfrm>
            <a:off x="6977618" y="3559944"/>
            <a:ext cx="113242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20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0 мл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вина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556CC3-86A7-3A4B-BBEE-310F90D81959}"/>
              </a:ext>
            </a:extLst>
          </p:cNvPr>
          <p:cNvSpPr txBox="1"/>
          <p:nvPr/>
        </p:nvSpPr>
        <p:spPr>
          <a:xfrm>
            <a:off x="8305677" y="3559944"/>
            <a:ext cx="113242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50 мл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крепких напитков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9E00DE-5E64-D243-82F3-C9591A02F6A4}"/>
              </a:ext>
            </a:extLst>
          </p:cNvPr>
          <p:cNvSpPr txBox="1"/>
          <p:nvPr/>
        </p:nvSpPr>
        <p:spPr>
          <a:xfrm>
            <a:off x="6487886" y="3559944"/>
            <a:ext cx="71845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1"/>
                </a:solidFill>
              </a:rPr>
              <a:t>или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4A8278-3CD2-F249-AE73-E6C48D506707}"/>
              </a:ext>
            </a:extLst>
          </p:cNvPr>
          <p:cNvSpPr txBox="1"/>
          <p:nvPr/>
        </p:nvSpPr>
        <p:spPr>
          <a:xfrm>
            <a:off x="7826827" y="3559944"/>
            <a:ext cx="71845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1"/>
                </a:solidFill>
              </a:rPr>
              <a:t>или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14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ПОЗАБОТИТЬСЯ О СВОЕМ ТЕЛЕ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479424" y="6133512"/>
            <a:ext cx="94043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Бойцов С.А.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Кардиоваскулярная профилактика 2022. Российские национальные рекомендации. Российский кардиологический журнал. 2023;28(5):5452</a:t>
            </a:r>
          </a:p>
          <a:p>
            <a:endParaRPr lang="en-GB" sz="10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0D77A-8060-E24E-9D27-843179FE5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9"/>
          <a:stretch/>
        </p:blipFill>
        <p:spPr>
          <a:xfrm>
            <a:off x="9503229" y="53051"/>
            <a:ext cx="2688771" cy="23868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67327F-6EC7-8C44-8A29-5AF888893E6B}"/>
              </a:ext>
            </a:extLst>
          </p:cNvPr>
          <p:cNvSpPr txBox="1"/>
          <p:nvPr/>
        </p:nvSpPr>
        <p:spPr>
          <a:xfrm>
            <a:off x="479425" y="1934424"/>
            <a:ext cx="4941661" cy="4642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1. Рассчитать индекс массы тела (ИМТ)</a:t>
            </a:r>
            <a:r>
              <a:rPr kumimoji="0" lang="ru-RU" sz="19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ED818C9-0512-8F46-97FC-7B0CA0DA06C2}"/>
              </a:ext>
            </a:extLst>
          </p:cNvPr>
          <p:cNvSpPr txBox="1">
            <a:spLocks/>
          </p:cNvSpPr>
          <p:nvPr/>
        </p:nvSpPr>
        <p:spPr>
          <a:xfrm>
            <a:off x="479425" y="1501128"/>
            <a:ext cx="8653689" cy="385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Как узнать, есть ли у меня ожирение/избыточная масса тела (вес)?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75611A27-13F4-E64C-AA82-05C1BBF2914D}"/>
              </a:ext>
            </a:extLst>
          </p:cNvPr>
          <p:cNvSpPr/>
          <p:nvPr/>
        </p:nvSpPr>
        <p:spPr>
          <a:xfrm>
            <a:off x="479424" y="5227516"/>
            <a:ext cx="8762547" cy="7155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/>
              <a:t>Если ИМТ в норме, но ОКРУЖНОСТЬ ТАЛИИ повышена — </a:t>
            </a:r>
            <a:br>
              <a:rPr lang="ru-RU" sz="1900" b="1" dirty="0"/>
            </a:br>
            <a:r>
              <a:rPr lang="ru-RU" sz="1900" b="1" dirty="0"/>
              <a:t>это тоже разновидность ожирения (абдоминальное ожирение)</a:t>
            </a:r>
            <a:r>
              <a:rPr lang="ru-RU" sz="1900" b="1" baseline="30000" dirty="0"/>
              <a:t>1</a:t>
            </a:r>
          </a:p>
        </p:txBody>
      </p:sp>
      <p:graphicFrame>
        <p:nvGraphicFramePr>
          <p:cNvPr id="11" name="Таблица 24">
            <a:extLst>
              <a:ext uri="{FF2B5EF4-FFF2-40B4-BE49-F238E27FC236}">
                <a16:creationId xmlns:a16="http://schemas.microsoft.com/office/drawing/2014/main" id="{6334296F-F703-E841-8FAD-1DBF3491A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76338"/>
              </p:ext>
            </p:extLst>
          </p:nvPr>
        </p:nvGraphicFramePr>
        <p:xfrm>
          <a:off x="479425" y="3179453"/>
          <a:ext cx="4811032" cy="18446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94776">
                  <a:extLst>
                    <a:ext uri="{9D8B030D-6E8A-4147-A177-3AD203B41FA5}">
                      <a16:colId xmlns:a16="http://schemas.microsoft.com/office/drawing/2014/main" val="1787820937"/>
                    </a:ext>
                  </a:extLst>
                </a:gridCol>
                <a:gridCol w="1916256">
                  <a:extLst>
                    <a:ext uri="{9D8B030D-6E8A-4147-A177-3AD203B41FA5}">
                      <a16:colId xmlns:a16="http://schemas.microsoft.com/office/drawing/2014/main" val="3553801428"/>
                    </a:ext>
                  </a:extLst>
                </a:gridCol>
              </a:tblGrid>
              <a:tr h="29843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Типы массы тела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ИМТ (кг/м</a:t>
                      </a:r>
                      <a:r>
                        <a:rPr lang="ru-RU" sz="1500" b="1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352582719"/>
                  </a:ext>
                </a:extLst>
              </a:tr>
              <a:tr h="29843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Нормальная масса тела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18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5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–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24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9</a:t>
                      </a:r>
                      <a:endParaRPr lang="ru-RU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1620403844"/>
                  </a:ext>
                </a:extLst>
              </a:tr>
              <a:tr h="29843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Избыточная масса тела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25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0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–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29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9</a:t>
                      </a:r>
                      <a:endParaRPr lang="ru-RU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3651033983"/>
                  </a:ext>
                </a:extLst>
              </a:tr>
              <a:tr h="29843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Ожирение 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I 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степени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30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0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–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34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9</a:t>
                      </a:r>
                      <a:endParaRPr lang="ru-RU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2607072577"/>
                  </a:ext>
                </a:extLst>
              </a:tr>
              <a:tr h="298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Ожирение 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II 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степени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35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0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–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39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9</a:t>
                      </a:r>
                      <a:endParaRPr lang="ru-RU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2863182042"/>
                  </a:ext>
                </a:extLst>
              </a:tr>
              <a:tr h="298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Ожирение 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III 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степени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40 и более</a:t>
                      </a: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28837108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2D2229C-9017-8D46-9A90-C8739564970B}"/>
              </a:ext>
            </a:extLst>
          </p:cNvPr>
          <p:cNvSpPr txBox="1"/>
          <p:nvPr/>
        </p:nvSpPr>
        <p:spPr>
          <a:xfrm>
            <a:off x="5622923" y="1934424"/>
            <a:ext cx="5159375" cy="1152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2. Измерить окружность талии: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расположить сантиметровую ленту на середине расстояния между нижним краем ребер и тазовой костью, в конце выдоха</a:t>
            </a:r>
            <a:r>
              <a:rPr kumimoji="0" lang="ru-RU" sz="15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4C645-570B-9549-A09C-E3F43835AE3E}"/>
              </a:ext>
            </a:extLst>
          </p:cNvPr>
          <p:cNvSpPr txBox="1"/>
          <p:nvPr/>
        </p:nvSpPr>
        <p:spPr>
          <a:xfrm>
            <a:off x="7551803" y="4579178"/>
            <a:ext cx="113242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˃94 см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(мужчины)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25BEB8-327C-5A43-9B2C-264401ECDC22}"/>
              </a:ext>
            </a:extLst>
          </p:cNvPr>
          <p:cNvSpPr txBox="1"/>
          <p:nvPr/>
        </p:nvSpPr>
        <p:spPr>
          <a:xfrm>
            <a:off x="5226171" y="4579178"/>
            <a:ext cx="1997077" cy="5664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Абдоминальное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ожирение</a:t>
            </a:r>
            <a:r>
              <a:rPr lang="ru-RU" sz="1500" b="1" dirty="0">
                <a:solidFill>
                  <a:schemeClr val="accent1"/>
                </a:solidFill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E7C4B9-7225-CF4F-B9DC-631C5100251B}"/>
              </a:ext>
            </a:extLst>
          </p:cNvPr>
          <p:cNvSpPr txBox="1"/>
          <p:nvPr/>
        </p:nvSpPr>
        <p:spPr>
          <a:xfrm>
            <a:off x="8821559" y="4579178"/>
            <a:ext cx="113242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˃80 см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(женщины)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23A9B-F87E-C94D-A60A-364EEC9A0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85" y="2901103"/>
            <a:ext cx="803126" cy="1647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FE9BE5-1256-C54F-98C0-C877CB7AB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07" y="2983125"/>
            <a:ext cx="608882" cy="155022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9AE5EE4-EE58-D944-BCB4-F3C3E7AC40D4}"/>
              </a:ext>
            </a:extLst>
          </p:cNvPr>
          <p:cNvSpPr/>
          <p:nvPr/>
        </p:nvSpPr>
        <p:spPr>
          <a:xfrm>
            <a:off x="9883775" y="4548446"/>
            <a:ext cx="1828800" cy="18288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rgbClr val="FB6FBB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32C25B-AD0B-4B4B-9539-F7908C729779}"/>
              </a:ext>
            </a:extLst>
          </p:cNvPr>
          <p:cNvSpPr txBox="1"/>
          <p:nvPr/>
        </p:nvSpPr>
        <p:spPr>
          <a:xfrm>
            <a:off x="9883775" y="4801382"/>
            <a:ext cx="1828797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А Вы знаете   окружность своей талии?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90EE99-128A-2B4A-8179-906005719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53" y="3224407"/>
            <a:ext cx="1590895" cy="109733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3964C3A-7CF1-6A39-79F2-8B163CD9C886}"/>
              </a:ext>
            </a:extLst>
          </p:cNvPr>
          <p:cNvGrpSpPr/>
          <p:nvPr/>
        </p:nvGrpSpPr>
        <p:grpSpPr>
          <a:xfrm>
            <a:off x="1353454" y="2349956"/>
            <a:ext cx="3065639" cy="652717"/>
            <a:chOff x="1353454" y="2349956"/>
            <a:chExt cx="3065639" cy="6527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2DD0D3-EF55-BD48-8669-6BBDB8692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3454" y="2389178"/>
              <a:ext cx="2554513" cy="60429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BBC94E8-FC7C-3876-2BDE-19BF0B6A3DE3}"/>
                </a:ext>
              </a:extLst>
            </p:cNvPr>
            <p:cNvSpPr txBox="1"/>
            <p:nvPr/>
          </p:nvSpPr>
          <p:spPr>
            <a:xfrm>
              <a:off x="2544674" y="2349956"/>
              <a:ext cx="1874419" cy="2611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Масса тела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 (</a:t>
              </a: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кг)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519B5B-B462-E599-EB19-521C37FD3EB8}"/>
                </a:ext>
              </a:extLst>
            </p:cNvPr>
            <p:cNvSpPr txBox="1"/>
            <p:nvPr/>
          </p:nvSpPr>
          <p:spPr>
            <a:xfrm>
              <a:off x="2543730" y="2741532"/>
              <a:ext cx="1874419" cy="2611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lvl="0" algn="ctr"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Рост 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(</a:t>
              </a: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м</a:t>
              </a:r>
              <a:r>
                <a:rPr lang="ru-RU" sz="1600" b="1" baseline="30000" dirty="0">
                  <a:solidFill>
                    <a:schemeClr val="accent4"/>
                  </a:solidFill>
                </a:rPr>
                <a:t>2</a:t>
              </a: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)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511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5527B-624E-E540-9066-56A67027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У ВАС ИЗБЫТОЧНАЯ МАССА ТЕЛА (ВЕС) </a:t>
            </a:r>
            <a:br>
              <a:rPr lang="en-US" dirty="0"/>
            </a:br>
            <a:r>
              <a:rPr lang="ru-RU" dirty="0"/>
              <a:t>ИЛИ ОЖИРЕНИЕ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FBB0A-F568-5E40-A9CC-1985F6A94FFA}"/>
              </a:ext>
            </a:extLst>
          </p:cNvPr>
          <p:cNvSpPr txBox="1"/>
          <p:nvPr/>
        </p:nvSpPr>
        <p:spPr>
          <a:xfrm>
            <a:off x="479425" y="1628775"/>
            <a:ext cx="6433003" cy="30411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Стремитесь к здоровому питанию</a:t>
            </a:r>
            <a:r>
              <a:rPr kumimoji="0" lang="ru-RU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Займитесь регулярными физическими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упражнениями</a:t>
            </a:r>
            <a:r>
              <a:rPr kumimoji="0" lang="ru-RU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alpha val="8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Спите ночью не менее 8 часов</a:t>
            </a:r>
            <a:r>
              <a:rPr kumimoji="0" lang="ru-RU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alpha val="8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Худейте правильно — на 5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–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10% за 3–6 месяцев</a:t>
            </a:r>
            <a:b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(до 20% при ИМТ более 35 кг/м</a:t>
            </a:r>
            <a:r>
              <a:rPr kumimoji="0" lang="ru-RU" i="0" u="none" strike="noStrike" kern="1200" cap="none" spc="0" normalizeH="0" baseline="3000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en-US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i="0" u="none" strike="noStrike" kern="1200" cap="none" spc="0" normalizeH="0" baseline="300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Если Вам не удается снизить вес самостоятельно, проконсультируйтесь у лечащего врача/психолога 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(при необходимости врач назначит медикаментозную терапию или иные методы лечения)</a:t>
            </a:r>
            <a:r>
              <a:rPr kumimoji="0" lang="ru-RU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alpha val="8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612E9947-AEC4-8E49-9408-FB543E1C1EB8}"/>
              </a:ext>
            </a:extLst>
          </p:cNvPr>
          <p:cNvSpPr/>
          <p:nvPr/>
        </p:nvSpPr>
        <p:spPr>
          <a:xfrm>
            <a:off x="479424" y="4893232"/>
            <a:ext cx="10591347" cy="7155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Избыточная масса тела и ожирение повышают общую и сердечно-сосудистую смертность, часто сопровождаются развитием осложнений и заболеваний</a:t>
            </a:r>
            <a:r>
              <a:rPr lang="ru-RU" b="1" baseline="30000" dirty="0"/>
              <a:t>1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414D1303-E520-C24A-B712-634AF5AE7B35}"/>
              </a:ext>
            </a:extLst>
          </p:cNvPr>
          <p:cNvSpPr/>
          <p:nvPr/>
        </p:nvSpPr>
        <p:spPr>
          <a:xfrm>
            <a:off x="479424" y="6150917"/>
            <a:ext cx="112331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Бойцов С.А.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Кардиоваскулярная профилактика 2022. Российские национальные рекомендации. Российский кардиологический журнал. 2023;28(5):5452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 Клинические рекомендации. Ожирение. Российская ассоциация эндокринологов, Общество бариатрических хирургов. Рубрикатор клинических рекомендаций Минздрава России. 2024. ID: 28_3. Доступ: https://cr.minzdrav.gov.ru/view-cr/28_3 (дата обращения – 01.01.2025).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6F292-5FCD-CE42-B95A-EA13AE7B7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61" y="915029"/>
            <a:ext cx="2765929" cy="3812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96C565-6DAE-3E43-9A3D-2F0F91827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06" y="4594648"/>
            <a:ext cx="1275669" cy="12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7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73">
            <a:extLst>
              <a:ext uri="{FF2B5EF4-FFF2-40B4-BE49-F238E27FC236}">
                <a16:creationId xmlns:a16="http://schemas.microsoft.com/office/drawing/2014/main" id="{D8735D69-6540-2D4E-8F3B-DBBF79929CA8}"/>
              </a:ext>
            </a:extLst>
          </p:cNvPr>
          <p:cNvSpPr/>
          <p:nvPr/>
        </p:nvSpPr>
        <p:spPr>
          <a:xfrm>
            <a:off x="479424" y="2025177"/>
            <a:ext cx="2993357" cy="2184725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9" name="Полилиния 73">
            <a:extLst>
              <a:ext uri="{FF2B5EF4-FFF2-40B4-BE49-F238E27FC236}">
                <a16:creationId xmlns:a16="http://schemas.microsoft.com/office/drawing/2014/main" id="{933D73E9-0C63-2E4A-A01B-EEFBC2CA7A5E}"/>
              </a:ext>
            </a:extLst>
          </p:cNvPr>
          <p:cNvSpPr/>
          <p:nvPr/>
        </p:nvSpPr>
        <p:spPr>
          <a:xfrm>
            <a:off x="3734481" y="2025178"/>
            <a:ext cx="4822426" cy="2184725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30" name="Полилиния 73">
            <a:extLst>
              <a:ext uri="{FF2B5EF4-FFF2-40B4-BE49-F238E27FC236}">
                <a16:creationId xmlns:a16="http://schemas.microsoft.com/office/drawing/2014/main" id="{D283E54F-7CDB-C94F-9829-009F50DDC493}"/>
              </a:ext>
            </a:extLst>
          </p:cNvPr>
          <p:cNvSpPr/>
          <p:nvPr/>
        </p:nvSpPr>
        <p:spPr>
          <a:xfrm>
            <a:off x="741124" y="2878658"/>
            <a:ext cx="2415733" cy="133124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600" dirty="0">
                <a:solidFill>
                  <a:schemeClr val="accent4"/>
                </a:solidFill>
              </a:rPr>
              <a:t>овощей, фруктов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600" dirty="0">
                <a:solidFill>
                  <a:schemeClr val="accent4"/>
                </a:solidFill>
              </a:rPr>
              <a:t>орехов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600" dirty="0">
                <a:solidFill>
                  <a:schemeClr val="accent4"/>
                </a:solidFill>
              </a:rPr>
              <a:t>растительных масел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600" dirty="0">
                <a:solidFill>
                  <a:schemeClr val="accent4"/>
                </a:solidFill>
              </a:rPr>
              <a:t>пищевых волокон</a:t>
            </a:r>
          </a:p>
        </p:txBody>
      </p:sp>
      <p:sp>
        <p:nvSpPr>
          <p:cNvPr id="31" name="Полилиния 73">
            <a:extLst>
              <a:ext uri="{FF2B5EF4-FFF2-40B4-BE49-F238E27FC236}">
                <a16:creationId xmlns:a16="http://schemas.microsoft.com/office/drawing/2014/main" id="{BE87C747-38D2-AB4D-B006-3204E219D2DC}"/>
              </a:ext>
            </a:extLst>
          </p:cNvPr>
          <p:cNvSpPr/>
          <p:nvPr/>
        </p:nvSpPr>
        <p:spPr>
          <a:xfrm>
            <a:off x="3985295" y="2660579"/>
            <a:ext cx="4245042" cy="13312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sz="1600" b="1" dirty="0">
                <a:solidFill>
                  <a:schemeClr val="accent4"/>
                </a:solidFill>
              </a:rPr>
              <a:t>соли</a:t>
            </a:r>
            <a:r>
              <a:rPr lang="ru-RU" sz="1600" dirty="0">
                <a:solidFill>
                  <a:schemeClr val="accent4"/>
                </a:solidFill>
              </a:rPr>
              <a:t> (больше 1 ч/л в день)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sz="1600" b="1" dirty="0">
                <a:solidFill>
                  <a:schemeClr val="accent4"/>
                </a:solidFill>
              </a:rPr>
              <a:t>продуктов животного происхождения, жирных продуктов </a:t>
            </a:r>
            <a:r>
              <a:rPr lang="ru-RU" sz="1600" dirty="0">
                <a:solidFill>
                  <a:schemeClr val="accent4"/>
                </a:solidFill>
              </a:rPr>
              <a:t>(колбаса, сосиски, жирные сорта сыра, сливки, сливочное масло, деликатесы)</a:t>
            </a:r>
          </a:p>
        </p:txBody>
      </p:sp>
      <p:sp>
        <p:nvSpPr>
          <p:cNvPr id="32" name="Полилиния 73">
            <a:extLst>
              <a:ext uri="{FF2B5EF4-FFF2-40B4-BE49-F238E27FC236}">
                <a16:creationId xmlns:a16="http://schemas.microsoft.com/office/drawing/2014/main" id="{673C3B30-1328-3640-A520-7E41E0772643}"/>
              </a:ext>
            </a:extLst>
          </p:cNvPr>
          <p:cNvSpPr/>
          <p:nvPr/>
        </p:nvSpPr>
        <p:spPr>
          <a:xfrm>
            <a:off x="741124" y="2201954"/>
            <a:ext cx="2535476" cy="70913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НЕДОСТАТОЧНОЕ ПОТРЕБЛЕНИЕ: </a:t>
            </a:r>
          </a:p>
        </p:txBody>
      </p:sp>
      <p:sp>
        <p:nvSpPr>
          <p:cNvPr id="33" name="Полилиния 73">
            <a:extLst>
              <a:ext uri="{FF2B5EF4-FFF2-40B4-BE49-F238E27FC236}">
                <a16:creationId xmlns:a16="http://schemas.microsoft.com/office/drawing/2014/main" id="{AFC1BF44-4104-1A4A-BDD6-241B17B873D9}"/>
              </a:ext>
            </a:extLst>
          </p:cNvPr>
          <p:cNvSpPr/>
          <p:nvPr/>
        </p:nvSpPr>
        <p:spPr>
          <a:xfrm>
            <a:off x="4005365" y="2201955"/>
            <a:ext cx="3951063" cy="3347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1"/>
                </a:solidFill>
              </a:rPr>
              <a:t>ИЗБЫТОЧНОЕ ПОТРЕБЛЕНИЕ: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ПРОАНАЛИЗИРОВАТЬ, ЧТО Я ЕМ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ED818C9-0512-8F46-97FC-7B0CA0DA06C2}"/>
              </a:ext>
            </a:extLst>
          </p:cNvPr>
          <p:cNvSpPr txBox="1">
            <a:spLocks/>
          </p:cNvSpPr>
          <p:nvPr/>
        </p:nvSpPr>
        <p:spPr>
          <a:xfrm>
            <a:off x="479425" y="1501128"/>
            <a:ext cx="8653689" cy="385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Нездоровые привычки питания</a:t>
            </a:r>
            <a:r>
              <a:rPr kumimoji="0" lang="ru-RU" sz="19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1,2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AE5EE4-EE58-D944-BCB4-F3C3E7AC40D4}"/>
              </a:ext>
            </a:extLst>
          </p:cNvPr>
          <p:cNvSpPr/>
          <p:nvPr/>
        </p:nvSpPr>
        <p:spPr>
          <a:xfrm>
            <a:off x="9450035" y="3832971"/>
            <a:ext cx="1980000" cy="198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rgbClr val="FB6FBB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32C25B-AD0B-4B4B-9539-F7908C729779}"/>
              </a:ext>
            </a:extLst>
          </p:cNvPr>
          <p:cNvSpPr txBox="1"/>
          <p:nvPr/>
        </p:nvSpPr>
        <p:spPr>
          <a:xfrm>
            <a:off x="9525637" y="4161507"/>
            <a:ext cx="1828797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Как Вы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считаете, можно ли назвать Ваше питание здоровым?</a:t>
            </a: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B4CE66CC-8CF6-CC4C-9161-8C9B5A00CFE8}"/>
              </a:ext>
            </a:extLst>
          </p:cNvPr>
          <p:cNvSpPr/>
          <p:nvPr/>
        </p:nvSpPr>
        <p:spPr>
          <a:xfrm>
            <a:off x="491053" y="4681185"/>
            <a:ext cx="8065854" cy="11317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/>
              <a:t>Повышение уровня «плохого» холестерина</a:t>
            </a:r>
          </a:p>
          <a:p>
            <a:pPr algn="ctr"/>
            <a:r>
              <a:rPr lang="ru-RU" sz="1900" b="1" dirty="0"/>
              <a:t>Повышение АД</a:t>
            </a:r>
          </a:p>
          <a:p>
            <a:pPr algn="ctr"/>
            <a:r>
              <a:rPr lang="ru-RU" sz="1900" b="1" dirty="0"/>
              <a:t>Развитие ожирения и сахарного диабета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84CD011-1E23-974E-A865-371BBF79923A}"/>
              </a:ext>
            </a:extLst>
          </p:cNvPr>
          <p:cNvSpPr/>
          <p:nvPr/>
        </p:nvSpPr>
        <p:spPr>
          <a:xfrm rot="5400000">
            <a:off x="1686711" y="4210443"/>
            <a:ext cx="436565" cy="436565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8E7A5E37-350D-AF41-874A-17A61F1BFFA8}"/>
              </a:ext>
            </a:extLst>
          </p:cNvPr>
          <p:cNvSpPr/>
          <p:nvPr/>
        </p:nvSpPr>
        <p:spPr>
          <a:xfrm rot="5400000">
            <a:off x="5858627" y="4221231"/>
            <a:ext cx="433060" cy="436565"/>
          </a:xfrm>
          <a:prstGeom prst="rightArrow">
            <a:avLst/>
          </a:prstGeom>
          <a:gradFill>
            <a:gsLst>
              <a:gs pos="61000">
                <a:srgbClr val="FB6FBB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D3C27-7084-F04A-901C-C5B25D5113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52"/>
          <a:stretch/>
        </p:blipFill>
        <p:spPr>
          <a:xfrm>
            <a:off x="8719221" y="143455"/>
            <a:ext cx="3472779" cy="3416111"/>
          </a:xfrm>
          <a:prstGeom prst="rect">
            <a:avLst/>
          </a:prstGeom>
        </p:spPr>
      </p:pic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CA7EC88D-39EC-FF5E-100F-309A2D64F179}"/>
              </a:ext>
            </a:extLst>
          </p:cNvPr>
          <p:cNvSpPr/>
          <p:nvPr/>
        </p:nvSpPr>
        <p:spPr>
          <a:xfrm>
            <a:off x="529119" y="6086376"/>
            <a:ext cx="112331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Бойцов С.А.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Кардиоваскулярная профилактика 2022. Российские национальные рекомендации. Российский кардиологический журнал. 2023;28(5):5452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 Клинические рекомендации. Ожирение. Российская ассоциация эндокринологов, Общество бариатрических хирургов. Рубрикатор клинических рекомендаций Минздрава России. 2024. ID: 28_3. Доступ: https://cr.minzdrav.gov.ru/view-cr/28_3 (дата обращения – 01.01.2025).</a:t>
            </a:r>
          </a:p>
        </p:txBody>
      </p:sp>
    </p:spTree>
    <p:extLst>
      <p:ext uri="{BB962C8B-B14F-4D97-AF65-F5344CB8AC3E}">
        <p14:creationId xmlns:p14="http://schemas.microsoft.com/office/powerpoint/2010/main" val="60835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9425" y="1633537"/>
            <a:ext cx="6628946" cy="7830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Холестерин — жироподобное вещество, нерастворимое в крови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9425" y="486998"/>
            <a:ext cx="11233149" cy="1152525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ТАКОЕ ХОЛЕСТЕРИН?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ДЛЯ ЧЕГО ОН НУЖЕН В ОРГАНИЗМЕ ЧЕЛОВЕКА?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F6B9B7-36AE-9448-A973-493F7758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20" y="1579017"/>
            <a:ext cx="3230705" cy="4802734"/>
          </a:xfrm>
          <a:prstGeom prst="rect">
            <a:avLst/>
          </a:prstGeom>
        </p:spPr>
      </p:pic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9D7C011C-521D-F849-8C7C-480058CE91C2}"/>
              </a:ext>
            </a:extLst>
          </p:cNvPr>
          <p:cNvSpPr/>
          <p:nvPr/>
        </p:nvSpPr>
        <p:spPr>
          <a:xfrm>
            <a:off x="479425" y="3798833"/>
            <a:ext cx="6628946" cy="4891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Для чего нужен?</a:t>
            </a:r>
          </a:p>
        </p:txBody>
      </p:sp>
      <p:sp>
        <p:nvSpPr>
          <p:cNvPr id="15" name="Полилиния 70">
            <a:extLst>
              <a:ext uri="{FF2B5EF4-FFF2-40B4-BE49-F238E27FC236}">
                <a16:creationId xmlns:a16="http://schemas.microsoft.com/office/drawing/2014/main" id="{163F91E4-87C5-9C48-92F0-4A7EFEAD9109}"/>
              </a:ext>
            </a:extLst>
          </p:cNvPr>
          <p:cNvSpPr/>
          <p:nvPr/>
        </p:nvSpPr>
        <p:spPr>
          <a:xfrm>
            <a:off x="479424" y="4488783"/>
            <a:ext cx="3077431" cy="1327817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Строительный материал для кожи и клеточных оболочек</a:t>
            </a:r>
          </a:p>
          <a:p>
            <a:pPr algn="ctr"/>
            <a:r>
              <a:rPr lang="ru-RU" sz="1700" b="1" dirty="0">
                <a:solidFill>
                  <a:schemeClr val="accent4"/>
                </a:solidFill>
              </a:rPr>
              <a:t>(мембран)</a:t>
            </a:r>
          </a:p>
        </p:txBody>
      </p:sp>
      <p:sp>
        <p:nvSpPr>
          <p:cNvPr id="16" name="Полилиния 71">
            <a:extLst>
              <a:ext uri="{FF2B5EF4-FFF2-40B4-BE49-F238E27FC236}">
                <a16:creationId xmlns:a16="http://schemas.microsoft.com/office/drawing/2014/main" id="{6573E68F-9171-8643-966F-E414FC493026}"/>
              </a:ext>
            </a:extLst>
          </p:cNvPr>
          <p:cNvSpPr/>
          <p:nvPr/>
        </p:nvSpPr>
        <p:spPr>
          <a:xfrm>
            <a:off x="4030940" y="4488783"/>
            <a:ext cx="3077431" cy="1327817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Основа для: </a:t>
            </a:r>
          </a:p>
          <a:p>
            <a:pPr marL="342900" indent="-342900" algn="ctr">
              <a:buClr>
                <a:schemeClr val="accent1"/>
              </a:buClr>
              <a:buFont typeface="Symbol" panose="05050102010706020507" pitchFamily="18" charset="2"/>
              <a:buChar char="®"/>
            </a:pPr>
            <a:r>
              <a:rPr lang="ru-RU" sz="1700" dirty="0">
                <a:solidFill>
                  <a:schemeClr val="accent4"/>
                </a:solidFill>
              </a:rPr>
              <a:t>половых гормонов</a:t>
            </a:r>
          </a:p>
          <a:p>
            <a:pPr marL="342900" indent="-342900" algn="ctr">
              <a:buClr>
                <a:schemeClr val="accent1"/>
              </a:buClr>
              <a:buFont typeface="Symbol" panose="05050102010706020507" pitchFamily="18" charset="2"/>
              <a:buChar char="®"/>
            </a:pPr>
            <a:r>
              <a:rPr lang="ru-RU" sz="1700" dirty="0">
                <a:solidFill>
                  <a:schemeClr val="accent4"/>
                </a:solidFill>
              </a:rPr>
              <a:t>желчных кислот</a:t>
            </a:r>
          </a:p>
          <a:p>
            <a:pPr marL="342900" indent="-342900" algn="ctr">
              <a:buClr>
                <a:schemeClr val="accent1"/>
              </a:buClr>
              <a:buFont typeface="Symbol" panose="05050102010706020507" pitchFamily="18" charset="2"/>
              <a:buChar char="®"/>
            </a:pPr>
            <a:r>
              <a:rPr lang="ru-RU" sz="1700" dirty="0">
                <a:solidFill>
                  <a:schemeClr val="accent4"/>
                </a:solidFill>
              </a:rPr>
              <a:t>витамина Д</a:t>
            </a:r>
          </a:p>
        </p:txBody>
      </p:sp>
      <p:sp>
        <p:nvSpPr>
          <p:cNvPr id="19" name="Полилиния 70">
            <a:extLst>
              <a:ext uri="{FF2B5EF4-FFF2-40B4-BE49-F238E27FC236}">
                <a16:creationId xmlns:a16="http://schemas.microsoft.com/office/drawing/2014/main" id="{7AE37A6B-BA2C-D74E-BA8C-6117DF4E8691}"/>
              </a:ext>
            </a:extLst>
          </p:cNvPr>
          <p:cNvSpPr/>
          <p:nvPr/>
        </p:nvSpPr>
        <p:spPr>
          <a:xfrm>
            <a:off x="479424" y="2617402"/>
            <a:ext cx="3077431" cy="848111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Всасывается </a:t>
            </a:r>
            <a:br>
              <a:rPr lang="ru-RU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в кишечнике до 30%</a:t>
            </a:r>
          </a:p>
        </p:txBody>
      </p:sp>
      <p:sp>
        <p:nvSpPr>
          <p:cNvPr id="20" name="Полилиния 71">
            <a:extLst>
              <a:ext uri="{FF2B5EF4-FFF2-40B4-BE49-F238E27FC236}">
                <a16:creationId xmlns:a16="http://schemas.microsoft.com/office/drawing/2014/main" id="{3F736A51-33A2-A14D-A14E-6B71CA27B210}"/>
              </a:ext>
            </a:extLst>
          </p:cNvPr>
          <p:cNvSpPr/>
          <p:nvPr/>
        </p:nvSpPr>
        <p:spPr>
          <a:xfrm>
            <a:off x="4030940" y="2617402"/>
            <a:ext cx="3077431" cy="848111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Синтезируется </a:t>
            </a:r>
            <a:br>
              <a:rPr lang="ru-RU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в печени 70%</a:t>
            </a:r>
          </a:p>
        </p:txBody>
      </p: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6A0E9E0E-71EF-0036-B30C-BD58F28CCA8E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331421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73">
            <a:extLst>
              <a:ext uri="{FF2B5EF4-FFF2-40B4-BE49-F238E27FC236}">
                <a16:creationId xmlns:a16="http://schemas.microsoft.com/office/drawing/2014/main" id="{906B512E-5A76-8E4B-9522-44FB45201D79}"/>
              </a:ext>
            </a:extLst>
          </p:cNvPr>
          <p:cNvSpPr/>
          <p:nvPr/>
        </p:nvSpPr>
        <p:spPr>
          <a:xfrm>
            <a:off x="479424" y="1738430"/>
            <a:ext cx="6824890" cy="1461969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900987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ИЗМЕНИТЬ ПРИВЫЧКИ ПИТАНИЯ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479424" y="5910947"/>
            <a:ext cx="1062400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>
                <a:latin typeface="Calibri" panose="020F0502020204030204" pitchFamily="34" charset="0"/>
              </a:rPr>
              <a:t>Клинические рекомендации. Ожирение. Российская ассоциация эндокринологов, Общество бариатрических хирургов. Рубрикатор клинических рекомендаций Минздрава России. 2024. ID: 28_3. Доступ: https://cr.minzdrav.gov.ru/view-cr/28_3 (дата обращения – 01.01.2025). </a:t>
            </a:r>
          </a:p>
          <a:p>
            <a:pPr marL="228600" indent="-228600">
              <a:buAutoNum type="arabicPeriod"/>
            </a:pPr>
            <a:r>
              <a:rPr lang="ru-RU" sz="1000" dirty="0">
                <a:latin typeface="Calibri" panose="020F0502020204030204" pitchFamily="34" charset="0"/>
              </a:rPr>
              <a:t>Сайт  Федеральной службы по надзору  в сфере защиты прав потребителей и  благополучия человека О скрытой соли в продуктах питания [Электронный ресурс] Дата обращения 20.06.2023  </a:t>
            </a:r>
            <a:r>
              <a:rPr lang="en-GB" sz="1000" dirty="0">
                <a:latin typeface="Calibri" panose="020F0502020204030204" pitchFamily="34" charset="0"/>
              </a:rPr>
              <a:t>URLL: https://</a:t>
            </a:r>
            <a:r>
              <a:rPr lang="en-GB" sz="1000" dirty="0" err="1">
                <a:latin typeface="Calibri" panose="020F0502020204030204" pitchFamily="34" charset="0"/>
              </a:rPr>
              <a:t>www.rospotrebnadzor.ru</a:t>
            </a:r>
            <a:r>
              <a:rPr lang="en-GB" sz="1000" dirty="0">
                <a:latin typeface="Calibri" panose="020F0502020204030204" pitchFamily="34" charset="0"/>
              </a:rPr>
              <a:t>/about/info/news/</a:t>
            </a:r>
            <a:r>
              <a:rPr lang="en-GB" sz="1000" dirty="0" err="1">
                <a:latin typeface="Calibri" panose="020F0502020204030204" pitchFamily="34" charset="0"/>
              </a:rPr>
              <a:t>news_details.php?ELEMENT_ID</a:t>
            </a:r>
            <a:r>
              <a:rPr lang="en-GB" sz="1000" dirty="0">
                <a:latin typeface="Calibri" panose="020F0502020204030204" pitchFamily="34" charset="0"/>
              </a:rPr>
              <a:t>=15184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AE5EE4-EE58-D944-BCB4-F3C3E7AC40D4}"/>
              </a:ext>
            </a:extLst>
          </p:cNvPr>
          <p:cNvSpPr/>
          <p:nvPr/>
        </p:nvSpPr>
        <p:spPr>
          <a:xfrm>
            <a:off x="6028573" y="1409894"/>
            <a:ext cx="1980000" cy="198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rgbClr val="FB6FBB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32C25B-AD0B-4B4B-9539-F7908C729779}"/>
              </a:ext>
            </a:extLst>
          </p:cNvPr>
          <p:cNvSpPr txBox="1"/>
          <p:nvPr/>
        </p:nvSpPr>
        <p:spPr>
          <a:xfrm>
            <a:off x="6104175" y="1738430"/>
            <a:ext cx="1828797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на 20%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при сокращении потребления поваренной соли на 2,5 г/сут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(</a:t>
            </a:r>
            <a:r>
              <a:rPr lang="ru-RU" sz="1600" b="1" dirty="0">
                <a:solidFill>
                  <a:schemeClr val="bg1"/>
                </a:solidFill>
                <a:latin typeface="ArialMT"/>
              </a:rPr>
              <a:t>½</a:t>
            </a:r>
            <a:r>
              <a:rPr lang="ru-RU" sz="1600" b="1" dirty="0">
                <a:solidFill>
                  <a:schemeClr val="bg1"/>
                </a:solidFill>
              </a:rPr>
              <a:t> ч/л)</a:t>
            </a:r>
            <a:r>
              <a:rPr lang="en-US" sz="1600" b="1" baseline="30000" dirty="0">
                <a:solidFill>
                  <a:schemeClr val="bg1"/>
                </a:solidFill>
              </a:rPr>
              <a:t>1</a:t>
            </a:r>
            <a:endParaRPr lang="ru-RU" sz="1600" b="1" baseline="30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71BB02-FC72-A549-9D3B-754474DCD369}"/>
              </a:ext>
            </a:extLst>
          </p:cNvPr>
          <p:cNvSpPr txBox="1"/>
          <p:nvPr/>
        </p:nvSpPr>
        <p:spPr>
          <a:xfrm>
            <a:off x="747301" y="1857423"/>
            <a:ext cx="5054785" cy="116955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900" dirty="0">
                <a:solidFill>
                  <a:schemeClr val="accent4"/>
                </a:solidFill>
                <a:cs typeface="Calibri" panose="020F0502020204030204" pitchFamily="34" charset="0"/>
              </a:rPr>
              <a:t>Исследования показали, что здоровое питание позволяет </a:t>
            </a:r>
            <a:r>
              <a:rPr lang="ru-RU" sz="1900" b="1" dirty="0">
                <a:solidFill>
                  <a:schemeClr val="accent1"/>
                </a:solidFill>
                <a:cs typeface="Calibri" panose="020F0502020204030204" pitchFamily="34" charset="0"/>
              </a:rPr>
              <a:t>снизить риски </a:t>
            </a:r>
            <a:r>
              <a:rPr lang="ru-RU" sz="1900" dirty="0">
                <a:solidFill>
                  <a:schemeClr val="accent4"/>
                </a:solidFill>
                <a:cs typeface="Calibri" panose="020F0502020204030204" pitchFamily="34" charset="0"/>
              </a:rPr>
              <a:t>основных сердечно-сосудистых осложнений (инфаркта миокарда, инсульта, смерти)</a:t>
            </a:r>
            <a:r>
              <a:rPr lang="en-US" sz="1900" baseline="30000" dirty="0">
                <a:solidFill>
                  <a:schemeClr val="accent4"/>
                </a:solidFill>
                <a:cs typeface="Calibri" panose="020F0502020204030204" pitchFamily="34" charset="0"/>
              </a:rPr>
              <a:t>1</a:t>
            </a:r>
            <a:endParaRPr lang="ru-RU" sz="1900" baseline="30000" dirty="0">
              <a:solidFill>
                <a:schemeClr val="accent4"/>
              </a:solidFill>
              <a:cs typeface="Calibri" panose="020F0502020204030204" pitchFamily="34" charset="0"/>
            </a:endParaRPr>
          </a:p>
        </p:txBody>
      </p:sp>
      <p:sp>
        <p:nvSpPr>
          <p:cNvPr id="18" name="Скругленный прямоугольник 8">
            <a:extLst>
              <a:ext uri="{FF2B5EF4-FFF2-40B4-BE49-F238E27FC236}">
                <a16:creationId xmlns:a16="http://schemas.microsoft.com/office/drawing/2014/main" id="{1BA8C0F7-9A5D-8C46-845C-34C235516820}"/>
              </a:ext>
            </a:extLst>
          </p:cNvPr>
          <p:cNvSpPr/>
          <p:nvPr/>
        </p:nvSpPr>
        <p:spPr>
          <a:xfrm>
            <a:off x="1981196" y="3759670"/>
            <a:ext cx="8240031" cy="1873091"/>
          </a:xfrm>
          <a:prstGeom prst="roundRect">
            <a:avLst>
              <a:gd name="adj" fmla="val 21067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D0D9C-8715-8547-A96D-BD31C25B6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6945" y="307482"/>
            <a:ext cx="3602115" cy="3110635"/>
          </a:xfrm>
          <a:prstGeom prst="rect">
            <a:avLst/>
          </a:prstGeom>
        </p:spPr>
      </p:pic>
      <p:sp>
        <p:nvSpPr>
          <p:cNvPr id="26" name="Скругленный прямоугольник 8">
            <a:extLst>
              <a:ext uri="{FF2B5EF4-FFF2-40B4-BE49-F238E27FC236}">
                <a16:creationId xmlns:a16="http://schemas.microsoft.com/office/drawing/2014/main" id="{BAEB391C-D4E7-C041-8E7A-1E9C64E2AF01}"/>
              </a:ext>
            </a:extLst>
          </p:cNvPr>
          <p:cNvSpPr/>
          <p:nvPr/>
        </p:nvSpPr>
        <p:spPr>
          <a:xfrm>
            <a:off x="3629099" y="3803212"/>
            <a:ext cx="6281058" cy="17308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/>
              <a:t>Ограничьте употребление продуктов, содержащих </a:t>
            </a:r>
            <a:r>
              <a:rPr lang="ru-RU" sz="2400" b="1" dirty="0"/>
              <a:t>скрытую соль</a:t>
            </a:r>
            <a:r>
              <a:rPr lang="en-US" sz="2400" b="1" baseline="30000" dirty="0"/>
              <a:t>2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1900" dirty="0"/>
              <a:t>(ржаной хлеб, копчености, пицца, сосиски, колбаса, маринады, соления, соусы на основе майонеза и т.д.)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DC992-DA9F-7B41-B9D8-F1DA338E4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48" y="3507072"/>
            <a:ext cx="1060451" cy="19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79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ДАВАЙТЕ НАЧНЕМ УЖЕ СЕГОДНЯ СЛЕДОВАТЬ ОСНОВНЫМ ПРИНЦИПАМ ЗДОРОВОГО ПИТАНИЯ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FB1035AA-0803-A145-A1A0-2BFC66CD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91" y="2336378"/>
            <a:ext cx="2492840" cy="3443945"/>
          </a:xfrm>
        </p:spPr>
        <p:txBody>
          <a:bodyPr/>
          <a:lstStyle/>
          <a:p>
            <a:pPr marL="216000" indent="-216000">
              <a:buSzPct val="120000"/>
              <a:buBlip>
                <a:blip r:embed="rId2"/>
              </a:buBlip>
            </a:pPr>
            <a:r>
              <a:rPr lang="ru-RU" sz="1400" dirty="0"/>
              <a:t>Употребляйте </a:t>
            </a:r>
            <a:r>
              <a:rPr lang="ru-RU" sz="1400" b="1" dirty="0"/>
              <a:t>пищу преимущественно  растительного,</a:t>
            </a:r>
            <a:br>
              <a:rPr lang="ru-RU" sz="1400" b="1" dirty="0"/>
            </a:br>
            <a:r>
              <a:rPr lang="ru-RU" sz="1400" b="1" dirty="0"/>
              <a:t>а не животного происхождения</a:t>
            </a:r>
            <a:r>
              <a:rPr lang="ru-RU" sz="1400" b="1" baseline="30000" dirty="0"/>
              <a:t>1,2</a:t>
            </a:r>
            <a:r>
              <a:rPr lang="ru-RU" sz="1400" b="1" dirty="0"/>
              <a:t>: </a:t>
            </a:r>
            <a:endParaRPr lang="en-US" sz="1400" b="1" dirty="0"/>
          </a:p>
          <a:p>
            <a:pPr marL="216000">
              <a:buSzPct val="120000"/>
            </a:pPr>
            <a:r>
              <a:rPr lang="ru-RU" sz="1400" dirty="0"/>
              <a:t>≥200 г фруктов в день </a:t>
            </a:r>
            <a:br>
              <a:rPr lang="en-US" sz="1400" dirty="0"/>
            </a:br>
            <a:r>
              <a:rPr lang="ru-RU" sz="1400" dirty="0"/>
              <a:t>(≥2</a:t>
            </a:r>
            <a:r>
              <a:rPr lang="en-US" sz="1400" dirty="0"/>
              <a:t>–</a:t>
            </a:r>
            <a:r>
              <a:rPr lang="ru-RU" sz="1400" dirty="0"/>
              <a:t>3 порций) </a:t>
            </a:r>
            <a:endParaRPr lang="en-US" sz="1400" dirty="0"/>
          </a:p>
          <a:p>
            <a:pPr marL="216000">
              <a:buSzPct val="120000"/>
            </a:pPr>
            <a:r>
              <a:rPr lang="ru-RU" sz="1400" dirty="0"/>
              <a:t>≥200 г овощей в день </a:t>
            </a:r>
            <a:br>
              <a:rPr lang="en-US" sz="1400" dirty="0"/>
            </a:br>
            <a:r>
              <a:rPr lang="ru-RU" sz="1400" dirty="0"/>
              <a:t>(≥2</a:t>
            </a:r>
            <a:r>
              <a:rPr lang="en-US" sz="1400" dirty="0"/>
              <a:t>–</a:t>
            </a:r>
            <a:r>
              <a:rPr lang="ru-RU" sz="1400" dirty="0"/>
              <a:t>3 порций) </a:t>
            </a:r>
            <a:endParaRPr lang="en-US" sz="1400" dirty="0"/>
          </a:p>
          <a:p>
            <a:pPr marL="216000">
              <a:buSzPct val="120000"/>
            </a:pPr>
            <a:r>
              <a:rPr lang="ru-RU" sz="1400" dirty="0"/>
              <a:t>30</a:t>
            </a:r>
            <a:r>
              <a:rPr lang="en-US" sz="1400" dirty="0"/>
              <a:t>–</a:t>
            </a:r>
            <a:r>
              <a:rPr lang="ru-RU" sz="1400" dirty="0"/>
              <a:t>45 г пищевых волокон </a:t>
            </a:r>
            <a:br>
              <a:rPr lang="en-US" sz="1400" dirty="0"/>
            </a:br>
            <a:r>
              <a:rPr lang="ru-RU" sz="1400" dirty="0"/>
              <a:t>в день, предпочтительно из цельнозерновых продуктов и круп </a:t>
            </a:r>
            <a:endParaRPr lang="en-US" sz="1400" dirty="0"/>
          </a:p>
          <a:p>
            <a:pPr marL="216000">
              <a:buSzPct val="120000"/>
            </a:pPr>
            <a:r>
              <a:rPr lang="ru-RU" sz="1400" dirty="0"/>
              <a:t>30 г несоленых орехов </a:t>
            </a:r>
            <a:br>
              <a:rPr lang="en-US" sz="1400" dirty="0"/>
            </a:br>
            <a:r>
              <a:rPr lang="ru-RU" sz="1400" dirty="0"/>
              <a:t>в день</a:t>
            </a: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83DC3973-9D1D-DA40-9B41-BEE141BDA67D}"/>
              </a:ext>
            </a:extLst>
          </p:cNvPr>
          <p:cNvSpPr txBox="1">
            <a:spLocks/>
          </p:cNvSpPr>
          <p:nvPr/>
        </p:nvSpPr>
        <p:spPr>
          <a:xfrm>
            <a:off x="3092504" y="2336378"/>
            <a:ext cx="2595297" cy="4055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Исключите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трансжиры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уменьшите употребление насыщенных жиров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(маргарин, животные жиры, пальмовое, кокосовое масла)</a:t>
            </a:r>
            <a:r>
              <a:rPr kumimoji="0" lang="ru-RU" sz="14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приготовления блюд используйте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нетропические растительные масла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(оливковое, подсолнечное, кукурузное),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ограничьте использование сливочного масла, сала</a:t>
            </a:r>
            <a:r>
              <a:rPr kumimoji="0" lang="ru-RU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6651F16B-D275-1844-9E3A-4DD214290592}"/>
              </a:ext>
            </a:extLst>
          </p:cNvPr>
          <p:cNvSpPr txBox="1">
            <a:spLocks/>
          </p:cNvSpPr>
          <p:nvPr/>
        </p:nvSpPr>
        <p:spPr>
          <a:xfrm>
            <a:off x="5795074" y="2336378"/>
            <a:ext cx="2142544" cy="2747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Ограничьте </a:t>
            </a:r>
            <a:r>
              <a:rPr lang="ru-RU" sz="1400" b="1" dirty="0" err="1">
                <a:solidFill>
                  <a:schemeClr val="accent4"/>
                </a:solidFill>
                <a:latin typeface="+mn-lt"/>
              </a:rPr>
              <a:t>упо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требление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красного мяса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до 350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 г в неделю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 особенности переработанного мяса)</a:t>
            </a:r>
            <a:r>
              <a:rPr kumimoji="0" lang="ru-RU" sz="14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Отдавайте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предпочтение мясу птицы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(без кожи)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рыбе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(постные 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жирные сорта)</a:t>
            </a:r>
            <a:r>
              <a:rPr kumimoji="0" lang="ru-RU" sz="14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Объект 4">
            <a:extLst>
              <a:ext uri="{FF2B5EF4-FFF2-40B4-BE49-F238E27FC236}">
                <a16:creationId xmlns:a16="http://schemas.microsoft.com/office/drawing/2014/main" id="{A33844A7-406E-E441-9755-B1408F1C510C}"/>
              </a:ext>
            </a:extLst>
          </p:cNvPr>
          <p:cNvSpPr txBox="1">
            <a:spLocks/>
          </p:cNvSpPr>
          <p:nvPr/>
        </p:nvSpPr>
        <p:spPr>
          <a:xfrm>
            <a:off x="8044891" y="2336378"/>
            <a:ext cx="1873926" cy="25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Употребляйте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обезжиренные молочные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кисломолочные продукты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               сыры со сниженным содержанием жира, яйца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более 2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в неделю</a:t>
            </a:r>
            <a:r>
              <a:rPr kumimoji="0" lang="ru-RU" sz="14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Объект 4">
            <a:extLst>
              <a:ext uri="{FF2B5EF4-FFF2-40B4-BE49-F238E27FC236}">
                <a16:creationId xmlns:a16="http://schemas.microsoft.com/office/drawing/2014/main" id="{E8580263-234D-994A-AFD3-DBE9AC6F7321}"/>
              </a:ext>
            </a:extLst>
          </p:cNvPr>
          <p:cNvSpPr txBox="1">
            <a:spLocks/>
          </p:cNvSpPr>
          <p:nvPr/>
        </p:nvSpPr>
        <p:spPr>
          <a:xfrm>
            <a:off x="9918817" y="2336378"/>
            <a:ext cx="2273183" cy="25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Готовьте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пищу на гриле/на пару, без обжаривания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фритюра</a:t>
            </a:r>
            <a:r>
              <a:rPr kumimoji="0" lang="ru-RU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3D0788-1DF8-DC41-B237-B2CC5F44FBCA}"/>
              </a:ext>
            </a:extLst>
          </p:cNvPr>
          <p:cNvGrpSpPr/>
          <p:nvPr/>
        </p:nvGrpSpPr>
        <p:grpSpPr>
          <a:xfrm>
            <a:off x="693317" y="1637845"/>
            <a:ext cx="535091" cy="535091"/>
            <a:chOff x="699220" y="1556660"/>
            <a:chExt cx="588600" cy="5886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0BC61AE-1B9E-1F42-96E1-0DF58AC52BD3}"/>
                </a:ext>
              </a:extLst>
            </p:cNvPr>
            <p:cNvSpPr/>
            <p:nvPr/>
          </p:nvSpPr>
          <p:spPr>
            <a:xfrm>
              <a:off x="699220" y="1556660"/>
              <a:ext cx="588600" cy="5886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rgbClr val="FB6FBB"/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BE4AEC-F9EC-3749-A795-4CA445600A58}"/>
                </a:ext>
              </a:extLst>
            </p:cNvPr>
            <p:cNvSpPr txBox="1"/>
            <p:nvPr/>
          </p:nvSpPr>
          <p:spPr>
            <a:xfrm>
              <a:off x="749859" y="1703823"/>
              <a:ext cx="487323" cy="29427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1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DAA1E9-A0C5-2F4C-A272-3369F399B6AE}"/>
              </a:ext>
            </a:extLst>
          </p:cNvPr>
          <p:cNvGrpSpPr/>
          <p:nvPr/>
        </p:nvGrpSpPr>
        <p:grpSpPr>
          <a:xfrm>
            <a:off x="3293430" y="1626959"/>
            <a:ext cx="535091" cy="535091"/>
            <a:chOff x="699220" y="1556660"/>
            <a:chExt cx="588600" cy="5886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C00DA44-46DA-F348-9B6A-56CDE7C1A9A3}"/>
                </a:ext>
              </a:extLst>
            </p:cNvPr>
            <p:cNvSpPr/>
            <p:nvPr/>
          </p:nvSpPr>
          <p:spPr>
            <a:xfrm>
              <a:off x="699220" y="1556660"/>
              <a:ext cx="588600" cy="5886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rgbClr val="FB6FBB"/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5BE0AC-25A7-8E41-8479-FE9CFB421120}"/>
                </a:ext>
              </a:extLst>
            </p:cNvPr>
            <p:cNvSpPr txBox="1"/>
            <p:nvPr/>
          </p:nvSpPr>
          <p:spPr>
            <a:xfrm>
              <a:off x="749859" y="1703823"/>
              <a:ext cx="487323" cy="29427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2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0414F1-7913-1B48-8B6E-4BD7EB76C61A}"/>
              </a:ext>
            </a:extLst>
          </p:cNvPr>
          <p:cNvGrpSpPr/>
          <p:nvPr/>
        </p:nvGrpSpPr>
        <p:grpSpPr>
          <a:xfrm>
            <a:off x="6003973" y="1626959"/>
            <a:ext cx="535091" cy="535091"/>
            <a:chOff x="699220" y="1556660"/>
            <a:chExt cx="588600" cy="5886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2B68ABA-1966-3A4D-9FFE-F31F8152990D}"/>
                </a:ext>
              </a:extLst>
            </p:cNvPr>
            <p:cNvSpPr/>
            <p:nvPr/>
          </p:nvSpPr>
          <p:spPr>
            <a:xfrm>
              <a:off x="699220" y="1556660"/>
              <a:ext cx="588600" cy="5886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rgbClr val="FB6FBB"/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DB94E9-2115-9844-9819-090AECDC3C43}"/>
                </a:ext>
              </a:extLst>
            </p:cNvPr>
            <p:cNvSpPr txBox="1"/>
            <p:nvPr/>
          </p:nvSpPr>
          <p:spPr>
            <a:xfrm>
              <a:off x="749859" y="1703823"/>
              <a:ext cx="487323" cy="29427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3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9321D3-9DFB-7B43-833B-DDC70F85D373}"/>
              </a:ext>
            </a:extLst>
          </p:cNvPr>
          <p:cNvGrpSpPr/>
          <p:nvPr/>
        </p:nvGrpSpPr>
        <p:grpSpPr>
          <a:xfrm>
            <a:off x="8246434" y="1626959"/>
            <a:ext cx="535091" cy="535091"/>
            <a:chOff x="699220" y="1556660"/>
            <a:chExt cx="588600" cy="5886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F843989-14A4-9C42-BDC7-5864D8AA7C37}"/>
                </a:ext>
              </a:extLst>
            </p:cNvPr>
            <p:cNvSpPr/>
            <p:nvPr/>
          </p:nvSpPr>
          <p:spPr>
            <a:xfrm>
              <a:off x="699220" y="1556660"/>
              <a:ext cx="588600" cy="5886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rgbClr val="FB6FBB"/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2E0853-C368-1048-A71B-33D4756445C3}"/>
                </a:ext>
              </a:extLst>
            </p:cNvPr>
            <p:cNvSpPr txBox="1"/>
            <p:nvPr/>
          </p:nvSpPr>
          <p:spPr>
            <a:xfrm>
              <a:off x="749859" y="1703823"/>
              <a:ext cx="487323" cy="29427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4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3B3725-6712-A94A-B362-FCFFDB554588}"/>
              </a:ext>
            </a:extLst>
          </p:cNvPr>
          <p:cNvGrpSpPr/>
          <p:nvPr/>
        </p:nvGrpSpPr>
        <p:grpSpPr>
          <a:xfrm>
            <a:off x="10118780" y="1626959"/>
            <a:ext cx="535091" cy="535091"/>
            <a:chOff x="699220" y="1556660"/>
            <a:chExt cx="588600" cy="5886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B96588E-B169-384F-9683-F8DB58D19936}"/>
                </a:ext>
              </a:extLst>
            </p:cNvPr>
            <p:cNvSpPr/>
            <p:nvPr/>
          </p:nvSpPr>
          <p:spPr>
            <a:xfrm>
              <a:off x="699220" y="1556660"/>
              <a:ext cx="588600" cy="5886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rgbClr val="FB6FBB"/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9677D0-FDF9-2146-A018-F66B9C8237B1}"/>
                </a:ext>
              </a:extLst>
            </p:cNvPr>
            <p:cNvSpPr txBox="1"/>
            <p:nvPr/>
          </p:nvSpPr>
          <p:spPr>
            <a:xfrm>
              <a:off x="749859" y="1703823"/>
              <a:ext cx="487323" cy="29427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5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C321D53-FBE3-9F1D-AEAA-81F7CFB5E9BB}"/>
              </a:ext>
            </a:extLst>
          </p:cNvPr>
          <p:cNvSpPr txBox="1"/>
          <p:nvPr/>
        </p:nvSpPr>
        <p:spPr>
          <a:xfrm>
            <a:off x="528289" y="6154549"/>
            <a:ext cx="111842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>
                <a:latin typeface="Calibri" panose="020F0502020204030204" pitchFamily="34" charset="0"/>
              </a:rPr>
              <a:t>Ежов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  <a:p>
            <a:pPr marL="228600" indent="-228600">
              <a:buAutoNum type="arabicPeriod"/>
            </a:pPr>
            <a:r>
              <a:rPr lang="ru-RU" sz="1000" dirty="0">
                <a:latin typeface="Calibri" panose="020F0502020204030204" pitchFamily="34" charset="0"/>
              </a:rPr>
              <a:t>Бойцов С.А.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Кардиоваскулярная профилактика 2022. Российские национальные рекомендации. Российский кардиологический журнал. 2023;28(5):5452</a:t>
            </a:r>
            <a:br>
              <a:rPr lang="ru-RU" sz="1000" dirty="0">
                <a:latin typeface="Calibri" panose="020F0502020204030204" pitchFamily="34" charset="0"/>
              </a:rPr>
            </a:br>
            <a:endParaRPr lang="ru-RU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3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E23843A-BA00-5249-B5F5-4AFA5255A52F}"/>
              </a:ext>
            </a:extLst>
          </p:cNvPr>
          <p:cNvSpPr/>
          <p:nvPr/>
        </p:nvSpPr>
        <p:spPr>
          <a:xfrm>
            <a:off x="479423" y="4310743"/>
            <a:ext cx="3983720" cy="1344756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D46ACA-E119-D24A-B413-E5FF133AAFA7}"/>
              </a:ext>
            </a:extLst>
          </p:cNvPr>
          <p:cNvSpPr/>
          <p:nvPr/>
        </p:nvSpPr>
        <p:spPr>
          <a:xfrm>
            <a:off x="479423" y="2965985"/>
            <a:ext cx="3983720" cy="1344756"/>
          </a:xfrm>
          <a:prstGeom prst="rect">
            <a:avLst/>
          </a:prstGeom>
          <a:solidFill>
            <a:srgbClr val="AA60D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1B944C-E0C5-2E4B-84CE-697EB86EDD3C}"/>
              </a:ext>
            </a:extLst>
          </p:cNvPr>
          <p:cNvSpPr/>
          <p:nvPr/>
        </p:nvSpPr>
        <p:spPr>
          <a:xfrm>
            <a:off x="479424" y="1621228"/>
            <a:ext cx="5168341" cy="1344756"/>
          </a:xfrm>
          <a:prstGeom prst="rect">
            <a:avLst/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5D0D7-F47B-0646-A85C-E6BB58EC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УВЕЛИЧИТЬ ФИЗИЧЕСКУЮ АКТИВНОСТЬ</a:t>
            </a:r>
            <a:r>
              <a:rPr lang="ru-RU" baseline="30000" dirty="0">
                <a:solidFill>
                  <a:schemeClr val="accent1"/>
                </a:solidFill>
              </a:rPr>
              <a:t>1,2</a:t>
            </a:r>
            <a:endParaRPr lang="ru-RU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E5418D-8CC3-8544-B717-D318487FB136}"/>
              </a:ext>
            </a:extLst>
          </p:cNvPr>
          <p:cNvSpPr txBox="1"/>
          <p:nvPr/>
        </p:nvSpPr>
        <p:spPr>
          <a:xfrm>
            <a:off x="718454" y="1770386"/>
            <a:ext cx="3287032" cy="10464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Сократите время в положении сидя/лежа: 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просмотр </a:t>
            </a:r>
            <a:r>
              <a:rPr lang="en-GB" sz="1700" dirty="0">
                <a:solidFill>
                  <a:schemeClr val="accent4"/>
                </a:solidFill>
                <a:cs typeface="Calibri" panose="020F0502020204030204" pitchFamily="34" charset="0"/>
              </a:rPr>
              <a:t>TV, 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работу за компьютером, посиделки на лавочке</a:t>
            </a: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8F412980-018C-1C41-B734-41CD21AC3960}"/>
              </a:ext>
            </a:extLst>
          </p:cNvPr>
          <p:cNvSpPr txBox="1">
            <a:spLocks/>
          </p:cNvSpPr>
          <p:nvPr/>
        </p:nvSpPr>
        <p:spPr>
          <a:xfrm>
            <a:off x="8425540" y="3156535"/>
            <a:ext cx="3287033" cy="188729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Аэробная физическая активность бывает</a:t>
            </a:r>
            <a:r>
              <a:rPr kumimoji="0" lang="ru-RU" sz="17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r>
              <a:rPr kumimoji="0" lang="ru-RU" sz="1700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700" i="0" u="none" strike="noStrike" kern="120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indent="-288000">
              <a:buSzPct val="120000"/>
              <a:buBlip>
                <a:blip r:embed="rId2"/>
              </a:buBlip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умеренная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норма — 150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 мин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неделю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88000" indent="-288000">
              <a:buSzPct val="120000"/>
              <a:buBlip>
                <a:blip r:embed="rId2"/>
              </a:buBlip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интенсивная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500" dirty="0">
                <a:solidFill>
                  <a:schemeClr val="accent4"/>
                </a:solidFill>
                <a:latin typeface="+mn-lt"/>
              </a:rPr>
              <a:t>(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норма — 75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 мин в неделю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0720348-A973-2245-A4B6-8BFBF19D6CB1}"/>
              </a:ext>
            </a:extLst>
          </p:cNvPr>
          <p:cNvSpPr txBox="1">
            <a:spLocks/>
          </p:cNvSpPr>
          <p:nvPr/>
        </p:nvSpPr>
        <p:spPr>
          <a:xfrm>
            <a:off x="7097486" y="1628775"/>
            <a:ext cx="4615089" cy="1366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Аэробная физическая активность —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продолжительная ритмическая активность </a:t>
            </a:r>
            <a:b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 вовлечением больших групп мышц: ходьба, бег, плавание, работа на садовом участке, танцы, лыжи</a:t>
            </a:r>
            <a:r>
              <a:rPr kumimoji="0" lang="ru-RU" sz="17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7BF6A-BD0F-6448-87B0-9665A0729C30}"/>
              </a:ext>
            </a:extLst>
          </p:cNvPr>
          <p:cNvSpPr txBox="1"/>
          <p:nvPr/>
        </p:nvSpPr>
        <p:spPr>
          <a:xfrm>
            <a:off x="718454" y="3353966"/>
            <a:ext cx="3287032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Силовые нагрузки:</a:t>
            </a:r>
          </a:p>
          <a:p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2 и более раз в неделю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538744-971E-B942-8927-C46408B78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8527" y="1632270"/>
            <a:ext cx="7382328" cy="40197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83210C-E58D-6648-86DE-893D0B39999C}"/>
              </a:ext>
            </a:extLst>
          </p:cNvPr>
          <p:cNvSpPr txBox="1"/>
          <p:nvPr/>
        </p:nvSpPr>
        <p:spPr>
          <a:xfrm>
            <a:off x="718454" y="4310742"/>
            <a:ext cx="3287032" cy="13080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Аэробная </a:t>
            </a:r>
            <a:b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физическая </a:t>
            </a:r>
            <a:b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активность</a:t>
            </a:r>
            <a: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:</a:t>
            </a:r>
          </a:p>
          <a:p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4–5 раз </a:t>
            </a:r>
            <a:br>
              <a:rPr lang="en-US" sz="1700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в неделю</a:t>
            </a:r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0A2A3681-28D9-5350-2C5E-3029888FBDAE}"/>
              </a:ext>
            </a:extLst>
          </p:cNvPr>
          <p:cNvSpPr/>
          <p:nvPr/>
        </p:nvSpPr>
        <p:spPr>
          <a:xfrm>
            <a:off x="479423" y="6227862"/>
            <a:ext cx="1147052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>
                <a:latin typeface="Calibri" panose="020F0502020204030204" pitchFamily="34" charset="0"/>
              </a:rPr>
              <a:t>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  <a:p>
            <a:pPr marL="228600" indent="-228600">
              <a:buAutoNum type="arabicPeriod"/>
            </a:pPr>
            <a:r>
              <a:rPr lang="ru-RU" sz="1000" dirty="0">
                <a:latin typeface="Calibri" panose="020F0502020204030204" pitchFamily="34" charset="0"/>
              </a:rPr>
              <a:t>Бойцов С.А.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Кардиоваскулярная профилактика 2022. Российские национальные рекомендации. Российский кардиологический журнал. 2023;28(5):5452</a:t>
            </a:r>
          </a:p>
        </p:txBody>
      </p:sp>
    </p:spTree>
    <p:extLst>
      <p:ext uri="{BB962C8B-B14F-4D97-AF65-F5344CB8AC3E}">
        <p14:creationId xmlns:p14="http://schemas.microsoft.com/office/powerpoint/2010/main" val="3187525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D0D7-F47B-0646-A85C-E6BB58EC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УВЕЛИЧИТЬ ФИЗИЧЕСКУЮ АКТИВНОСТЬ</a:t>
            </a:r>
            <a:r>
              <a:rPr lang="ru-RU" baseline="30000" dirty="0">
                <a:solidFill>
                  <a:schemeClr val="accent1"/>
                </a:solidFill>
              </a:rPr>
              <a:t>1,2</a:t>
            </a:r>
            <a:endParaRPr lang="ru-RU" baseline="30000" dirty="0"/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7CC2654D-06F2-D14E-BDB5-9B8FD093D6D7}"/>
              </a:ext>
            </a:extLst>
          </p:cNvPr>
          <p:cNvSpPr txBox="1">
            <a:spLocks/>
          </p:cNvSpPr>
          <p:nvPr/>
        </p:nvSpPr>
        <p:spPr>
          <a:xfrm>
            <a:off x="4211180" y="3829678"/>
            <a:ext cx="3170473" cy="16764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Используйте фитнес-браслеты.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Они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помогут Вам контролировать длительность занятий и повысить выносливость</a:t>
            </a:r>
            <a:r>
              <a:rPr kumimoji="0" lang="ru-RU" sz="17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4D7AEA58-16BC-B349-A33D-9A9674568FDD}"/>
              </a:ext>
            </a:extLst>
          </p:cNvPr>
          <p:cNvSpPr txBox="1">
            <a:spLocks/>
          </p:cNvSpPr>
          <p:nvPr/>
        </p:nvSpPr>
        <p:spPr>
          <a:xfrm>
            <a:off x="873871" y="3829676"/>
            <a:ext cx="3036661" cy="16764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Занимайтесь видами физической активности, которые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приносят максимальное удовлетворение</a:t>
            </a:r>
            <a:b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1700" dirty="0">
                <a:solidFill>
                  <a:schemeClr val="accent4"/>
                </a:solidFill>
                <a:latin typeface="+mn-lt"/>
              </a:rPr>
              <a:t>и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встраиваются в Ваш ежедневный график</a:t>
            </a:r>
            <a:r>
              <a:rPr kumimoji="0" lang="ru-RU" sz="17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7D2BA88A-EA1C-B647-B1CE-99266DC4A42A}"/>
              </a:ext>
            </a:extLst>
          </p:cNvPr>
          <p:cNvSpPr txBox="1">
            <a:spLocks/>
          </p:cNvSpPr>
          <p:nvPr/>
        </p:nvSpPr>
        <p:spPr>
          <a:xfrm>
            <a:off x="8076747" y="3829677"/>
            <a:ext cx="3635828" cy="16764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Вам сложно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выполнять физическую активность умеренной интенсивности 150 минут в неделю, следует оставаться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настолько активными, насколько это возможно</a:t>
            </a:r>
            <a:r>
              <a:rPr kumimoji="0" lang="ru-RU" sz="17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E9E8C7-1421-224D-B0AB-C04F1AE32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80" y="1632859"/>
            <a:ext cx="1980951" cy="20138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433D4A-5D1A-F84E-9214-F1E4365C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48" y="1632859"/>
            <a:ext cx="1987532" cy="20138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C98256-0DF6-434F-93A7-4F4B3ADDE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71" y="1675636"/>
            <a:ext cx="1915138" cy="1928301"/>
          </a:xfrm>
          <a:prstGeom prst="rect">
            <a:avLst/>
          </a:prstGeom>
        </p:spPr>
      </p:pic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D34347AF-E459-0F22-891A-12E032708EAA}"/>
              </a:ext>
            </a:extLst>
          </p:cNvPr>
          <p:cNvSpPr/>
          <p:nvPr/>
        </p:nvSpPr>
        <p:spPr>
          <a:xfrm>
            <a:off x="479423" y="6227862"/>
            <a:ext cx="1147052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>
                <a:latin typeface="Calibri" panose="020F0502020204030204" pitchFamily="34" charset="0"/>
              </a:rPr>
              <a:t>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  <a:p>
            <a:pPr marL="228600" indent="-228600">
              <a:buAutoNum type="arabicPeriod"/>
            </a:pPr>
            <a:r>
              <a:rPr lang="ru-RU" sz="1000" dirty="0">
                <a:latin typeface="Calibri" panose="020F0502020204030204" pitchFamily="34" charset="0"/>
              </a:rPr>
              <a:t>Бойцов С.А.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Кардиоваскулярная профилактика 2022. Российские национальные рекомендации. Российский кардиологический журнал. 2023;28(5):5452</a:t>
            </a:r>
          </a:p>
        </p:txBody>
      </p:sp>
    </p:spTree>
    <p:extLst>
      <p:ext uri="{BB962C8B-B14F-4D97-AF65-F5344CB8AC3E}">
        <p14:creationId xmlns:p14="http://schemas.microsoft.com/office/powerpoint/2010/main" val="217328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73">
            <a:extLst>
              <a:ext uri="{FF2B5EF4-FFF2-40B4-BE49-F238E27FC236}">
                <a16:creationId xmlns:a16="http://schemas.microsoft.com/office/drawing/2014/main" id="{906B512E-5A76-8E4B-9522-44FB45201D79}"/>
              </a:ext>
            </a:extLst>
          </p:cNvPr>
          <p:cNvSpPr/>
          <p:nvPr/>
        </p:nvSpPr>
        <p:spPr>
          <a:xfrm>
            <a:off x="479424" y="1575482"/>
            <a:ext cx="7592469" cy="1982966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ЗНАТЬ/КОНТРОЛИРОВАТЬ СВОЙ УРОВЕНЬ ГЛЮКОЗЫ (САХАРА) КРОВИ</a:t>
            </a:r>
            <a:r>
              <a:rPr lang="ru-RU" sz="2400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810053" y="5699458"/>
            <a:ext cx="733314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Профилактика хронических неинфекционных заболеваний в Российской Федерации. Национальное руководство 2022Кардиоваскулярная терапия и профилактика. 2022;21(4):3235.</a:t>
            </a:r>
            <a:r>
              <a:rPr lang="en-US" sz="1000" dirty="0">
                <a:latin typeface="Calibri" panose="020F0502020204030204" pitchFamily="34" charset="0"/>
              </a:rPr>
              <a:t> doi:10.15829/1728-8800-2022-3235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  <a:p>
            <a:r>
              <a:rPr lang="ru-RU" sz="1000" dirty="0">
                <a:latin typeface="Calibri" panose="020F0502020204030204" pitchFamily="34" charset="0"/>
              </a:rPr>
              <a:t>3 . Алгоритмы специализированной медицинской помощи больным сахарным диабетом / Под редакцией </a:t>
            </a:r>
            <a:br>
              <a:rPr lang="ru-RU" sz="1000" dirty="0">
                <a:latin typeface="Calibri" panose="020F0502020204030204" pitchFamily="34" charset="0"/>
              </a:rPr>
            </a:br>
            <a:r>
              <a:rPr lang="ru-RU" sz="1000" dirty="0">
                <a:latin typeface="Calibri" panose="020F0502020204030204" pitchFamily="34" charset="0"/>
              </a:rPr>
              <a:t>И.И. Дедова, М.В. Шестаковой, А.Ю. Майорова . – 11-й выпуск. – М.; 2023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71BB02-FC72-A549-9D3B-754474DCD369}"/>
              </a:ext>
            </a:extLst>
          </p:cNvPr>
          <p:cNvSpPr txBox="1"/>
          <p:nvPr/>
        </p:nvSpPr>
        <p:spPr>
          <a:xfrm>
            <a:off x="747300" y="1749557"/>
            <a:ext cx="7019591" cy="15234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100" b="1" dirty="0">
                <a:solidFill>
                  <a:schemeClr val="accent1"/>
                </a:solidFill>
                <a:cs typeface="Calibri" panose="020F0502020204030204" pitchFamily="34" charset="0"/>
              </a:rPr>
              <a:t>САХАРНЫЙ ДИАБЕТ</a:t>
            </a:r>
            <a:r>
              <a:rPr lang="ru-RU" sz="21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3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Повышение уровня глюкозы крови, взятой натощак:</a:t>
            </a:r>
            <a:r>
              <a:rPr lang="en-US" sz="1700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r>
              <a:rPr lang="ru-RU" sz="1700" b="1" dirty="0">
                <a:solidFill>
                  <a:schemeClr val="accent1"/>
                </a:solidFill>
                <a:cs typeface="Calibri" panose="020F0502020204030204" pitchFamily="34" charset="0"/>
              </a:rPr>
              <a:t>≥6,1 ммоль/л 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(из пальца), </a:t>
            </a:r>
            <a:r>
              <a:rPr lang="ru-RU" sz="1700" b="1" dirty="0">
                <a:solidFill>
                  <a:schemeClr val="accent1"/>
                </a:solidFill>
                <a:cs typeface="Calibri" panose="020F0502020204030204" pitchFamily="34" charset="0"/>
              </a:rPr>
              <a:t>≥7,0 ммоль/л 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(из вены)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Повышение уровня глюкозы крови, взятой через 2 часа после углеводной нагрузки: </a:t>
            </a:r>
            <a:r>
              <a:rPr lang="ru-RU" sz="1700" b="1" dirty="0">
                <a:solidFill>
                  <a:schemeClr val="accent1"/>
                </a:solidFill>
                <a:cs typeface="Calibri" panose="020F0502020204030204" pitchFamily="34" charset="0"/>
              </a:rPr>
              <a:t>≥11,1 ммоль/л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43C26-FA3B-DD44-9DFB-6C18BF0181A6}"/>
              </a:ext>
            </a:extLst>
          </p:cNvPr>
          <p:cNvSpPr txBox="1"/>
          <p:nvPr/>
        </p:nvSpPr>
        <p:spPr>
          <a:xfrm>
            <a:off x="747300" y="3765644"/>
            <a:ext cx="7592469" cy="15388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chemeClr val="accent1"/>
                </a:solidFill>
                <a:cs typeface="Calibri" panose="020F0502020204030204" pitchFamily="34" charset="0"/>
              </a:rPr>
              <a:t>Опасность длительного повышения сахара крови (гипергликемии)</a:t>
            </a:r>
            <a:r>
              <a:rPr lang="ru-RU" sz="17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1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Риск развития инсульта и инфаркта миокарда повышается в 3–5 раз 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Поражение сосудов глаз, почек, нижних конечностей </a:t>
            </a:r>
            <a:b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(</a:t>
            </a:r>
            <a:r>
              <a:rPr lang="ru-RU" sz="1700" dirty="0" err="1">
                <a:solidFill>
                  <a:schemeClr val="accent4"/>
                </a:solidFill>
                <a:cs typeface="Calibri" panose="020F0502020204030204" pitchFamily="34" charset="0"/>
              </a:rPr>
              <a:t>ретинопатия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, нарушение функции почек, диабетическая стопа)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Повышение уровня липидов крови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016D04-2419-F04A-9862-970DE0B23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73" y="4095092"/>
            <a:ext cx="1606768" cy="2460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EFBC73-15C8-AA4B-A6CF-B7AF31FBB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76562"/>
            <a:ext cx="3154982" cy="28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5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E644F6-AF7E-774C-A8CD-2A07ABDE1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4756" y="1366219"/>
            <a:ext cx="2953036" cy="32711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ЗНАТЬ/КОНТРОЛИРОВАТЬ СВОЙ УРОВЕНЬ ГЛЮКОЗЫ (САХАРА) КРОВИ</a:t>
            </a:r>
            <a:r>
              <a:rPr lang="ru-RU" sz="2400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" name="Скругленный прямоугольник 8">
            <a:extLst>
              <a:ext uri="{FF2B5EF4-FFF2-40B4-BE49-F238E27FC236}">
                <a16:creationId xmlns:a16="http://schemas.microsoft.com/office/drawing/2014/main" id="{1BA8C0F7-9A5D-8C46-845C-34C235516820}"/>
              </a:ext>
            </a:extLst>
          </p:cNvPr>
          <p:cNvSpPr/>
          <p:nvPr/>
        </p:nvSpPr>
        <p:spPr>
          <a:xfrm>
            <a:off x="2021786" y="1628774"/>
            <a:ext cx="7221365" cy="9843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dirty="0"/>
          </a:p>
        </p:txBody>
      </p:sp>
      <p:sp>
        <p:nvSpPr>
          <p:cNvPr id="26" name="Скругленный прямоугольник 8">
            <a:extLst>
              <a:ext uri="{FF2B5EF4-FFF2-40B4-BE49-F238E27FC236}">
                <a16:creationId xmlns:a16="http://schemas.microsoft.com/office/drawing/2014/main" id="{BAEB391C-D4E7-C041-8E7A-1E9C64E2AF01}"/>
              </a:ext>
            </a:extLst>
          </p:cNvPr>
          <p:cNvSpPr/>
          <p:nvPr/>
        </p:nvSpPr>
        <p:spPr>
          <a:xfrm>
            <a:off x="2523133" y="1672844"/>
            <a:ext cx="6268327" cy="86122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900" b="1" dirty="0"/>
              <a:t>Всем людям старше 45 лет рекомендовано ежегодно проверять уровень глюкозы крови</a:t>
            </a:r>
            <a:r>
              <a:rPr lang="en-US" sz="1900" b="1" baseline="30000" dirty="0"/>
              <a:t>3</a:t>
            </a:r>
            <a:endParaRPr lang="ru-RU" sz="1900" b="1" baseline="30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ED7305A-0B26-A346-8611-6F0C7FCB69AE}"/>
              </a:ext>
            </a:extLst>
          </p:cNvPr>
          <p:cNvSpPr/>
          <p:nvPr/>
        </p:nvSpPr>
        <p:spPr>
          <a:xfrm>
            <a:off x="807923" y="5590845"/>
            <a:ext cx="741967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Профилактика хронических неинфекционных заболеваний в Российской Федерации. Национальное руководство 2022 Кардиоваскулярная терапия и профилактика. 2022;21(4):3235.</a:t>
            </a:r>
            <a:r>
              <a:rPr lang="en-US" sz="1000" dirty="0">
                <a:latin typeface="Calibri" panose="020F0502020204030204" pitchFamily="34" charset="0"/>
              </a:rPr>
              <a:t> doi:10.15829/1728-8800-2022-3235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  <a:p>
            <a:r>
              <a:rPr lang="ru-RU" sz="1000" dirty="0">
                <a:latin typeface="Calibri" panose="020F0502020204030204" pitchFamily="34" charset="0"/>
              </a:rPr>
              <a:t>3 . Алгоритмы специализированной медицинской помощи больным сахарным диабетом / Под редакцией </a:t>
            </a:r>
            <a:br>
              <a:rPr lang="ru-RU" sz="1000" dirty="0">
                <a:latin typeface="Calibri" panose="020F0502020204030204" pitchFamily="34" charset="0"/>
              </a:rPr>
            </a:br>
            <a:r>
              <a:rPr lang="ru-RU" sz="1000" dirty="0">
                <a:latin typeface="Calibri" panose="020F0502020204030204" pitchFamily="34" charset="0"/>
              </a:rPr>
              <a:t>И.И. Дедова, М.В. Шестаковой, А.Ю. Майорова . – 11-й выпуск. – М.; 2023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id="{BB2018E6-CC77-0C46-94B8-83168046FDA4}"/>
              </a:ext>
            </a:extLst>
          </p:cNvPr>
          <p:cNvSpPr/>
          <p:nvPr/>
        </p:nvSpPr>
        <p:spPr>
          <a:xfrm>
            <a:off x="2021786" y="2807579"/>
            <a:ext cx="7221365" cy="9843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dirty="0"/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id="{39B396C6-6E25-2D45-9023-EFDC3E42FE4B}"/>
              </a:ext>
            </a:extLst>
          </p:cNvPr>
          <p:cNvSpPr/>
          <p:nvPr/>
        </p:nvSpPr>
        <p:spPr>
          <a:xfrm>
            <a:off x="2523133" y="2851649"/>
            <a:ext cx="6586300" cy="86122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900" b="1" dirty="0"/>
              <a:t>Пациентам</a:t>
            </a:r>
            <a:r>
              <a:rPr lang="en-US" sz="1900" b="1" dirty="0"/>
              <a:t> </a:t>
            </a:r>
            <a:r>
              <a:rPr lang="ru-RU" sz="1900" b="1" dirty="0"/>
              <a:t>с</a:t>
            </a:r>
            <a:r>
              <a:rPr lang="en-US" sz="1900" b="1" dirty="0"/>
              <a:t> </a:t>
            </a:r>
            <a:r>
              <a:rPr lang="ru-RU" sz="1900" b="1" dirty="0"/>
              <a:t>сахарным диабетом рекомендовано  контролировать уровень глюкозы крови ежедневно</a:t>
            </a:r>
            <a:r>
              <a:rPr lang="ru-RU" sz="1900" b="1" baseline="300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E4DE2-03D9-4B48-9208-62497FB7AA61}"/>
              </a:ext>
            </a:extLst>
          </p:cNvPr>
          <p:cNvSpPr txBox="1"/>
          <p:nvPr/>
        </p:nvSpPr>
        <p:spPr>
          <a:xfrm>
            <a:off x="2021786" y="4053659"/>
            <a:ext cx="6953490" cy="1123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52000" indent="-252000"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Пациентам с сахарным диабетом рекомендовано изменение образа жизни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Могут быть назначены специальные</a:t>
            </a:r>
            <a:r>
              <a:rPr lang="en-US" sz="1700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r>
              <a:rPr lang="ru-RU" sz="1700" dirty="0" err="1">
                <a:solidFill>
                  <a:schemeClr val="accent4"/>
                </a:solidFill>
                <a:cs typeface="Calibri" panose="020F0502020204030204" pitchFamily="34" charset="0"/>
              </a:rPr>
              <a:t>сахароснижающие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  препараты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CF988-3411-914F-91E8-80870ACBA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84" y="3704275"/>
            <a:ext cx="3020519" cy="29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68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AB514C-78FA-7244-9D05-853CCACA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686" y="476249"/>
            <a:ext cx="9110888" cy="1152525"/>
          </a:xfrm>
        </p:spPr>
        <p:txBody>
          <a:bodyPr/>
          <a:lstStyle/>
          <a:p>
            <a:r>
              <a:rPr lang="ru-RU" dirty="0"/>
              <a:t>ЕСЛИ У ВАС УСТАНОВЛЕН ДИАГНОЗ</a:t>
            </a:r>
            <a:br>
              <a:rPr lang="ru-RU" dirty="0"/>
            </a:br>
            <a:r>
              <a:rPr lang="ru-RU" dirty="0"/>
              <a:t>«АРТЕРИАЛЬНАЯ ГИПЕРТЕНЗИЯ»</a:t>
            </a: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6C3BC76D-71F5-454C-8ECB-73CD67736041}"/>
              </a:ext>
            </a:extLst>
          </p:cNvPr>
          <p:cNvSpPr/>
          <p:nvPr/>
        </p:nvSpPr>
        <p:spPr>
          <a:xfrm>
            <a:off x="1316167" y="5920086"/>
            <a:ext cx="934589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</a:t>
            </a:r>
            <a:r>
              <a:rPr lang="ru-RU" sz="1000" dirty="0" err="1">
                <a:latin typeface="Calibri" panose="020F0502020204030204" pitchFamily="34" charset="0"/>
              </a:rPr>
              <a:t>Кобалава</a:t>
            </a:r>
            <a:r>
              <a:rPr lang="ru-RU" sz="1000" dirty="0">
                <a:latin typeface="Calibri" panose="020F0502020204030204" pitchFamily="34" charset="0"/>
              </a:rPr>
              <a:t>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2. Ежов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</a:t>
            </a:r>
          </a:p>
          <a:p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3" name="Полилиния 73">
            <a:extLst>
              <a:ext uri="{FF2B5EF4-FFF2-40B4-BE49-F238E27FC236}">
                <a16:creationId xmlns:a16="http://schemas.microsoft.com/office/drawing/2014/main" id="{B1DEAC1A-97BF-4644-8D1B-052BCB8C0B8A}"/>
              </a:ext>
            </a:extLst>
          </p:cNvPr>
          <p:cNvSpPr/>
          <p:nvPr/>
        </p:nvSpPr>
        <p:spPr>
          <a:xfrm>
            <a:off x="3509894" y="1628776"/>
            <a:ext cx="8202680" cy="2568652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4" name="Полилиния 73">
            <a:extLst>
              <a:ext uri="{FF2B5EF4-FFF2-40B4-BE49-F238E27FC236}">
                <a16:creationId xmlns:a16="http://schemas.microsoft.com/office/drawing/2014/main" id="{01A20B7A-248B-C64E-A582-BB4EFABCAF7E}"/>
              </a:ext>
            </a:extLst>
          </p:cNvPr>
          <p:cNvSpPr/>
          <p:nvPr/>
        </p:nvSpPr>
        <p:spPr>
          <a:xfrm>
            <a:off x="5759182" y="4444548"/>
            <a:ext cx="5015314" cy="117402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700" dirty="0">
                <a:solidFill>
                  <a:schemeClr val="accent4"/>
                </a:solidFill>
              </a:rPr>
              <a:t>"Повышение АД до 140/90 мм рт.ст. и выше - повод обратиться к врачу.</a:t>
            </a:r>
            <a:r>
              <a:rPr lang="ru-RU" sz="1700" baseline="30000" dirty="0">
                <a:solidFill>
                  <a:schemeClr val="accent4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ru-RU" sz="1700" dirty="0">
                <a:solidFill>
                  <a:schemeClr val="accent4"/>
                </a:solidFill>
              </a:rPr>
              <a:t>Фиксируйте их в дневнике</a:t>
            </a:r>
          </a:p>
        </p:txBody>
      </p:sp>
      <p:sp>
        <p:nvSpPr>
          <p:cNvPr id="15" name="Полилиния 73">
            <a:extLst>
              <a:ext uri="{FF2B5EF4-FFF2-40B4-BE49-F238E27FC236}">
                <a16:creationId xmlns:a16="http://schemas.microsoft.com/office/drawing/2014/main" id="{20B48D82-EE15-4045-B502-DBB4960359BF}"/>
              </a:ext>
            </a:extLst>
          </p:cNvPr>
          <p:cNvSpPr/>
          <p:nvPr/>
        </p:nvSpPr>
        <p:spPr>
          <a:xfrm>
            <a:off x="3753087" y="1809827"/>
            <a:ext cx="7716294" cy="21782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</a:rPr>
              <a:t>Уточните у Вашего врача свой </a:t>
            </a:r>
            <a:r>
              <a:rPr lang="ru-RU" sz="1700" b="1" dirty="0">
                <a:solidFill>
                  <a:schemeClr val="accent4"/>
                </a:solidFill>
              </a:rPr>
              <a:t>целевой уровень артериального давления (АД)</a:t>
            </a:r>
            <a:r>
              <a:rPr lang="ru-RU" sz="1700" dirty="0">
                <a:solidFill>
                  <a:schemeClr val="accent4"/>
                </a:solidFill>
              </a:rPr>
              <a:t>,</a:t>
            </a:r>
            <a:r>
              <a:rPr lang="ru-RU" sz="1700" b="1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стремитесь к его достижению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</a:rPr>
              <a:t>Для большинства пациентов с АГ рекомендовано АД </a:t>
            </a:r>
            <a:r>
              <a:rPr lang="ru-RU" sz="1700" b="1" dirty="0">
                <a:solidFill>
                  <a:schemeClr val="accent4"/>
                </a:solidFill>
              </a:rPr>
              <a:t>&lt;130/80 мм </a:t>
            </a:r>
            <a:r>
              <a:rPr lang="ru-RU" sz="1700" b="1" dirty="0" err="1">
                <a:solidFill>
                  <a:schemeClr val="accent4"/>
                </a:solidFill>
              </a:rPr>
              <a:t>рт</a:t>
            </a:r>
            <a:r>
              <a:rPr lang="en-US" sz="1700" b="1" dirty="0">
                <a:solidFill>
                  <a:schemeClr val="accent4"/>
                </a:solidFill>
              </a:rPr>
              <a:t>.</a:t>
            </a:r>
            <a:r>
              <a:rPr lang="ru-RU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 err="1">
                <a:solidFill>
                  <a:schemeClr val="accent4"/>
                </a:solidFill>
              </a:rPr>
              <a:t>ст</a:t>
            </a:r>
            <a:r>
              <a:rPr lang="en-US" sz="1700" b="1" dirty="0">
                <a:solidFill>
                  <a:schemeClr val="accent4"/>
                </a:solidFill>
              </a:rPr>
              <a:t>.</a:t>
            </a:r>
            <a:r>
              <a:rPr lang="ru-RU" sz="1700" b="1" baseline="30000" dirty="0">
                <a:solidFill>
                  <a:schemeClr val="accent4"/>
                </a:solidFill>
              </a:rPr>
              <a:t>1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2"/>
              </a:buBlip>
            </a:pPr>
            <a:r>
              <a:rPr lang="ru-RU" sz="1700" b="1" dirty="0">
                <a:solidFill>
                  <a:schemeClr val="accent4"/>
                </a:solidFill>
              </a:rPr>
              <a:t>Ежедневно</a:t>
            </a:r>
            <a:r>
              <a:rPr lang="ru-RU" sz="1700" dirty="0">
                <a:solidFill>
                  <a:schemeClr val="accent4"/>
                </a:solidFill>
              </a:rPr>
              <a:t> контролируйте АД в домашних условиях</a:t>
            </a:r>
            <a:r>
              <a:rPr lang="ru-RU" sz="1700" baseline="30000" dirty="0">
                <a:solidFill>
                  <a:schemeClr val="accent4"/>
                </a:solidFill>
              </a:rPr>
              <a:t>1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</a:rPr>
              <a:t>Заполняйте </a:t>
            </a:r>
            <a:r>
              <a:rPr lang="ru-RU" sz="1700" b="1" dirty="0">
                <a:solidFill>
                  <a:schemeClr val="accent4"/>
                </a:solidFill>
              </a:rPr>
              <a:t>дневник АД</a:t>
            </a:r>
            <a:r>
              <a:rPr lang="ru-RU" sz="1700" b="1" baseline="30000" dirty="0">
                <a:solidFill>
                  <a:schemeClr val="accent4"/>
                </a:solidFill>
              </a:rPr>
              <a:t>1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</a:rPr>
              <a:t>Принимайте препараты для контроля АД ежедневно в назначенное время, без пропусков, </a:t>
            </a:r>
            <a:r>
              <a:rPr lang="ru-RU" sz="1700" b="1" dirty="0">
                <a:solidFill>
                  <a:schemeClr val="accent4"/>
                </a:solidFill>
              </a:rPr>
              <a:t>согласно рекомендациям врача</a:t>
            </a:r>
            <a:r>
              <a:rPr lang="ru-RU" sz="1700" b="1" baseline="30000" dirty="0">
                <a:solidFill>
                  <a:schemeClr val="accent4"/>
                </a:solidFill>
              </a:rPr>
              <a:t>1</a:t>
            </a:r>
            <a:endParaRPr lang="ru-RU" sz="1700" b="1" dirty="0">
              <a:solidFill>
                <a:schemeClr val="accent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6F581-FA11-C642-BBBE-84E04BA57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64" y="4337837"/>
            <a:ext cx="738130" cy="7343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DA0734-167A-6B42-B6B3-B96B630496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/>
          <a:stretch/>
        </p:blipFill>
        <p:spPr>
          <a:xfrm>
            <a:off x="1137" y="1417376"/>
            <a:ext cx="3394207" cy="38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8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8D26BA-1280-C94A-8ACB-370FD5DC2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/>
          <a:stretch/>
        </p:blipFill>
        <p:spPr>
          <a:xfrm>
            <a:off x="1" y="476250"/>
            <a:ext cx="4228120" cy="5758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A8F50C-981C-1741-BA76-1E6C1EAA3913}"/>
              </a:ext>
            </a:extLst>
          </p:cNvPr>
          <p:cNvSpPr txBox="1"/>
          <p:nvPr/>
        </p:nvSpPr>
        <p:spPr>
          <a:xfrm>
            <a:off x="4466040" y="697878"/>
            <a:ext cx="6775701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Уменьшение рисков сердечно-сосудистых заболеваний </a:t>
            </a:r>
            <a:r>
              <a:rPr lang="en-US" b="1" dirty="0">
                <a:solidFill>
                  <a:schemeClr val="accent1"/>
                </a:solidFill>
              </a:rPr>
              <a:t>—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это не только контроль АД, массы тела, отказ от вредных привычек, но и </a:t>
            </a:r>
            <a:r>
              <a:rPr lang="ru-RU" b="1" dirty="0">
                <a:solidFill>
                  <a:schemeClr val="accent1"/>
                </a:solidFill>
              </a:rPr>
              <a:t>обязательный прием лекарственных препаратов, </a:t>
            </a:r>
            <a:r>
              <a:rPr lang="ru-RU" dirty="0">
                <a:solidFill>
                  <a:schemeClr val="accent4"/>
                </a:solidFill>
              </a:rPr>
              <a:t>назначенных врачом</a:t>
            </a:r>
            <a:r>
              <a:rPr lang="ru-RU" baseline="30000" dirty="0">
                <a:solidFill>
                  <a:schemeClr val="accent4"/>
                </a:solidFill>
              </a:rPr>
              <a:t>1</a:t>
            </a:r>
            <a:endParaRPr lang="ru-RU" dirty="0">
              <a:solidFill>
                <a:schemeClr val="accent4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C3EFFA-DA33-564C-B37C-C0DD583E99D5}"/>
              </a:ext>
            </a:extLst>
          </p:cNvPr>
          <p:cNvGrpSpPr/>
          <p:nvPr/>
        </p:nvGrpSpPr>
        <p:grpSpPr>
          <a:xfrm>
            <a:off x="5153421" y="2010967"/>
            <a:ext cx="5975956" cy="4220346"/>
            <a:chOff x="5409447" y="2267662"/>
            <a:chExt cx="5975956" cy="422034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61DC0B-8A5D-5C43-845B-110D0713FD10}"/>
                </a:ext>
              </a:extLst>
            </p:cNvPr>
            <p:cNvSpPr/>
            <p:nvPr/>
          </p:nvSpPr>
          <p:spPr>
            <a:xfrm>
              <a:off x="10052129" y="4760142"/>
              <a:ext cx="1275526" cy="127552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EEC076D-ABC9-594B-912D-008EDEF21E5D}"/>
                </a:ext>
              </a:extLst>
            </p:cNvPr>
            <p:cNvSpPr/>
            <p:nvPr/>
          </p:nvSpPr>
          <p:spPr>
            <a:xfrm>
              <a:off x="9926363" y="3127509"/>
              <a:ext cx="1384941" cy="138494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D749FFF-4DA5-F443-82B2-5057874261C3}"/>
                </a:ext>
              </a:extLst>
            </p:cNvPr>
            <p:cNvSpPr/>
            <p:nvPr/>
          </p:nvSpPr>
          <p:spPr>
            <a:xfrm>
              <a:off x="6932068" y="2267662"/>
              <a:ext cx="1207775" cy="12077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929514-F240-EA43-B3EA-0334302919FF}"/>
                </a:ext>
              </a:extLst>
            </p:cNvPr>
            <p:cNvSpPr/>
            <p:nvPr/>
          </p:nvSpPr>
          <p:spPr>
            <a:xfrm>
              <a:off x="5546231" y="4760142"/>
              <a:ext cx="1275526" cy="12755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4D43B15-903F-F743-821E-A26E7FEEEC3D}"/>
                </a:ext>
              </a:extLst>
            </p:cNvPr>
            <p:cNvSpPr/>
            <p:nvPr/>
          </p:nvSpPr>
          <p:spPr>
            <a:xfrm>
              <a:off x="5409447" y="3127509"/>
              <a:ext cx="1384941" cy="1384941"/>
            </a:xfrm>
            <a:prstGeom prst="ellipse">
              <a:avLst/>
            </a:pr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7D123C-9ABA-6048-87E8-1EB2972F1D34}"/>
                </a:ext>
              </a:extLst>
            </p:cNvPr>
            <p:cNvSpPr txBox="1"/>
            <p:nvPr/>
          </p:nvSpPr>
          <p:spPr>
            <a:xfrm>
              <a:off x="6770073" y="2659962"/>
              <a:ext cx="15311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Контроль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АД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BA0A0E-BE76-F64A-A68D-4042E1F99EED}"/>
                </a:ext>
              </a:extLst>
            </p:cNvPr>
            <p:cNvSpPr txBox="1"/>
            <p:nvPr/>
          </p:nvSpPr>
          <p:spPr>
            <a:xfrm>
              <a:off x="10022496" y="3502603"/>
              <a:ext cx="118941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Регулярная физическая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активность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F9677D-432B-A142-93A6-7FD66884D854}"/>
                </a:ext>
              </a:extLst>
            </p:cNvPr>
            <p:cNvSpPr txBox="1"/>
            <p:nvPr/>
          </p:nvSpPr>
          <p:spPr>
            <a:xfrm>
              <a:off x="10000462" y="4927203"/>
              <a:ext cx="1384941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Отказ </a:t>
              </a:r>
              <a:b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от курения и ограничение алкоголя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A08FCF-288C-414E-923B-78106891A168}"/>
                </a:ext>
              </a:extLst>
            </p:cNvPr>
            <p:cNvSpPr txBox="1"/>
            <p:nvPr/>
          </p:nvSpPr>
          <p:spPr>
            <a:xfrm>
              <a:off x="5418540" y="5061134"/>
              <a:ext cx="1531191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Контроль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сахара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крови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E922BE-22D6-AF47-A20E-325EDCD09447}"/>
                </a:ext>
              </a:extLst>
            </p:cNvPr>
            <p:cNvSpPr txBox="1"/>
            <p:nvPr/>
          </p:nvSpPr>
          <p:spPr>
            <a:xfrm>
              <a:off x="5409447" y="3456402"/>
              <a:ext cx="1384941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Контроль «плохого» холестерина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B6E461-611E-6A4A-8CEB-7C8F00AB3D89}"/>
                </a:ext>
              </a:extLst>
            </p:cNvPr>
            <p:cNvSpPr txBox="1"/>
            <p:nvPr/>
          </p:nvSpPr>
          <p:spPr>
            <a:xfrm>
              <a:off x="6788811" y="5472345"/>
              <a:ext cx="3265983" cy="101566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chemeClr val="accent1"/>
                  </a:solidFill>
                </a:rPr>
                <a:t>О</a:t>
              </a: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бязательный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 прием лекарственных препаратов, назначенных врачом</a:t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3B4AFD-3768-4E41-829E-E6171229D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637" y="3558044"/>
              <a:ext cx="1822202" cy="1766816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71531A-6CB2-924E-A00D-9A932E8E2A92}"/>
                </a:ext>
              </a:extLst>
            </p:cNvPr>
            <p:cNvSpPr/>
            <p:nvPr/>
          </p:nvSpPr>
          <p:spPr>
            <a:xfrm>
              <a:off x="8650697" y="2267662"/>
              <a:ext cx="1207775" cy="1207775"/>
            </a:xfrm>
            <a:prstGeom prst="ellipse">
              <a:avLst/>
            </a:prstGeom>
            <a:solidFill>
              <a:schemeClr val="bg2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7B80BD-1287-C944-B395-9413E5218E4E}"/>
                </a:ext>
              </a:extLst>
            </p:cNvPr>
            <p:cNvSpPr txBox="1"/>
            <p:nvPr/>
          </p:nvSpPr>
          <p:spPr>
            <a:xfrm>
              <a:off x="8558417" y="2643252"/>
              <a:ext cx="138494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Правильное питание</a:t>
              </a:r>
            </a:p>
          </p:txBody>
        </p: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5C28E116-52CF-5396-F415-7C49F773F872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1336537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D0D7-F47B-0646-A85C-E6BB58EC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4"/>
                </a:solidFill>
              </a:rPr>
              <a:t>ВОЗМОЖНО ЛИ КОНТРОЛИРОВАТЬ ХОЛЕСТЕРИН </a:t>
            </a:r>
            <a:r>
              <a:rPr lang="ru-RU" sz="2800" dirty="0" err="1">
                <a:solidFill>
                  <a:schemeClr val="accent4"/>
                </a:solidFill>
              </a:rPr>
              <a:t>БАДами</a:t>
            </a:r>
            <a:r>
              <a:rPr lang="ru-RU" sz="2800" dirty="0">
                <a:solidFill>
                  <a:schemeClr val="accent4"/>
                </a:solidFill>
              </a:rPr>
              <a:t>? СТОИТ ЛИ ТРАТИТЬ ДЕНЬГИ?</a:t>
            </a:r>
            <a:endParaRPr lang="ru-RU" baseline="30000" dirty="0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4D7AEA58-16BC-B349-A33D-9A9674568FDD}"/>
              </a:ext>
            </a:extLst>
          </p:cNvPr>
          <p:cNvSpPr txBox="1">
            <a:spLocks/>
          </p:cNvSpPr>
          <p:nvPr/>
        </p:nvSpPr>
        <p:spPr>
          <a:xfrm>
            <a:off x="2550596" y="1628775"/>
            <a:ext cx="4940874" cy="38773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buSzPct val="120000"/>
              <a:buBlip>
                <a:blip r:embed="rId2"/>
              </a:buBlip>
              <a:defRPr/>
            </a:pPr>
            <a:r>
              <a:rPr lang="ru-RU" sz="1700" dirty="0">
                <a:solidFill>
                  <a:schemeClr val="accent4"/>
                </a:solidFill>
                <a:latin typeface="+mn-lt"/>
              </a:rPr>
              <a:t>Из всех БАДов только п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репараты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красного дрожжевого риса изучены при повышенном холестерине</a:t>
            </a:r>
            <a:r>
              <a:rPr kumimoji="0" lang="ru-RU" sz="17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88000" indent="-288000">
              <a:buSzPct val="120000"/>
              <a:buBlip>
                <a:blip r:embed="rId2"/>
              </a:buBlip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Их рекомендуют применять пациентам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с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НИЗКИМ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сердечно-сосудистым риском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ОТСУТСТВИИ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показаний к назначению лекарств для снижения холестерина</a:t>
            </a:r>
            <a:r>
              <a:rPr kumimoji="0" lang="ru-RU" sz="17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88000" indent="-288000">
              <a:buSzPct val="120000"/>
              <a:buBlip>
                <a:blip r:embed="rId2"/>
              </a:buBlip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через 8 (±4) недель не достигнуты целевые уровни «плохого» холестерина, обратитесь к врачу для назначения лекарственной терапии</a:t>
            </a:r>
            <a:r>
              <a:rPr kumimoji="0" lang="ru-RU" sz="17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6F338-7AA8-3E48-85A2-73C4228B2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628774"/>
            <a:ext cx="1871664" cy="1871664"/>
          </a:xfrm>
          <a:prstGeom prst="rect">
            <a:avLst/>
          </a:prstGeom>
        </p:spPr>
      </p:pic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38434C3C-2075-4D45-BB97-AACB17FBA661}"/>
              </a:ext>
            </a:extLst>
          </p:cNvPr>
          <p:cNvSpPr/>
          <p:nvPr/>
        </p:nvSpPr>
        <p:spPr>
          <a:xfrm>
            <a:off x="479425" y="4889767"/>
            <a:ext cx="11233149" cy="9843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dirty="0"/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id="{F01891D8-43CA-2442-BB96-B78B6EFB28D6}"/>
              </a:ext>
            </a:extLst>
          </p:cNvPr>
          <p:cNvSpPr/>
          <p:nvPr/>
        </p:nvSpPr>
        <p:spPr>
          <a:xfrm>
            <a:off x="980771" y="4979623"/>
            <a:ext cx="10256433" cy="7713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900" b="1" dirty="0"/>
              <a:t>БАДы НЕ ЗАМЕНЯЮТ ЛЕКАРСТВЕННЫХ ПРЕПАРАТОВ, ПЕРЕД УПОТРЕБЛЕНИЕМ ОБЯЗАТЕЛЬНО СЛЕДУЕТ ПРОКОНСУЛЬТИРОВАТЬСЯ С ВРАЧОМ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BCBEBB-17BE-5442-B251-A6DA9251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70" y="1503594"/>
            <a:ext cx="4571037" cy="2991287"/>
          </a:xfrm>
          <a:prstGeom prst="rect">
            <a:avLst/>
          </a:prstGeom>
        </p:spPr>
      </p:pic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E6A8ED46-8A89-371E-9DEA-7A84FF8AD04B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3287531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F3795-18FD-1E42-A894-A96B7A47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5688"/>
            <a:ext cx="11233149" cy="1152525"/>
          </a:xfrm>
        </p:spPr>
        <p:txBody>
          <a:bodyPr/>
          <a:lstStyle/>
          <a:p>
            <a:r>
              <a:rPr lang="ru-RU" dirty="0"/>
              <a:t>ОСНОВНЫЕ ЛЕКАРСТВА ДЛЯ КОНТРОЛЯ </a:t>
            </a:r>
            <a:br>
              <a:rPr lang="en-US" dirty="0"/>
            </a:br>
            <a:r>
              <a:rPr lang="ru-RU" dirty="0"/>
              <a:t>УРОВНЯ ХОЛЕСТЕРИНА</a:t>
            </a:r>
          </a:p>
        </p:txBody>
      </p:sp>
      <p:sp>
        <p:nvSpPr>
          <p:cNvPr id="9" name="Полилиния 73">
            <a:extLst>
              <a:ext uri="{FF2B5EF4-FFF2-40B4-BE49-F238E27FC236}">
                <a16:creationId xmlns:a16="http://schemas.microsoft.com/office/drawing/2014/main" id="{257977F5-6F9D-0844-9556-9FD25CA4FB4C}"/>
              </a:ext>
            </a:extLst>
          </p:cNvPr>
          <p:cNvSpPr/>
          <p:nvPr/>
        </p:nvSpPr>
        <p:spPr>
          <a:xfrm>
            <a:off x="479424" y="1628775"/>
            <a:ext cx="11037554" cy="4485585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35E6E4BD-E2C6-CC44-939A-898DD34281C3}"/>
              </a:ext>
            </a:extLst>
          </p:cNvPr>
          <p:cNvSpPr/>
          <p:nvPr/>
        </p:nvSpPr>
        <p:spPr>
          <a:xfrm>
            <a:off x="692111" y="2657257"/>
            <a:ext cx="6212888" cy="32102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700" b="1" dirty="0">
                <a:solidFill>
                  <a:schemeClr val="accent4"/>
                </a:solidFill>
              </a:rPr>
              <a:t>С них начинают лечение дислипидемии</a:t>
            </a:r>
          </a:p>
          <a:p>
            <a:pPr>
              <a:spcAft>
                <a:spcPts val="300"/>
              </a:spcAft>
              <a:buClr>
                <a:schemeClr val="accent3"/>
              </a:buClr>
              <a:buSzPct val="120000"/>
            </a:pPr>
            <a:endParaRPr lang="ru-RU" sz="1700" b="1" dirty="0">
              <a:solidFill>
                <a:schemeClr val="accent4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700" b="1" dirty="0">
                <a:solidFill>
                  <a:schemeClr val="accent4"/>
                </a:solidFill>
              </a:rPr>
              <a:t>Наиболее изученный класс препаратов</a:t>
            </a:r>
          </a:p>
          <a:p>
            <a:pPr>
              <a:spcAft>
                <a:spcPts val="300"/>
              </a:spcAft>
              <a:buClr>
                <a:schemeClr val="accent3"/>
              </a:buClr>
              <a:buSzPct val="120000"/>
            </a:pPr>
            <a:endParaRPr lang="ru-RU" sz="1700" b="1" dirty="0">
              <a:solidFill>
                <a:schemeClr val="accent4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700" b="1" dirty="0">
                <a:solidFill>
                  <a:schemeClr val="accent4"/>
                </a:solidFill>
              </a:rPr>
              <a:t>Уменьшают риски инфаркта миокарда и инсульта при постоянном приеме</a:t>
            </a:r>
          </a:p>
          <a:p>
            <a:pPr>
              <a:spcAft>
                <a:spcPts val="300"/>
              </a:spcAft>
              <a:buClr>
                <a:schemeClr val="accent3"/>
              </a:buClr>
              <a:buSzPct val="120000"/>
            </a:pPr>
            <a:endParaRPr lang="ru-RU" sz="1700" b="1" dirty="0">
              <a:solidFill>
                <a:schemeClr val="accent4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700" b="1" dirty="0">
                <a:solidFill>
                  <a:schemeClr val="accent4"/>
                </a:solidFill>
              </a:rPr>
              <a:t>Эффективны не только для пациентов,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перенесших инфаркт миокарда и инсульт, но и особенно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для тех,  у кого есть риск их развития</a:t>
            </a:r>
          </a:p>
          <a:p>
            <a:pPr>
              <a:spcAft>
                <a:spcPts val="300"/>
              </a:spcAft>
              <a:buClr>
                <a:schemeClr val="accent3"/>
              </a:buClr>
            </a:pPr>
            <a:endParaRPr lang="ru-RU" sz="1500" dirty="0">
              <a:solidFill>
                <a:schemeClr val="accent4"/>
              </a:solidFill>
            </a:endParaRPr>
          </a:p>
        </p:txBody>
      </p:sp>
      <p:sp>
        <p:nvSpPr>
          <p:cNvPr id="13" name="Полилиния 73">
            <a:extLst>
              <a:ext uri="{FF2B5EF4-FFF2-40B4-BE49-F238E27FC236}">
                <a16:creationId xmlns:a16="http://schemas.microsoft.com/office/drawing/2014/main" id="{6DC85C8E-662E-4F4D-B740-3CB3E8E1DC05}"/>
              </a:ext>
            </a:extLst>
          </p:cNvPr>
          <p:cNvSpPr/>
          <p:nvPr/>
        </p:nvSpPr>
        <p:spPr>
          <a:xfrm>
            <a:off x="675022" y="1819741"/>
            <a:ext cx="6212888" cy="7758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СТАТИНЫ — основной класс препаратов</a:t>
            </a:r>
            <a:endParaRPr lang="ru-RU" sz="1500" dirty="0">
              <a:solidFill>
                <a:schemeClr val="accent4"/>
              </a:solidFill>
            </a:endParaRPr>
          </a:p>
        </p:txBody>
      </p: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3A0EAF10-8761-EA42-9FF0-416E10AC4CDA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8CE94-749E-2EFA-44C6-3FA6459F9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32" y="1999716"/>
            <a:ext cx="3852466" cy="37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0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3C6400-21B8-4949-B2E0-D232FB9C4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6" y="1071562"/>
            <a:ext cx="10899773" cy="500512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599113-BCBA-A846-9335-42F1C6DE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1152524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«ПУТЕШЕСТВИЕ» ХОЛЕСТЕРИНА В ОРГАНИЗМЕ</a:t>
            </a:r>
          </a:p>
        </p:txBody>
      </p: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D87CAD30-7249-8449-926C-709FB2890FD6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1640276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9424" y="1567435"/>
            <a:ext cx="7544699" cy="62208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accent1"/>
                </a:solidFill>
              </a:rPr>
              <a:t>Бросил принимать </a:t>
            </a:r>
            <a:r>
              <a:rPr lang="ru-RU" sz="2100" b="1" dirty="0" err="1">
                <a:solidFill>
                  <a:schemeClr val="accent1"/>
                </a:solidFill>
              </a:rPr>
              <a:t>статин</a:t>
            </a:r>
            <a:r>
              <a:rPr lang="ru-RU" sz="2100" b="1" dirty="0">
                <a:solidFill>
                  <a:schemeClr val="accent1"/>
                </a:solidFill>
              </a:rPr>
              <a:t> </a:t>
            </a:r>
            <a:r>
              <a:rPr lang="en-US" sz="2100" b="1" dirty="0">
                <a:solidFill>
                  <a:schemeClr val="accent1"/>
                </a:solidFill>
              </a:rPr>
              <a:t>—</a:t>
            </a:r>
            <a:r>
              <a:rPr lang="ru-RU" sz="2100" b="1" dirty="0">
                <a:solidFill>
                  <a:schemeClr val="accent1"/>
                </a:solidFill>
              </a:rPr>
              <a:t> защита прекратилась!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9425" y="486998"/>
            <a:ext cx="11233149" cy="1152525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СТАТИНЫ УМЕНЬШАЮТ РИСК ИНФАРКТА МИОКАРДА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И ИНСУЛЬТА, </a:t>
            </a:r>
            <a:r>
              <a:rPr lang="ru-RU" dirty="0">
                <a:solidFill>
                  <a:schemeClr val="accent1"/>
                </a:solidFill>
              </a:rPr>
              <a:t>ТОЛЬКО ПОКА ВЫ ИХ ПРИНИМАЕТЕ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F6B9B7-36AE-9448-A973-493F7758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96" y="1568268"/>
            <a:ext cx="3230705" cy="4802734"/>
          </a:xfrm>
          <a:prstGeom prst="rect">
            <a:avLst/>
          </a:prstGeom>
        </p:spPr>
      </p:pic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DBAB2562-9363-B748-8E73-4D3ED34AF217}"/>
              </a:ext>
            </a:extLst>
          </p:cNvPr>
          <p:cNvSpPr/>
          <p:nvPr/>
        </p:nvSpPr>
        <p:spPr>
          <a:xfrm>
            <a:off x="479425" y="2329720"/>
            <a:ext cx="7001028" cy="7143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Поэтому статины нужно принимать постоянно</a:t>
            </a: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id="{CF0E49C9-DD2B-B249-B5EC-72851739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459" y="3565687"/>
            <a:ext cx="5404692" cy="297455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400" dirty="0"/>
              <a:t>Статины снижают уровень «плохого» холестерина </a:t>
            </a:r>
            <a:br>
              <a:rPr lang="en-US" sz="6400" dirty="0"/>
            </a:br>
            <a:r>
              <a:rPr lang="ru-RU" sz="6400" dirty="0"/>
              <a:t>и повышают уровень «хорошего»</a:t>
            </a:r>
            <a:r>
              <a:rPr lang="ru-RU" sz="6400" baseline="30000" dirty="0"/>
              <a:t>1</a:t>
            </a:r>
            <a:endParaRPr lang="ru-RU" sz="6400" dirty="0"/>
          </a:p>
          <a:p>
            <a:pPr marL="0" indent="0">
              <a:lnSpc>
                <a:spcPct val="120000"/>
              </a:lnSpc>
              <a:buNone/>
            </a:pPr>
            <a:endParaRPr lang="ru-RU" sz="64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/>
              <a:t>Замедляют образование новых бляшек</a:t>
            </a:r>
            <a:r>
              <a:rPr lang="ru-RU" sz="6400" baseline="30000" dirty="0"/>
              <a:t>1</a:t>
            </a:r>
            <a:endParaRPr lang="ru-RU" sz="6400" dirty="0"/>
          </a:p>
          <a:p>
            <a:pPr marL="0" indent="0">
              <a:lnSpc>
                <a:spcPct val="120000"/>
              </a:lnSpc>
              <a:buNone/>
            </a:pPr>
            <a:endParaRPr lang="ru-RU" sz="64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/>
              <a:t>Это приводит к уменьшению риска </a:t>
            </a:r>
            <a:br>
              <a:rPr lang="en-US" sz="6400" dirty="0"/>
            </a:br>
            <a:r>
              <a:rPr lang="ru-RU" sz="6400" dirty="0"/>
              <a:t>инфаркта миокарда и инсульта</a:t>
            </a:r>
            <a:r>
              <a:rPr lang="ru-RU" sz="6400" baseline="30000" dirty="0"/>
              <a:t>1</a:t>
            </a:r>
            <a:br>
              <a:rPr lang="ru-RU" sz="6400" dirty="0"/>
            </a:br>
            <a:br>
              <a:rPr lang="ru-RU" sz="6400" dirty="0"/>
            </a:br>
            <a:br>
              <a:rPr lang="ru-RU" sz="2800" dirty="0"/>
            </a:br>
            <a:br>
              <a:rPr lang="ru-RU" sz="2800" dirty="0"/>
            </a:br>
            <a:endParaRPr lang="ru-RU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3BB0F1A-4604-7F47-9DF5-23B63C6C2180}"/>
              </a:ext>
            </a:extLst>
          </p:cNvPr>
          <p:cNvSpPr/>
          <p:nvPr/>
        </p:nvSpPr>
        <p:spPr>
          <a:xfrm rot="5400000">
            <a:off x="4238230" y="4187488"/>
            <a:ext cx="389470" cy="330412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24F6072-9489-674C-95ED-0225E6C208FF}"/>
              </a:ext>
            </a:extLst>
          </p:cNvPr>
          <p:cNvSpPr/>
          <p:nvPr/>
        </p:nvSpPr>
        <p:spPr>
          <a:xfrm rot="5400000">
            <a:off x="4238230" y="4892568"/>
            <a:ext cx="389470" cy="330412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7B4DD-613B-2543-8C5A-B72EDEDAFE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91"/>
          <a:stretch/>
        </p:blipFill>
        <p:spPr>
          <a:xfrm>
            <a:off x="712054" y="3500258"/>
            <a:ext cx="1786268" cy="668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F70532-FE3D-D140-A5CD-2BBC4DB59C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7" r="25235"/>
          <a:stretch/>
        </p:blipFill>
        <p:spPr>
          <a:xfrm>
            <a:off x="712054" y="4362876"/>
            <a:ext cx="1771452" cy="668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4F915B-1E94-3148-9396-6A049F228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2"/>
          <a:stretch/>
        </p:blipFill>
        <p:spPr>
          <a:xfrm>
            <a:off x="712054" y="5225494"/>
            <a:ext cx="1801634" cy="668867"/>
          </a:xfrm>
          <a:prstGeom prst="rect">
            <a:avLst/>
          </a:prstGeom>
        </p:spPr>
      </p:pic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3F26EB1C-E602-A179-DD31-5E4E85D76186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666206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A28A5-BB94-D744-A74E-A2ED3765E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199" y="1122363"/>
            <a:ext cx="7683653" cy="3346450"/>
          </a:xfrm>
        </p:spPr>
        <p:txBody>
          <a:bodyPr/>
          <a:lstStyle/>
          <a:p>
            <a:r>
              <a:rPr lang="ru-RU" dirty="0"/>
              <a:t>ВАМ НАЗНАЧЕН СТАТИН, </a:t>
            </a:r>
            <a:br>
              <a:rPr lang="en-US" dirty="0"/>
            </a:br>
            <a:r>
              <a:rPr lang="ru-RU" dirty="0"/>
              <a:t>НО ВЫ БОИТЕСЬ </a:t>
            </a:r>
            <a:br>
              <a:rPr lang="en-US" dirty="0"/>
            </a:br>
            <a:r>
              <a:rPr lang="ru-RU" dirty="0"/>
              <a:t>ЕГО ПРИНИМАТЬ ИЗ-ЗА ПОБОЧНЫХ ЭФФЕКТОВ?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5798C-92A5-0D48-B274-E716F7BF0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85" y="1520001"/>
            <a:ext cx="4435990" cy="491385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45F18B1-A855-3743-AA9F-CA88D1C00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849" y="5193506"/>
            <a:ext cx="4988560" cy="1084262"/>
          </a:xfrm>
        </p:spPr>
        <p:txBody>
          <a:bodyPr/>
          <a:lstStyle/>
          <a:p>
            <a:r>
              <a:rPr lang="ru-RU" dirty="0"/>
              <a:t>Давайте разберемся</a:t>
            </a:r>
            <a:r>
              <a:rPr lang="en-US" dirty="0"/>
              <a:t>,</a:t>
            </a:r>
            <a:r>
              <a:rPr lang="ru-RU" dirty="0"/>
              <a:t> </a:t>
            </a:r>
            <a:br>
              <a:rPr lang="en-US" dirty="0"/>
            </a:br>
            <a:r>
              <a:rPr lang="ru-RU" dirty="0"/>
              <a:t>чего стоит опасаться!</a:t>
            </a:r>
          </a:p>
        </p:txBody>
      </p:sp>
    </p:spTree>
    <p:extLst>
      <p:ext uri="{BB962C8B-B14F-4D97-AF65-F5344CB8AC3E}">
        <p14:creationId xmlns:p14="http://schemas.microsoft.com/office/powerpoint/2010/main" val="2986396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E21B5F-249B-1B41-80DD-E07F76EE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>
            <a:off x="0" y="1826986"/>
            <a:ext cx="3897086" cy="3975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0AE0D2-962C-6B4D-8C69-BB24FD38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000" y="476249"/>
            <a:ext cx="8838745" cy="1152525"/>
          </a:xfrm>
        </p:spPr>
        <p:txBody>
          <a:bodyPr/>
          <a:lstStyle/>
          <a:p>
            <a:r>
              <a:rPr lang="ru-RU" dirty="0"/>
              <a:t>ОТ СТАТИНОВ БУДУТ БОЛЕТЬ МЫШЦЫ?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FA91B-7F29-D048-B319-96AF9129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029" y="1628776"/>
            <a:ext cx="6161314" cy="14192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dirty="0"/>
              <a:t>Такой эффект развивается очень редко!</a:t>
            </a:r>
            <a:endParaRPr lang="en-US" sz="21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dirty="0"/>
              <a:t>Если 10 000 пациентов лечить статинами 10 лет, то такой побочный эффект возникнет</a:t>
            </a:r>
            <a:br>
              <a:rPr lang="ru-RU" sz="2100" dirty="0"/>
            </a:br>
            <a:r>
              <a:rPr lang="ru-RU" sz="2100" dirty="0"/>
              <a:t>у 1</a:t>
            </a:r>
            <a:r>
              <a:rPr lang="en-US" sz="2100" dirty="0"/>
              <a:t>–</a:t>
            </a:r>
            <a:r>
              <a:rPr lang="ru-RU" sz="2100" dirty="0"/>
              <a:t>3 пациентов.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11E3ED31-3D82-4944-81E7-EF3663313CC0}"/>
              </a:ext>
            </a:extLst>
          </p:cNvPr>
          <p:cNvSpPr/>
          <p:nvPr/>
        </p:nvSpPr>
        <p:spPr>
          <a:xfrm>
            <a:off x="66675" y="6156000"/>
            <a:ext cx="113633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14400"/>
            <a:r>
              <a:rPr lang="en-US" sz="1000" dirty="0">
                <a:latin typeface="Calibri" panose="020F0502020204030204" pitchFamily="34" charset="0"/>
              </a:rPr>
              <a:t>1. Wood FA, Howard JP, Finegold JA, et al., N </a:t>
            </a:r>
            <a:r>
              <a:rPr lang="en-US" sz="1000" dirty="0" err="1">
                <a:latin typeface="Calibri" panose="020F0502020204030204" pitchFamily="34" charset="0"/>
              </a:rPr>
              <a:t>Engl</a:t>
            </a:r>
            <a:r>
              <a:rPr lang="en-US" sz="1000" dirty="0">
                <a:latin typeface="Calibri" panose="020F0502020204030204" pitchFamily="34" charset="0"/>
              </a:rPr>
              <a:t> J Med. 2020; 383(22):2182-2184.</a:t>
            </a:r>
          </a:p>
          <a:p>
            <a:pPr marL="914400"/>
            <a:r>
              <a:rPr lang="en-GB" sz="1000" dirty="0">
                <a:latin typeface="Calibri" panose="020F0502020204030204" pitchFamily="34" charset="0"/>
              </a:rPr>
              <a:t>2. </a:t>
            </a:r>
            <a:r>
              <a:rPr lang="ru-RU" sz="1000" dirty="0">
                <a:latin typeface="Calibri" panose="020F0502020204030204" pitchFamily="34" charset="0"/>
              </a:rPr>
              <a:t>Рекомендации ЕОК/ЕОА по диагностике и лечению дислипидемий 2019: коррекция нарушений липидного обмена для снижения сердечно-сосудистого риска, </a:t>
            </a:r>
            <a:r>
              <a:rPr lang="en-GB" sz="1000" dirty="0">
                <a:latin typeface="Calibri" panose="020F0502020204030204" pitchFamily="34" charset="0"/>
              </a:rPr>
              <a:t>European Heart Journal (2019) 00, 1–78. doi:10.1093/</a:t>
            </a:r>
            <a:r>
              <a:rPr lang="en-GB" sz="1000" dirty="0" err="1">
                <a:latin typeface="Calibri" panose="020F0502020204030204" pitchFamily="34" charset="0"/>
              </a:rPr>
              <a:t>eurheartj</a:t>
            </a:r>
            <a:r>
              <a:rPr lang="en-GB" sz="1000" dirty="0">
                <a:latin typeface="Calibri" panose="020F0502020204030204" pitchFamily="34" charset="0"/>
              </a:rPr>
              <a:t>/ehz455</a:t>
            </a:r>
          </a:p>
          <a:p>
            <a:pPr marL="914400"/>
            <a:endParaRPr lang="en-GB" sz="1000" dirty="0">
              <a:latin typeface="Calibri" panose="020F0502020204030204" pitchFamily="34" charset="0"/>
            </a:endParaRPr>
          </a:p>
        </p:txBody>
      </p:sp>
      <p:sp>
        <p:nvSpPr>
          <p:cNvPr id="10" name="Полилиния 73">
            <a:extLst>
              <a:ext uri="{FF2B5EF4-FFF2-40B4-BE49-F238E27FC236}">
                <a16:creationId xmlns:a16="http://schemas.microsoft.com/office/drawing/2014/main" id="{0CC22CE3-1DD7-F940-B22C-2ED084E0CECC}"/>
              </a:ext>
            </a:extLst>
          </p:cNvPr>
          <p:cNvSpPr/>
          <p:nvPr/>
        </p:nvSpPr>
        <p:spPr>
          <a:xfrm>
            <a:off x="5246459" y="3281023"/>
            <a:ext cx="6466115" cy="2521063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E5F87332-9553-A747-9DE2-616730715985}"/>
              </a:ext>
            </a:extLst>
          </p:cNvPr>
          <p:cNvSpPr/>
          <p:nvPr/>
        </p:nvSpPr>
        <p:spPr>
          <a:xfrm>
            <a:off x="5439338" y="3937711"/>
            <a:ext cx="6106767" cy="15905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Исследователи обнаружили эффект </a:t>
            </a:r>
            <a:r>
              <a:rPr lang="ru-RU" sz="1600" b="1" dirty="0">
                <a:solidFill>
                  <a:schemeClr val="accent4"/>
                </a:solidFill>
              </a:rPr>
              <a:t>ноцебо</a:t>
            </a:r>
            <a:r>
              <a:rPr lang="ru-RU" sz="1600" dirty="0">
                <a:solidFill>
                  <a:schemeClr val="accent4"/>
                </a:solidFill>
              </a:rPr>
              <a:t> в отношении мышечной боли и статинов:                                                           те пациенты, которые знали, что им назначены статины, чаще отмечали побочные эффекты, в том числе мышечные боли.</a:t>
            </a:r>
          </a:p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Когда люди не знали, что принимают статины, то не испытывали никаких симптомов, связанных с мышцами.</a:t>
            </a: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D2CC13D4-C8EC-C045-AFF3-9EA75DB489C3}"/>
              </a:ext>
            </a:extLst>
          </p:cNvPr>
          <p:cNvSpPr/>
          <p:nvPr/>
        </p:nvSpPr>
        <p:spPr>
          <a:xfrm>
            <a:off x="5757882" y="3471989"/>
            <a:ext cx="5758749" cy="3798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ИНТЕРЕСНЫЙ ФАКТ!</a:t>
            </a:r>
            <a:endParaRPr lang="ru-RU" sz="1500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540AA9-3877-F244-B186-DDB15FFC4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4" y="3223819"/>
            <a:ext cx="553922" cy="5510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4D79E6-70EE-DD42-BBD3-58AB403D8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16" y="1235642"/>
            <a:ext cx="16637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4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E21B5F-249B-1B41-80DD-E07F76EE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>
            <a:off x="0" y="1826986"/>
            <a:ext cx="3897086" cy="3975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0AE0D2-962C-6B4D-8C69-BB24FD38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000" y="476249"/>
            <a:ext cx="8838745" cy="1152525"/>
          </a:xfrm>
        </p:spPr>
        <p:txBody>
          <a:bodyPr/>
          <a:lstStyle/>
          <a:p>
            <a:r>
              <a:rPr lang="ru-RU" dirty="0"/>
              <a:t>ЕСЛИ Я БУДУ ПРИНИМАТЬ СТАТИНЫ ДОЛГО, Я НАВРЕЖУ ПЕЧЕНИ И ПОЧКАМ?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FA91B-7F29-D048-B319-96AF9129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028" y="1628776"/>
            <a:ext cx="7619545" cy="14192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b="1" dirty="0"/>
              <a:t>Влияние на печень: </a:t>
            </a:r>
            <a:r>
              <a:rPr lang="ru-RU" sz="2100" dirty="0"/>
              <a:t>терапия статинами может привести к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/>
              <a:t>незначительному увеличению показателей функции печени. Это чаще всего не требует отмены статина. В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/>
              <a:t>некоторых случаях врач может снизить дозу или заменить препарат.</a:t>
            </a:r>
            <a:br>
              <a:rPr lang="ru-RU" sz="2100" dirty="0"/>
            </a:br>
            <a:br>
              <a:rPr lang="ru-RU" sz="2100" dirty="0"/>
            </a:br>
            <a:r>
              <a:rPr lang="ru-RU" sz="2100" b="1" dirty="0"/>
              <a:t>Влияние на почки: </a:t>
            </a:r>
            <a:r>
              <a:rPr lang="ru-RU" sz="2100" dirty="0"/>
              <a:t>не выявлено неблагоприятного влияния на почки при лечении статинами.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11E3ED31-3D82-4944-81E7-EF3663313CC0}"/>
              </a:ext>
            </a:extLst>
          </p:cNvPr>
          <p:cNvSpPr/>
          <p:nvPr/>
        </p:nvSpPr>
        <p:spPr>
          <a:xfrm>
            <a:off x="479423" y="6300000"/>
            <a:ext cx="85557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</a:t>
            </a:r>
            <a:r>
              <a:rPr lang="ru-RU" sz="1000" dirty="0" err="1">
                <a:latin typeface="Calibri" panose="020F0502020204030204" pitchFamily="34" charset="0"/>
              </a:rPr>
              <a:t>Сандху</a:t>
            </a:r>
            <a:r>
              <a:rPr lang="ru-RU" sz="1000" dirty="0">
                <a:latin typeface="Calibri" panose="020F0502020204030204" pitchFamily="34" charset="0"/>
              </a:rPr>
              <a:t>, </a:t>
            </a:r>
            <a:r>
              <a:rPr lang="ru-RU" sz="1000" dirty="0" err="1">
                <a:latin typeface="Calibri" panose="020F0502020204030204" pitchFamily="34" charset="0"/>
              </a:rPr>
              <a:t>Сабрина</a:t>
            </a:r>
            <a:r>
              <a:rPr lang="ru-RU" sz="1000" dirty="0">
                <a:latin typeface="Calibri" panose="020F0502020204030204" pitchFamily="34" charset="0"/>
              </a:rPr>
              <a:t> * ; </a:t>
            </a:r>
            <a:r>
              <a:rPr lang="ru-RU" sz="1000" dirty="0" err="1">
                <a:latin typeface="Calibri" panose="020F0502020204030204" pitchFamily="34" charset="0"/>
              </a:rPr>
              <a:t>Вибе</a:t>
            </a:r>
            <a:r>
              <a:rPr lang="ru-RU" sz="1000" dirty="0">
                <a:latin typeface="Calibri" panose="020F0502020204030204" pitchFamily="34" charset="0"/>
              </a:rPr>
              <a:t>, Наташа * ; Фрид, Линда Ф. † ; </a:t>
            </a:r>
            <a:r>
              <a:rPr lang="ru-RU" sz="1000" dirty="0" err="1">
                <a:latin typeface="Calibri" panose="020F0502020204030204" pitchFamily="34" charset="0"/>
              </a:rPr>
              <a:t>Тонелли</a:t>
            </a:r>
            <a:r>
              <a:rPr lang="ru-RU" sz="1000" dirty="0">
                <a:latin typeface="Calibri" panose="020F0502020204030204" pitchFamily="34" charset="0"/>
              </a:rPr>
              <a:t>, Марчелло *, ‡ , § , ‖ . Статины для изучения почечных исходов: Мета-анализ. Журнал Американского общества нефрологов 17(7):</a:t>
            </a:r>
            <a:r>
              <a:rPr lang="en-GB" sz="1000" dirty="0">
                <a:latin typeface="Calibri" panose="020F0502020204030204" pitchFamily="34" charset="0"/>
              </a:rPr>
              <a:t>p 2006-2016, </a:t>
            </a:r>
            <a:r>
              <a:rPr lang="ru-RU" sz="1000" dirty="0">
                <a:latin typeface="Calibri" panose="020F0502020204030204" pitchFamily="34" charset="0"/>
              </a:rPr>
              <a:t>июль 2006 г. | </a:t>
            </a:r>
            <a:r>
              <a:rPr lang="en-GB" sz="1000" dirty="0">
                <a:latin typeface="Calibri" panose="020F0502020204030204" pitchFamily="34" charset="0"/>
              </a:rPr>
              <a:t>DOI: 10.1681/ASN.2006010012</a:t>
            </a:r>
          </a:p>
        </p:txBody>
      </p:sp>
      <p:sp>
        <p:nvSpPr>
          <p:cNvPr id="10" name="Полилиния 73">
            <a:extLst>
              <a:ext uri="{FF2B5EF4-FFF2-40B4-BE49-F238E27FC236}">
                <a16:creationId xmlns:a16="http://schemas.microsoft.com/office/drawing/2014/main" id="{0CC22CE3-1DD7-F940-B22C-2ED084E0CECC}"/>
              </a:ext>
            </a:extLst>
          </p:cNvPr>
          <p:cNvSpPr/>
          <p:nvPr/>
        </p:nvSpPr>
        <p:spPr>
          <a:xfrm>
            <a:off x="5246459" y="4267200"/>
            <a:ext cx="6466115" cy="1534886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E5F87332-9553-A747-9DE2-616730715985}"/>
              </a:ext>
            </a:extLst>
          </p:cNvPr>
          <p:cNvSpPr/>
          <p:nvPr/>
        </p:nvSpPr>
        <p:spPr>
          <a:xfrm>
            <a:off x="5439338" y="4875777"/>
            <a:ext cx="6106767" cy="79398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У некоторых пациентов с хронической почечной недостаточностью при лечении дислипидемии статинами отмечается замедление ухудшения функции почек</a:t>
            </a:r>
            <a:r>
              <a:rPr lang="ru-RU" sz="1600" baseline="30000" dirty="0">
                <a:solidFill>
                  <a:schemeClr val="accent4"/>
                </a:solidFill>
              </a:rPr>
              <a:t>1</a:t>
            </a:r>
            <a:r>
              <a:rPr lang="ru-RU" sz="1600" dirty="0">
                <a:solidFill>
                  <a:schemeClr val="accent4"/>
                </a:solidFill>
              </a:rPr>
              <a:t>.</a:t>
            </a:r>
            <a:endParaRPr lang="ru-RU" sz="1600" baseline="30000" dirty="0">
              <a:solidFill>
                <a:schemeClr val="accent4"/>
              </a:solidFill>
            </a:endParaRP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D2CC13D4-C8EC-C045-AFF3-9EA75DB489C3}"/>
              </a:ext>
            </a:extLst>
          </p:cNvPr>
          <p:cNvSpPr/>
          <p:nvPr/>
        </p:nvSpPr>
        <p:spPr>
          <a:xfrm>
            <a:off x="5757882" y="4410055"/>
            <a:ext cx="5758749" cy="3798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ИНТЕРЕСНЫЙ ФАКТ!</a:t>
            </a:r>
            <a:endParaRPr lang="ru-RU" sz="1500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540AA9-3877-F244-B186-DDB15FFC4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4" y="4161885"/>
            <a:ext cx="553922" cy="551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23A6E-EB22-5C4B-9294-D6234D33C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196" y="1052511"/>
            <a:ext cx="2010750" cy="45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59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E21B5F-249B-1B41-80DD-E07F76EE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>
            <a:off x="0" y="1826986"/>
            <a:ext cx="3897086" cy="3975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0AE0D2-962C-6B4D-8C69-BB24FD38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000" y="476249"/>
            <a:ext cx="8838745" cy="1152525"/>
          </a:xfrm>
        </p:spPr>
        <p:txBody>
          <a:bodyPr/>
          <a:lstStyle/>
          <a:p>
            <a:r>
              <a:rPr lang="ru-RU" dirty="0"/>
              <a:t>СТАТИНЫ ВЫЗОВУТ У МЕНЯ РАЗВИТИЕ САХАРНОГО ДИАБЕТА?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FA91B-7F29-D048-B319-96AF9129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029" y="1628775"/>
            <a:ext cx="7619546" cy="163742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dirty="0"/>
              <a:t>Статины в высоких дозах незначительно увеличивают риск развития новых случаев сахарного диабета.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dirty="0"/>
              <a:t>В основном у пациентов, предрасположенных к развитию сахарного диабета: имеющих </a:t>
            </a:r>
            <a:r>
              <a:rPr lang="ru-RU" sz="2100" dirty="0" err="1"/>
              <a:t>предиабет</a:t>
            </a:r>
            <a:r>
              <a:rPr lang="ru-RU" sz="2100" dirty="0"/>
              <a:t> или повышенные показатели глюкозы крови.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11E3ED31-3D82-4944-81E7-EF3663313CC0}"/>
              </a:ext>
            </a:extLst>
          </p:cNvPr>
          <p:cNvSpPr/>
          <p:nvPr/>
        </p:nvSpPr>
        <p:spPr>
          <a:xfrm>
            <a:off x="479423" y="6012000"/>
            <a:ext cx="11826877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</a:rPr>
              <a:t>1. Cai T, Abel L, Langford O, Monaghan G, Aronson J K, Stevens R J et al. Associations between statins and adverse events in primary prevention of cardiovascular disease: systematic review with pairwise, network, and dose-response meta-analyses BMJ 2021; 374 :n1537 doi:10.1136/bmj.n1537</a:t>
            </a:r>
          </a:p>
          <a:p>
            <a:r>
              <a:rPr lang="en-GB" sz="1000" dirty="0">
                <a:latin typeface="Calibri" panose="020F0502020204030204" pitchFamily="34" charset="0"/>
              </a:rPr>
              <a:t>2. </a:t>
            </a:r>
            <a:r>
              <a:rPr lang="ru-RU" sz="1000" dirty="0">
                <a:latin typeface="Calibri" panose="020F0502020204030204" pitchFamily="34" charset="0"/>
              </a:rPr>
              <a:t>Алгоритмы специализированной медицинской помощи больным сахарным диабетом». Под редакцией И.И. Дедова, М.В. Шестаковой, А.Ю. Майорова. 10-й выпуск //| Сахарный диабет. [Электронный ресурс], 21 июня 2023. </a:t>
            </a:r>
            <a:r>
              <a:rPr lang="en-US" sz="1000" dirty="0">
                <a:latin typeface="Calibri" panose="020F0502020204030204" pitchFamily="34" charset="0"/>
              </a:rPr>
              <a:t>URL</a:t>
            </a:r>
            <a:r>
              <a:rPr lang="ru-RU" sz="1000" dirty="0">
                <a:latin typeface="Calibri" panose="020F0502020204030204" pitchFamily="34" charset="0"/>
              </a:rPr>
              <a:t>: </a:t>
            </a:r>
            <a:r>
              <a:rPr lang="ru-RU" sz="10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https://www.dia-endojournals.ru/jour/article/view/12802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10" name="Полилиния 73">
            <a:extLst>
              <a:ext uri="{FF2B5EF4-FFF2-40B4-BE49-F238E27FC236}">
                <a16:creationId xmlns:a16="http://schemas.microsoft.com/office/drawing/2014/main" id="{0CC22CE3-1DD7-F940-B22C-2ED084E0CECC}"/>
              </a:ext>
            </a:extLst>
          </p:cNvPr>
          <p:cNvSpPr/>
          <p:nvPr/>
        </p:nvSpPr>
        <p:spPr>
          <a:xfrm>
            <a:off x="5246459" y="3581400"/>
            <a:ext cx="6466115" cy="2220686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E5F87332-9553-A747-9DE2-616730715985}"/>
              </a:ext>
            </a:extLst>
          </p:cNvPr>
          <p:cNvSpPr/>
          <p:nvPr/>
        </p:nvSpPr>
        <p:spPr>
          <a:xfrm>
            <a:off x="5439338" y="4142893"/>
            <a:ext cx="6106767" cy="15663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Всем пациентам с сахарным диабетом 2-го типа рекомендован прием </a:t>
            </a:r>
            <a:r>
              <a:rPr lang="ru-RU" sz="1600" dirty="0" err="1">
                <a:solidFill>
                  <a:schemeClr val="accent4"/>
                </a:solidFill>
              </a:rPr>
              <a:t>липидоснижающих</a:t>
            </a:r>
            <a:r>
              <a:rPr lang="ru-RU" sz="1600" dirty="0">
                <a:solidFill>
                  <a:schemeClr val="accent4"/>
                </a:solidFill>
              </a:rPr>
              <a:t> препаратов, в том числе статинов, для снижения вероятности сердечно-сосудистых осложнений (инфаркта миокарда, инсульта). Польза от приема статинов значительно превышает риск развития новых случаев сахарного диабета.</a:t>
            </a: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D2CC13D4-C8EC-C045-AFF3-9EA75DB489C3}"/>
              </a:ext>
            </a:extLst>
          </p:cNvPr>
          <p:cNvSpPr/>
          <p:nvPr/>
        </p:nvSpPr>
        <p:spPr>
          <a:xfrm>
            <a:off x="5757882" y="3677170"/>
            <a:ext cx="5758749" cy="3798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ИНТЕРЕСНЫЙ ФАКТ!</a:t>
            </a:r>
            <a:endParaRPr lang="ru-RU" sz="1500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540AA9-3877-F244-B186-DDB15FFC4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4" y="3429000"/>
            <a:ext cx="553922" cy="551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57CEE1-71CE-7F4E-AAB6-8A10B1BD4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6" y="2474122"/>
            <a:ext cx="2692568" cy="31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14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E21B5F-249B-1B41-80DD-E07F76EE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>
            <a:off x="0" y="1826986"/>
            <a:ext cx="3897086" cy="3975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0AE0D2-962C-6B4D-8C69-BB24FD38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000" y="476249"/>
            <a:ext cx="8838745" cy="1152525"/>
          </a:xfrm>
        </p:spPr>
        <p:txBody>
          <a:bodyPr/>
          <a:lstStyle/>
          <a:p>
            <a:r>
              <a:rPr lang="ru-RU" dirty="0"/>
              <a:t>СТАТИНЫ ВЫЗОВУТ У МЕНЯ </a:t>
            </a:r>
            <a:br>
              <a:rPr lang="en-US" dirty="0"/>
            </a:br>
            <a:r>
              <a:rPr lang="ru-RU" dirty="0"/>
              <a:t>СНИЖЕНИЕ УМСТВЕННЫХ СПОСОБНОСТЕЙ?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FA91B-7F29-D048-B319-96AF9129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59" y="2025430"/>
            <a:ext cx="5856514" cy="908161"/>
          </a:xfrm>
        </p:spPr>
        <p:txBody>
          <a:bodyPr/>
          <a:lstStyle/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Данные исследований показали, что статины не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связаны с потерей памяти и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влияют на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умственные способности</a:t>
            </a:r>
            <a:r>
              <a:rPr lang="ru-RU" sz="2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RU" sz="2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11E3ED31-3D82-4944-81E7-EF3663313CC0}"/>
              </a:ext>
            </a:extLst>
          </p:cNvPr>
          <p:cNvSpPr/>
          <p:nvPr/>
        </p:nvSpPr>
        <p:spPr>
          <a:xfrm>
            <a:off x="479423" y="6300000"/>
            <a:ext cx="855571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</a:rPr>
              <a:t>1. 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</a:rPr>
              <a:t>F.L. Westphal Filho Translational Research. Clinical Interventions. 2025;11:e70039.</a:t>
            </a:r>
          </a:p>
          <a:p>
            <a:endParaRPr lang="en-GB" sz="1000" dirty="0">
              <a:latin typeface="Calibri" panose="020F0502020204030204" pitchFamily="34" charset="0"/>
            </a:endParaRPr>
          </a:p>
        </p:txBody>
      </p:sp>
      <p:sp>
        <p:nvSpPr>
          <p:cNvPr id="10" name="Полилиния 73">
            <a:extLst>
              <a:ext uri="{FF2B5EF4-FFF2-40B4-BE49-F238E27FC236}">
                <a16:creationId xmlns:a16="http://schemas.microsoft.com/office/drawing/2014/main" id="{0CC22CE3-1DD7-F940-B22C-2ED084E0CECC}"/>
              </a:ext>
            </a:extLst>
          </p:cNvPr>
          <p:cNvSpPr/>
          <p:nvPr/>
        </p:nvSpPr>
        <p:spPr>
          <a:xfrm>
            <a:off x="5246459" y="3731966"/>
            <a:ext cx="6466115" cy="1682863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E5F87332-9553-A747-9DE2-616730715985}"/>
              </a:ext>
            </a:extLst>
          </p:cNvPr>
          <p:cNvSpPr/>
          <p:nvPr/>
        </p:nvSpPr>
        <p:spPr>
          <a:xfrm>
            <a:off x="5439338" y="4388654"/>
            <a:ext cx="6106767" cy="7990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При применении статинов для лечения дислипидемии у части пациентов отмечалось замедление скорости развития деменции, особенно при их длительном применении</a:t>
            </a:r>
            <a:r>
              <a:rPr lang="ru-RU" sz="1600" baseline="30000" dirty="0">
                <a:solidFill>
                  <a:schemeClr val="accent4"/>
                </a:solidFill>
              </a:rPr>
              <a:t>1</a:t>
            </a:r>
            <a:r>
              <a:rPr lang="ru-RU" sz="1600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D2CC13D4-C8EC-C045-AFF3-9EA75DB489C3}"/>
              </a:ext>
            </a:extLst>
          </p:cNvPr>
          <p:cNvSpPr/>
          <p:nvPr/>
        </p:nvSpPr>
        <p:spPr>
          <a:xfrm>
            <a:off x="5757882" y="3922932"/>
            <a:ext cx="5758749" cy="3798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ИНТЕРЕСНЫЙ ФАКТ!</a:t>
            </a:r>
            <a:endParaRPr lang="ru-RU" sz="1500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540AA9-3877-F244-B186-DDB15FFC4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4" y="3674762"/>
            <a:ext cx="553922" cy="551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3344E-58CC-5B4D-B15A-CB56B3D6B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2172395" y="500389"/>
            <a:ext cx="202293" cy="380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0EC738-1132-0644-93E3-120BF89C0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7937">
            <a:off x="2337599" y="739978"/>
            <a:ext cx="140198" cy="263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F8EB72-1DD2-4043-BB5D-1AC6D0C38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171">
            <a:off x="1983650" y="527576"/>
            <a:ext cx="140198" cy="263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258853-507C-1741-BD10-2062B83E4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1" y="904839"/>
            <a:ext cx="25654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82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86AD90E-35B9-964C-9951-18E61F02B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 flipH="1">
            <a:off x="8286746" y="1384514"/>
            <a:ext cx="3897086" cy="3975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EF0504-5B73-5D48-A741-4935FC3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ЧАСТО НУЖНО ПРОВЕРЯТЬ УРОВЕНЬ ХОЛЕСТЕРИНА НА ФОНЕ ПРИЕМА СТАТИНОВ?</a:t>
            </a:r>
            <a:r>
              <a:rPr lang="ru-RU" baseline="30000" dirty="0"/>
              <a:t>1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F494304-163C-234A-99E2-8084D663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858974"/>
            <a:ext cx="6882667" cy="1972139"/>
          </a:xfrm>
        </p:spPr>
        <p:txBody>
          <a:bodyPr/>
          <a:lstStyle/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Частоту контроля Вам порекомендует Ваш врач.</a:t>
            </a:r>
          </a:p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Обычно сроки следующие:</a:t>
            </a:r>
          </a:p>
          <a:p>
            <a:pPr marL="342900" lvl="0" indent="-34290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buSzPct val="120000"/>
              <a:buBlip>
                <a:blip r:embed="rId3"/>
              </a:buBlip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4–12 недель от начала приема препарата </a:t>
            </a:r>
          </a:p>
          <a:p>
            <a:pPr marL="342900" lvl="0" indent="-34290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buSzPct val="120000"/>
              <a:buBlip>
                <a:blip r:embed="rId3"/>
              </a:buBlip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4–8 недель от изменения дозы препарата  </a:t>
            </a:r>
          </a:p>
          <a:p>
            <a:pPr marL="342900" lvl="0" indent="-34290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buSzPct val="120000"/>
              <a:buBlip>
                <a:blip r:embed="rId3"/>
              </a:buBlip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далее 1 раз в год</a:t>
            </a:r>
          </a:p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endParaRPr lang="ru-RU" sz="2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3">
            <a:extLst>
              <a:ext uri="{FF2B5EF4-FFF2-40B4-BE49-F238E27FC236}">
                <a16:creationId xmlns:a16="http://schemas.microsoft.com/office/drawing/2014/main" id="{B7DF6763-32E1-F845-A24C-58224FB559DC}"/>
              </a:ext>
            </a:extLst>
          </p:cNvPr>
          <p:cNvSpPr/>
          <p:nvPr/>
        </p:nvSpPr>
        <p:spPr>
          <a:xfrm>
            <a:off x="479425" y="4192718"/>
            <a:ext cx="6466115" cy="1461357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9" name="Полилиния 73">
            <a:extLst>
              <a:ext uri="{FF2B5EF4-FFF2-40B4-BE49-F238E27FC236}">
                <a16:creationId xmlns:a16="http://schemas.microsoft.com/office/drawing/2014/main" id="{FF70B47A-EAB9-1549-ACCA-2D20524BD40C}"/>
              </a:ext>
            </a:extLst>
          </p:cNvPr>
          <p:cNvSpPr/>
          <p:nvPr/>
        </p:nvSpPr>
        <p:spPr>
          <a:xfrm>
            <a:off x="1033347" y="4411062"/>
            <a:ext cx="5601915" cy="10574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2100" b="1" dirty="0">
                <a:solidFill>
                  <a:schemeClr val="accent3"/>
                </a:solidFill>
              </a:rPr>
              <a:t>ВАЖНО</a:t>
            </a:r>
            <a:r>
              <a:rPr lang="ru-RU" sz="2100" dirty="0">
                <a:solidFill>
                  <a:schemeClr val="accent4"/>
                </a:solidFill>
              </a:rPr>
              <a:t> достигать целевых показателей «плохого» холестерина, чтобы защитить себя от сосудистых катастроф!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2EAC1-AB3B-9846-808C-787E304A8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0" y="4135514"/>
            <a:ext cx="553922" cy="551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FF8709-30E3-ED4A-B4C2-E923CCC65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72" y="2356449"/>
            <a:ext cx="1963651" cy="30076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873AD7-70E5-FA44-B663-FFDF3B77E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207172"/>
            <a:ext cx="3154982" cy="2801242"/>
          </a:xfrm>
          <a:prstGeom prst="rect">
            <a:avLst/>
          </a:prstGeom>
        </p:spPr>
      </p:pic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A63C98E0-3908-35DA-E5B7-774890A67302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1332645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F0504-5B73-5D48-A741-4935FC3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 МОГУ СДЕЛАТЬ ПЕРЕРЫВ ИЛИ ПРЕКРАТИТЬ </a:t>
            </a:r>
            <a:br>
              <a:rPr lang="ru-RU" dirty="0"/>
            </a:br>
            <a:r>
              <a:rPr lang="ru-RU" dirty="0"/>
              <a:t>ПРИЕМ СТАТИНОВ, КАК ТОЛЬКО УРОВЕНЬ ЛИПИДОВ СТАНЕТ НОРМАЛЬНЫМ?</a:t>
            </a:r>
            <a:br>
              <a:rPr lang="ru-RU" dirty="0"/>
            </a:br>
            <a:endParaRPr lang="ru-RU" baseline="300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F494304-163C-234A-99E2-8084D663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933175"/>
            <a:ext cx="6882667" cy="1308989"/>
          </a:xfrm>
        </p:spPr>
        <p:txBody>
          <a:bodyPr/>
          <a:lstStyle/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статинов не существует понятия «курс лечения». Вы снижаете риск развития инфаркта миокарда и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инсульта, пока принимаете препарат.</a:t>
            </a: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CF970971-76E1-0449-B242-E9A70F4663B4}"/>
              </a:ext>
            </a:extLst>
          </p:cNvPr>
          <p:cNvSpPr/>
          <p:nvPr/>
        </p:nvSpPr>
        <p:spPr>
          <a:xfrm>
            <a:off x="479424" y="6300000"/>
            <a:ext cx="728125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Сорокин Е.В., Карпов Ю.А Лечение статинами: почему нежелательно прекращение // Атмосфера. Новости кардиологии. 2016. №2. </a:t>
            </a:r>
          </a:p>
        </p:txBody>
      </p:sp>
      <p:sp>
        <p:nvSpPr>
          <p:cNvPr id="8" name="Полилиния 73">
            <a:extLst>
              <a:ext uri="{FF2B5EF4-FFF2-40B4-BE49-F238E27FC236}">
                <a16:creationId xmlns:a16="http://schemas.microsoft.com/office/drawing/2014/main" id="{B7DF6763-32E1-F845-A24C-58224FB559DC}"/>
              </a:ext>
            </a:extLst>
          </p:cNvPr>
          <p:cNvSpPr/>
          <p:nvPr/>
        </p:nvSpPr>
        <p:spPr>
          <a:xfrm>
            <a:off x="479425" y="3888317"/>
            <a:ext cx="6466115" cy="1680544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9" name="Полилиния 73">
            <a:extLst>
              <a:ext uri="{FF2B5EF4-FFF2-40B4-BE49-F238E27FC236}">
                <a16:creationId xmlns:a16="http://schemas.microsoft.com/office/drawing/2014/main" id="{FF70B47A-EAB9-1549-ACCA-2D20524BD40C}"/>
              </a:ext>
            </a:extLst>
          </p:cNvPr>
          <p:cNvSpPr/>
          <p:nvPr/>
        </p:nvSpPr>
        <p:spPr>
          <a:xfrm>
            <a:off x="1033347" y="4106661"/>
            <a:ext cx="5601915" cy="10574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2100" b="1" dirty="0">
                <a:solidFill>
                  <a:schemeClr val="accent3"/>
                </a:solidFill>
              </a:rPr>
              <a:t>ВАЖНО</a:t>
            </a:r>
            <a:r>
              <a:rPr lang="ru-RU" sz="2100" dirty="0">
                <a:solidFill>
                  <a:schemeClr val="accent4"/>
                </a:solidFill>
              </a:rPr>
              <a:t> не только снизить, но и удержать уровень «плохого» холестерина на целевом уровне. Это позволит сохранять качество жизни длительно!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2EAC1-AB3B-9846-808C-787E304A8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0" y="3831113"/>
            <a:ext cx="553922" cy="551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E2C2B-55C7-A94E-8DA5-0151AA055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 flipH="1">
            <a:off x="8286746" y="1384514"/>
            <a:ext cx="3897086" cy="397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9266A-7EFC-724C-B983-FF896CDEA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15" y="2009257"/>
            <a:ext cx="2605454" cy="31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87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F0504-5B73-5D48-A741-4935FC35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49"/>
            <a:ext cx="11133455" cy="216821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100" b="0" dirty="0">
                <a:latin typeface="+mn-lt"/>
                <a:cs typeface="Times New Roman" panose="02020603050405020304" pitchFamily="18" charset="0"/>
              </a:rPr>
              <a:t>Мне провели оперативное лечение (</a:t>
            </a:r>
            <a:r>
              <a:rPr lang="ru-RU" sz="2100" b="0" dirty="0" err="1">
                <a:latin typeface="+mn-lt"/>
                <a:cs typeface="Times New Roman" panose="02020603050405020304" pitchFamily="18" charset="0"/>
              </a:rPr>
              <a:t>стентирование</a:t>
            </a:r>
            <a:r>
              <a:rPr lang="ru-RU" sz="2100" b="0" dirty="0">
                <a:latin typeface="+mn-lt"/>
                <a:cs typeface="Times New Roman" panose="02020603050405020304" pitchFamily="18" charset="0"/>
              </a:rPr>
              <a:t> сосудов сердца или</a:t>
            </a:r>
            <a:br>
              <a:rPr lang="ru-RU" sz="2100" b="0" dirty="0">
                <a:latin typeface="+mn-lt"/>
                <a:cs typeface="Times New Roman" panose="02020603050405020304" pitchFamily="18" charset="0"/>
              </a:rPr>
            </a:br>
            <a:r>
              <a:rPr lang="ru-RU" sz="2100" b="0" dirty="0">
                <a:latin typeface="+mn-lt"/>
                <a:cs typeface="Times New Roman" panose="02020603050405020304" pitchFamily="18" charset="0"/>
              </a:rPr>
              <a:t>аортокоронарное шунтирование). Чувствую себя практически здоровым!</a:t>
            </a:r>
            <a:br>
              <a:rPr lang="ru-RU" sz="2400" dirty="0"/>
            </a:br>
            <a:br>
              <a:rPr lang="en-US" sz="2100" dirty="0"/>
            </a:br>
            <a:r>
              <a:rPr lang="ru-RU" dirty="0"/>
              <a:t>РАЗВЕ МНЕ НУЖНО ПРОДОЛЖАТЬ</a:t>
            </a:r>
            <a:br>
              <a:rPr lang="ru-RU" dirty="0"/>
            </a:br>
            <a:r>
              <a:rPr lang="ru-RU" dirty="0"/>
              <a:t>ПРИЕМ СТАТИНОВ?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F494304-163C-234A-99E2-8084D663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2932442"/>
            <a:ext cx="6882667" cy="1308989"/>
          </a:xfrm>
        </p:spPr>
        <p:txBody>
          <a:bodyPr/>
          <a:lstStyle/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Да, нужно! Оперативное лечение улучшает качество жизни, но не останавливает прогрессирование атеросклероза, являющегося причиной сужения сосудов сердца. </a:t>
            </a:r>
          </a:p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endParaRPr lang="ru-RU" sz="2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CF970971-76E1-0449-B242-E9A70F4663B4}"/>
              </a:ext>
            </a:extLst>
          </p:cNvPr>
          <p:cNvSpPr/>
          <p:nvPr/>
        </p:nvSpPr>
        <p:spPr>
          <a:xfrm>
            <a:off x="479424" y="6300000"/>
            <a:ext cx="728125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Сорокин Е.В., Карпов Ю.А Лечение статинами: почему нежелательно прекращение // Атмосфера. Новости кардиологии. 2016. №2.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3E2C2B-55C7-A94E-8DA5-0151AA055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 flipH="1">
            <a:off x="8145477" y="2573557"/>
            <a:ext cx="3897086" cy="3975100"/>
          </a:xfrm>
          <a:prstGeom prst="rect">
            <a:avLst/>
          </a:prstGeom>
        </p:spPr>
      </p:pic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548B1585-9D92-2E4D-8BD7-EB982CD450DC}"/>
              </a:ext>
            </a:extLst>
          </p:cNvPr>
          <p:cNvSpPr/>
          <p:nvPr/>
        </p:nvSpPr>
        <p:spPr>
          <a:xfrm>
            <a:off x="479425" y="4561107"/>
            <a:ext cx="6466115" cy="1413501"/>
          </a:xfrm>
          <a:prstGeom prst="roundRect">
            <a:avLst>
              <a:gd name="adj" fmla="val 10277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3" name="Полилиния 73">
            <a:extLst>
              <a:ext uri="{FF2B5EF4-FFF2-40B4-BE49-F238E27FC236}">
                <a16:creationId xmlns:a16="http://schemas.microsoft.com/office/drawing/2014/main" id="{48ABE831-40BF-1F49-B9C2-7036B3E1256B}"/>
              </a:ext>
            </a:extLst>
          </p:cNvPr>
          <p:cNvSpPr/>
          <p:nvPr/>
        </p:nvSpPr>
        <p:spPr>
          <a:xfrm>
            <a:off x="672305" y="5217795"/>
            <a:ext cx="4790650" cy="5606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Прием статинов после операции снижает риск развития инфаркта миокарда и инсульта.</a:t>
            </a:r>
          </a:p>
        </p:txBody>
      </p:sp>
      <p:sp>
        <p:nvSpPr>
          <p:cNvPr id="14" name="Полилиния 73">
            <a:extLst>
              <a:ext uri="{FF2B5EF4-FFF2-40B4-BE49-F238E27FC236}">
                <a16:creationId xmlns:a16="http://schemas.microsoft.com/office/drawing/2014/main" id="{DADD46D2-ECBE-AF4C-A62E-775F69658C7A}"/>
              </a:ext>
            </a:extLst>
          </p:cNvPr>
          <p:cNvSpPr/>
          <p:nvPr/>
        </p:nvSpPr>
        <p:spPr>
          <a:xfrm>
            <a:off x="990848" y="4752073"/>
            <a:ext cx="5758749" cy="3798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ИНТЕРЕСНЫЙ ФАКТ!</a:t>
            </a:r>
            <a:endParaRPr lang="ru-RU" sz="1500" dirty="0">
              <a:solidFill>
                <a:schemeClr val="accent4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2B77F1-81C0-AF4B-B3C0-FFEEFD394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0" y="4503903"/>
            <a:ext cx="553922" cy="551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7224C-0A34-F94D-B11F-22E55138A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18" y="1174008"/>
            <a:ext cx="2946400" cy="4800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6B51FE-1E6D-AA48-B53B-BDE0E344A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48" y="4703030"/>
            <a:ext cx="1152599" cy="11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D0D7-F47B-0646-A85C-E6BB58EC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О ЧЕМ ЕЩЕ ВАЖНО ПОМНИТЬ</a:t>
            </a:r>
            <a:endParaRPr lang="ru-RU" baseline="30000" dirty="0"/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7CC2654D-06F2-D14E-BDB5-9B8FD093D6D7}"/>
              </a:ext>
            </a:extLst>
          </p:cNvPr>
          <p:cNvSpPr txBox="1">
            <a:spLocks/>
          </p:cNvSpPr>
          <p:nvPr/>
        </p:nvSpPr>
        <p:spPr>
          <a:xfrm>
            <a:off x="3697351" y="4038732"/>
            <a:ext cx="3170473" cy="237281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не пропускать прием лекарств: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lang="ru-RU" sz="1600" dirty="0">
                <a:solidFill>
                  <a:schemeClr val="accent4"/>
                </a:solidFill>
                <a:latin typeface="+mn-lt"/>
              </a:rPr>
              <a:t>И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спользуйте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стикеры-напоминания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lang="ru-RU" sz="1600" dirty="0">
                <a:solidFill>
                  <a:schemeClr val="accent4"/>
                </a:solidFill>
                <a:latin typeface="+mn-lt"/>
              </a:rPr>
              <a:t>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становите будильник на время приема препаратов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lang="ru-RU" sz="1600" dirty="0">
                <a:solidFill>
                  <a:schemeClr val="accent4"/>
                </a:solidFill>
                <a:latin typeface="+mn-lt"/>
              </a:rPr>
              <a:t>П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риобретите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таблетницу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маркировками по дням недели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4D7AEA58-16BC-B349-A33D-9A9674568FDD}"/>
              </a:ext>
            </a:extLst>
          </p:cNvPr>
          <p:cNvSpPr txBox="1">
            <a:spLocks/>
          </p:cNvSpPr>
          <p:nvPr/>
        </p:nvSpPr>
        <p:spPr>
          <a:xfrm>
            <a:off x="479424" y="4038731"/>
            <a:ext cx="2930525" cy="24499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процессе лечения Вы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Ваш лечащий врач —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 команда:</a:t>
            </a:r>
          </a:p>
          <a:p>
            <a:pPr marL="252000" indent="-252000">
              <a:buSzPct val="120000"/>
              <a:buBlip>
                <a:blip r:embed="rId2"/>
              </a:buBlip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Доверяйте врачу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следуйте его рекомендациям</a:t>
            </a:r>
          </a:p>
          <a:p>
            <a:pPr marL="252000" indent="-252000">
              <a:buSzPct val="120000"/>
              <a:buBlip>
                <a:blip r:embed="rId2"/>
              </a:buBlip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 назначений — Ваша ответственность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процессе лечения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7D2BA88A-EA1C-B647-B1CE-99266DC4A42A}"/>
              </a:ext>
            </a:extLst>
          </p:cNvPr>
          <p:cNvSpPr txBox="1">
            <a:spLocks/>
          </p:cNvSpPr>
          <p:nvPr/>
        </p:nvSpPr>
        <p:spPr>
          <a:xfrm>
            <a:off x="7271133" y="4038730"/>
            <a:ext cx="4441442" cy="244993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Существуют современные таблетки, которые содержат в своем составе несколько препаратов,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позволяет упростить лечение.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значит, что пациент может принимать одну таблетку вместо двух или трех.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Проконсультируйтесь у своего лечащего врача, возможен ли для Вас такой вариант лечения.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8E3FD-19FD-A147-B317-B963E4715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1" y="1405881"/>
            <a:ext cx="2938221" cy="2483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B0BFC-7F6A-FC4A-9465-6BDAE9AAE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9" y="1524000"/>
            <a:ext cx="2541844" cy="2370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B55901-A9BB-B341-B5B5-775749320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41" y="1444547"/>
            <a:ext cx="2417911" cy="24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7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>
            <a:extLst>
              <a:ext uri="{FF2B5EF4-FFF2-40B4-BE49-F238E27FC236}">
                <a16:creationId xmlns:a16="http://schemas.microsoft.com/office/drawing/2014/main" id="{58A826A9-2E90-C145-8C86-844A2AD200F5}"/>
              </a:ext>
            </a:extLst>
          </p:cNvPr>
          <p:cNvSpPr/>
          <p:nvPr/>
        </p:nvSpPr>
        <p:spPr>
          <a:xfrm>
            <a:off x="6562964" y="1602983"/>
            <a:ext cx="720000" cy="436565"/>
          </a:xfrm>
          <a:prstGeom prst="rightArrow">
            <a:avLst/>
          </a:prstGeom>
          <a:gradFill>
            <a:gsLst>
              <a:gs pos="61000">
                <a:srgbClr val="FB6FBB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599113-BCBA-A846-9335-42F1C6DE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1152524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КАКОЙ БЫВАЕТ ХОЛЕСТЕРИН?</a:t>
            </a:r>
            <a:r>
              <a:rPr lang="ru-RU" baseline="30000" dirty="0">
                <a:solidFill>
                  <a:schemeClr val="accent4"/>
                </a:solidFill>
              </a:rPr>
              <a:t>1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D87CAD30-7249-8449-926C-709FB2890FD6}"/>
              </a:ext>
            </a:extLst>
          </p:cNvPr>
          <p:cNvSpPr/>
          <p:nvPr/>
        </p:nvSpPr>
        <p:spPr>
          <a:xfrm>
            <a:off x="479424" y="6300000"/>
            <a:ext cx="7544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Холестерин хороший и плохой // Сайт Управления Федеральной службы по надзору; [Электронный ресурс]; 20 июня 2025г.  </a:t>
            </a:r>
            <a:br>
              <a:rPr lang="en-US" sz="1000" dirty="0">
                <a:latin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</a:rPr>
              <a:t>URL:  https://04.rospotrebnadzor.ru/</a:t>
            </a:r>
            <a:r>
              <a:rPr lang="en-GB" sz="1000" dirty="0" err="1">
                <a:latin typeface="Calibri" panose="020F0502020204030204" pitchFamily="34" charset="0"/>
              </a:rPr>
              <a:t>index.php</a:t>
            </a:r>
            <a:r>
              <a:rPr lang="en-GB" sz="1000" dirty="0">
                <a:latin typeface="Calibri" panose="020F0502020204030204" pitchFamily="34" charset="0"/>
              </a:rPr>
              <a:t>/press-</a:t>
            </a:r>
            <a:r>
              <a:rPr lang="en-GB" sz="1000" dirty="0" err="1">
                <a:latin typeface="Calibri" panose="020F0502020204030204" pitchFamily="34" charset="0"/>
              </a:rPr>
              <a:t>center</a:t>
            </a:r>
            <a:r>
              <a:rPr lang="en-GB" sz="1000" dirty="0">
                <a:latin typeface="Calibri" panose="020F0502020204030204" pitchFamily="34" charset="0"/>
              </a:rPr>
              <a:t>/healthy-</a:t>
            </a:r>
            <a:r>
              <a:rPr lang="en-GB" sz="1000" dirty="0" err="1">
                <a:latin typeface="Calibri" panose="020F0502020204030204" pitchFamily="34" charset="0"/>
              </a:rPr>
              <a:t>lifestyl</a:t>
            </a:r>
            <a:r>
              <a:rPr lang="en-GB" sz="1000" dirty="0">
                <a:latin typeface="Calibri" panose="020F0502020204030204" pitchFamily="34" charset="0"/>
              </a:rPr>
              <a:t>[e/11733-23122019.html</a:t>
            </a:r>
          </a:p>
        </p:txBody>
      </p:sp>
      <p:sp>
        <p:nvSpPr>
          <p:cNvPr id="8" name="Полилиния 73">
            <a:extLst>
              <a:ext uri="{FF2B5EF4-FFF2-40B4-BE49-F238E27FC236}">
                <a16:creationId xmlns:a16="http://schemas.microsoft.com/office/drawing/2014/main" id="{27B19F28-E73E-7042-B5B4-D489B064817C}"/>
              </a:ext>
            </a:extLst>
          </p:cNvPr>
          <p:cNvSpPr/>
          <p:nvPr/>
        </p:nvSpPr>
        <p:spPr>
          <a:xfrm>
            <a:off x="479424" y="1451997"/>
            <a:ext cx="3522734" cy="3135422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9" name="Полилиния 73">
            <a:extLst>
              <a:ext uri="{FF2B5EF4-FFF2-40B4-BE49-F238E27FC236}">
                <a16:creationId xmlns:a16="http://schemas.microsoft.com/office/drawing/2014/main" id="{93BE012D-1375-A841-888F-0B7F88AF2D98}"/>
              </a:ext>
            </a:extLst>
          </p:cNvPr>
          <p:cNvSpPr/>
          <p:nvPr/>
        </p:nvSpPr>
        <p:spPr>
          <a:xfrm>
            <a:off x="7328452" y="1451998"/>
            <a:ext cx="4384126" cy="3135422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73699B83-12C7-B342-BF36-2693C2C8470B}"/>
              </a:ext>
            </a:extLst>
          </p:cNvPr>
          <p:cNvSpPr/>
          <p:nvPr/>
        </p:nvSpPr>
        <p:spPr>
          <a:xfrm>
            <a:off x="479424" y="2012696"/>
            <a:ext cx="3522733" cy="2343403"/>
          </a:xfrm>
          <a:prstGeom prst="roundRect">
            <a:avLst>
              <a:gd name="adj" fmla="val 104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ru-RU" sz="1700" dirty="0">
                <a:solidFill>
                  <a:schemeClr val="accent4"/>
                </a:solidFill>
              </a:rPr>
              <a:t>В результатах анализов (</a:t>
            </a:r>
            <a:r>
              <a:rPr lang="ru-RU" sz="1700" dirty="0" err="1">
                <a:solidFill>
                  <a:schemeClr val="accent4"/>
                </a:solidFill>
              </a:rPr>
              <a:t>липидограмме</a:t>
            </a:r>
            <a:r>
              <a:rPr lang="ru-RU" sz="1700" dirty="0">
                <a:solidFill>
                  <a:schemeClr val="accent4"/>
                </a:solidFill>
              </a:rPr>
              <a:t>) это </a:t>
            </a:r>
            <a:r>
              <a:rPr lang="ru-RU" sz="1700" b="1" dirty="0">
                <a:solidFill>
                  <a:schemeClr val="accent4"/>
                </a:solidFill>
              </a:rPr>
              <a:t>ХС ЛВП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(холестерин липопротеидов ВЫСОКОЙ плотности)</a:t>
            </a:r>
            <a:endParaRPr lang="ru-RU" sz="1700" b="1" dirty="0">
              <a:solidFill>
                <a:schemeClr val="accent4"/>
              </a:solidFill>
            </a:endParaRPr>
          </a:p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Переносит остатки неизрасходованного холестерина в печень</a:t>
            </a: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00017A01-56BD-B54C-9039-30A53A139C4A}"/>
              </a:ext>
            </a:extLst>
          </p:cNvPr>
          <p:cNvSpPr/>
          <p:nvPr/>
        </p:nvSpPr>
        <p:spPr>
          <a:xfrm>
            <a:off x="7423514" y="2012697"/>
            <a:ext cx="4176419" cy="2343403"/>
          </a:xfrm>
          <a:prstGeom prst="roundRect">
            <a:avLst>
              <a:gd name="adj" fmla="val 104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700" dirty="0">
                <a:solidFill>
                  <a:schemeClr val="accent4"/>
                </a:solidFill>
              </a:rPr>
              <a:t>В результатах анализов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(</a:t>
            </a:r>
            <a:r>
              <a:rPr lang="ru-RU" sz="1700" dirty="0" err="1">
                <a:solidFill>
                  <a:schemeClr val="accent4"/>
                </a:solidFill>
              </a:rPr>
              <a:t>липидограмме</a:t>
            </a:r>
            <a:r>
              <a:rPr lang="ru-RU" sz="1700" dirty="0">
                <a:solidFill>
                  <a:schemeClr val="accent4"/>
                </a:solidFill>
              </a:rPr>
              <a:t>) это </a:t>
            </a:r>
            <a:r>
              <a:rPr lang="ru-RU" sz="1700" b="1" dirty="0">
                <a:solidFill>
                  <a:schemeClr val="accent4"/>
                </a:solidFill>
              </a:rPr>
              <a:t>ХС ЛНП</a:t>
            </a:r>
          </a:p>
          <a:p>
            <a:pPr algn="ctr">
              <a:spcAft>
                <a:spcPts val="600"/>
              </a:spcAft>
            </a:pPr>
            <a:r>
              <a:rPr lang="ru-RU" sz="1700" dirty="0">
                <a:solidFill>
                  <a:schemeClr val="accent4"/>
                </a:solidFill>
              </a:rPr>
              <a:t>(холестерин липопротеидов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НИЗКОЙ  плотности)</a:t>
            </a:r>
          </a:p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Может повышаться при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избыточном всасывании в кишечнике из пищи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или перепроизводстве внутри организма (чаще в печени)</a:t>
            </a:r>
          </a:p>
        </p:txBody>
      </p:sp>
      <p:sp>
        <p:nvSpPr>
          <p:cNvPr id="14" name="Полилиния 73">
            <a:extLst>
              <a:ext uri="{FF2B5EF4-FFF2-40B4-BE49-F238E27FC236}">
                <a16:creationId xmlns:a16="http://schemas.microsoft.com/office/drawing/2014/main" id="{3FBC3B75-0318-7741-8937-6C52F2F4419E}"/>
              </a:ext>
            </a:extLst>
          </p:cNvPr>
          <p:cNvSpPr/>
          <p:nvPr/>
        </p:nvSpPr>
        <p:spPr>
          <a:xfrm>
            <a:off x="723900" y="1628775"/>
            <a:ext cx="3278258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en-US" sz="2100" b="1" dirty="0">
                <a:solidFill>
                  <a:schemeClr val="accent3"/>
                </a:solidFill>
              </a:rPr>
              <a:t>«</a:t>
            </a:r>
            <a:r>
              <a:rPr lang="ru-RU" sz="2100" b="1" dirty="0">
                <a:solidFill>
                  <a:schemeClr val="accent3"/>
                </a:solidFill>
              </a:rPr>
              <a:t>ХОРОШИЙ</a:t>
            </a:r>
            <a:r>
              <a:rPr lang="en-US" sz="2100" b="1" dirty="0">
                <a:solidFill>
                  <a:schemeClr val="accent3"/>
                </a:solidFill>
              </a:rPr>
              <a:t>»</a:t>
            </a:r>
            <a:endParaRPr lang="ru-RU" sz="2100" b="1" dirty="0">
              <a:solidFill>
                <a:schemeClr val="accent3"/>
              </a:solidFill>
            </a:endParaRPr>
          </a:p>
        </p:txBody>
      </p:sp>
      <p:sp>
        <p:nvSpPr>
          <p:cNvPr id="15" name="Полилиния 73">
            <a:extLst>
              <a:ext uri="{FF2B5EF4-FFF2-40B4-BE49-F238E27FC236}">
                <a16:creationId xmlns:a16="http://schemas.microsoft.com/office/drawing/2014/main" id="{E0C75E3D-AFE7-9542-A527-395088C86687}"/>
              </a:ext>
            </a:extLst>
          </p:cNvPr>
          <p:cNvSpPr/>
          <p:nvPr/>
        </p:nvSpPr>
        <p:spPr>
          <a:xfrm>
            <a:off x="7330616" y="1628775"/>
            <a:ext cx="4176420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en-US" sz="2100" b="1" dirty="0">
                <a:solidFill>
                  <a:schemeClr val="accent1"/>
                </a:solidFill>
              </a:rPr>
              <a:t>«</a:t>
            </a:r>
            <a:r>
              <a:rPr lang="ru-RU" sz="2100" b="1" dirty="0">
                <a:solidFill>
                  <a:schemeClr val="accent1"/>
                </a:solidFill>
              </a:rPr>
              <a:t>ПЛОХОЙ</a:t>
            </a:r>
            <a:r>
              <a:rPr lang="en-US" sz="2100" b="1" dirty="0">
                <a:solidFill>
                  <a:schemeClr val="accent1"/>
                </a:solidFill>
              </a:rPr>
              <a:t>»</a:t>
            </a:r>
            <a:endParaRPr lang="ru-RU" sz="21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0EC31-40FA-5D4C-A5AB-DFA3225C8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07" y="1440442"/>
            <a:ext cx="1800915" cy="1184163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72C42F9D-21F3-F341-9AEC-2725F29A665A}"/>
              </a:ext>
            </a:extLst>
          </p:cNvPr>
          <p:cNvSpPr/>
          <p:nvPr/>
        </p:nvSpPr>
        <p:spPr>
          <a:xfrm>
            <a:off x="4002157" y="1602983"/>
            <a:ext cx="725831" cy="436565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9504DC8-6E94-F04C-A722-C4AE49F88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50" y="3425855"/>
            <a:ext cx="672542" cy="6725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618690-F513-C14B-BE75-51FE9E70F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21" y="3425855"/>
            <a:ext cx="672542" cy="6725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55169D-9F9D-6545-8BFB-5D01001C7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290" y="1340155"/>
            <a:ext cx="672542" cy="6725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40C678-E030-9C4B-9923-2AB072BD6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1" y="1340155"/>
            <a:ext cx="672542" cy="6725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85039D-383E-D045-BAB1-F4B4B6AE3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6716" y="4148849"/>
            <a:ext cx="2957175" cy="893066"/>
          </a:xfrm>
          <a:prstGeom prst="rect">
            <a:avLst/>
          </a:prstGeom>
        </p:spPr>
      </p:pic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E66A84EF-E744-9444-BB0B-850B1DBB1198}"/>
              </a:ext>
            </a:extLst>
          </p:cNvPr>
          <p:cNvSpPr/>
          <p:nvPr/>
        </p:nvSpPr>
        <p:spPr>
          <a:xfrm>
            <a:off x="1734653" y="4998194"/>
            <a:ext cx="7861299" cy="9750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 У здорового человека количество «хорошего» </a:t>
            </a:r>
            <a:br>
              <a:rPr lang="ru-RU" sz="2100" b="1" dirty="0"/>
            </a:br>
            <a:r>
              <a:rPr lang="ru-RU" sz="2100" b="1" dirty="0"/>
              <a:t>и «плохого» холестерина находится в равновесии</a:t>
            </a:r>
          </a:p>
        </p:txBody>
      </p:sp>
    </p:spTree>
    <p:extLst>
      <p:ext uri="{BB962C8B-B14F-4D97-AF65-F5344CB8AC3E}">
        <p14:creationId xmlns:p14="http://schemas.microsoft.com/office/powerpoint/2010/main" val="189055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F0504-5B73-5D48-A741-4935FC35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687" y="1314321"/>
            <a:ext cx="8624382" cy="1386672"/>
          </a:xfrm>
        </p:spPr>
        <p:txBody>
          <a:bodyPr/>
          <a:lstStyle/>
          <a:p>
            <a:r>
              <a:rPr lang="ru-RU" dirty="0"/>
              <a:t>ДАЖЕ САМЫЕ ЭФФЕКТИВНЫЕ ЛЕКАРСТВА НЕ ПОМОГАЮТ,</a:t>
            </a:r>
            <a:r>
              <a:rPr lang="en-US" dirty="0"/>
              <a:t> </a:t>
            </a:r>
            <a:r>
              <a:rPr lang="ru-RU" dirty="0"/>
              <a:t>ЕСЛИ ИХ ПРИНИМАТЬ НЕПРАВИЛЬНО ИЛИ НЕРЕГУЛЯРНО!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2EAC1-AB3B-9846-808C-787E304A8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8" y="1256644"/>
            <a:ext cx="1299971" cy="1293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E2C2B-55C7-A94E-8DA5-0151AA055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" r="-1"/>
          <a:stretch/>
        </p:blipFill>
        <p:spPr>
          <a:xfrm flipH="1">
            <a:off x="7330530" y="2861751"/>
            <a:ext cx="4382045" cy="3701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9266A-7EFC-724C-B983-FF896CDEA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59" y="3479240"/>
            <a:ext cx="2426214" cy="2923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5738A7-23A0-934C-A645-E1E004A81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19" y="2782870"/>
            <a:ext cx="2114734" cy="40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0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ВАЖНО НЕ ТОЛЬКО ЗНАТЬ О СВОЕМ ЗАБОЛЕВАНИИ,                  </a:t>
            </a:r>
            <a:r>
              <a:rPr lang="ru-RU" dirty="0">
                <a:solidFill>
                  <a:schemeClr val="accent1"/>
                </a:solidFill>
              </a:rPr>
              <a:t>НО И СОБЛЮДАТЬ РЕКОМЕНДАЦИИ ВРАЧА!</a:t>
            </a: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B4CE66CC-8CF6-CC4C-9161-8C9B5A00CFE8}"/>
              </a:ext>
            </a:extLst>
          </p:cNvPr>
          <p:cNvSpPr/>
          <p:nvPr/>
        </p:nvSpPr>
        <p:spPr>
          <a:xfrm>
            <a:off x="491053" y="5316303"/>
            <a:ext cx="11221521" cy="9676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Нужную информацию можно найти</a:t>
            </a:r>
            <a:br>
              <a:rPr lang="en-US" sz="2100" b="1" dirty="0"/>
            </a:br>
            <a:r>
              <a:rPr lang="ru-RU" sz="2100" b="1" dirty="0"/>
              <a:t>на специальных ресурсах для пациентов</a:t>
            </a:r>
          </a:p>
        </p:txBody>
      </p:sp>
      <p:sp>
        <p:nvSpPr>
          <p:cNvPr id="28" name="Полилиния 73">
            <a:extLst>
              <a:ext uri="{FF2B5EF4-FFF2-40B4-BE49-F238E27FC236}">
                <a16:creationId xmlns:a16="http://schemas.microsoft.com/office/drawing/2014/main" id="{D8735D69-6540-2D4E-8F3B-DBBF79929CA8}"/>
              </a:ext>
            </a:extLst>
          </p:cNvPr>
          <p:cNvSpPr/>
          <p:nvPr/>
        </p:nvSpPr>
        <p:spPr>
          <a:xfrm>
            <a:off x="479426" y="1966126"/>
            <a:ext cx="2736048" cy="2876252"/>
          </a:xfrm>
          <a:prstGeom prst="roundRect">
            <a:avLst>
              <a:gd name="adj" fmla="val 104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30" name="Полилиния 73">
            <a:extLst>
              <a:ext uri="{FF2B5EF4-FFF2-40B4-BE49-F238E27FC236}">
                <a16:creationId xmlns:a16="http://schemas.microsoft.com/office/drawing/2014/main" id="{D283E54F-7CDB-C94F-9829-009F50DDC493}"/>
              </a:ext>
            </a:extLst>
          </p:cNvPr>
          <p:cNvSpPr/>
          <p:nvPr/>
        </p:nvSpPr>
        <p:spPr>
          <a:xfrm>
            <a:off x="743412" y="4133762"/>
            <a:ext cx="2208077" cy="6226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300"/>
              </a:spcAft>
              <a:buClr>
                <a:schemeClr val="accent3"/>
              </a:buClr>
              <a:buSzPct val="120000"/>
            </a:pPr>
            <a:r>
              <a:rPr lang="ru-RU" sz="1700" dirty="0">
                <a:solidFill>
                  <a:schemeClr val="accent4"/>
                </a:solidFill>
              </a:rPr>
              <a:t>Информация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о</a:t>
            </a:r>
            <a:r>
              <a:rPr lang="en-US" sz="1700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заболевании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84CD011-1E23-974E-A865-371BBF79923A}"/>
              </a:ext>
            </a:extLst>
          </p:cNvPr>
          <p:cNvSpPr/>
          <p:nvPr/>
        </p:nvSpPr>
        <p:spPr>
          <a:xfrm rot="5400000">
            <a:off x="1629168" y="4861682"/>
            <a:ext cx="436565" cy="399038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73">
            <a:extLst>
              <a:ext uri="{FF2B5EF4-FFF2-40B4-BE49-F238E27FC236}">
                <a16:creationId xmlns:a16="http://schemas.microsoft.com/office/drawing/2014/main" id="{D6B1B08D-1E78-9447-8486-3AA551CAE64E}"/>
              </a:ext>
            </a:extLst>
          </p:cNvPr>
          <p:cNvSpPr/>
          <p:nvPr/>
        </p:nvSpPr>
        <p:spPr>
          <a:xfrm>
            <a:off x="3309711" y="1966126"/>
            <a:ext cx="2736048" cy="2876252"/>
          </a:xfrm>
          <a:prstGeom prst="roundRect">
            <a:avLst>
              <a:gd name="adj" fmla="val 104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6" name="Полилиния 73">
            <a:extLst>
              <a:ext uri="{FF2B5EF4-FFF2-40B4-BE49-F238E27FC236}">
                <a16:creationId xmlns:a16="http://schemas.microsoft.com/office/drawing/2014/main" id="{6AB0A1E4-4306-8342-9270-FA70D2026A80}"/>
              </a:ext>
            </a:extLst>
          </p:cNvPr>
          <p:cNvSpPr/>
          <p:nvPr/>
        </p:nvSpPr>
        <p:spPr>
          <a:xfrm>
            <a:off x="3335347" y="4175526"/>
            <a:ext cx="2736047" cy="6226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300"/>
              </a:spcAft>
              <a:buClr>
                <a:schemeClr val="accent3"/>
              </a:buClr>
              <a:buSzPct val="120000"/>
            </a:pPr>
            <a:r>
              <a:rPr lang="ru-RU" sz="1700" dirty="0">
                <a:solidFill>
                  <a:schemeClr val="accent4"/>
                </a:solidFill>
              </a:rPr>
              <a:t>Как правильно выполнять рекомендации врача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852A6540-61F4-104C-9829-5C3BE995A984}"/>
              </a:ext>
            </a:extLst>
          </p:cNvPr>
          <p:cNvSpPr/>
          <p:nvPr/>
        </p:nvSpPr>
        <p:spPr>
          <a:xfrm rot="5400000">
            <a:off x="4459453" y="4861682"/>
            <a:ext cx="436565" cy="399038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73">
            <a:extLst>
              <a:ext uri="{FF2B5EF4-FFF2-40B4-BE49-F238E27FC236}">
                <a16:creationId xmlns:a16="http://schemas.microsoft.com/office/drawing/2014/main" id="{CFD99A7D-5F99-9A4A-84E5-2BE39C72B9A2}"/>
              </a:ext>
            </a:extLst>
          </p:cNvPr>
          <p:cNvSpPr/>
          <p:nvPr/>
        </p:nvSpPr>
        <p:spPr>
          <a:xfrm>
            <a:off x="6139996" y="1966126"/>
            <a:ext cx="2736048" cy="2876252"/>
          </a:xfrm>
          <a:prstGeom prst="roundRect">
            <a:avLst>
              <a:gd name="adj" fmla="val 104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38" name="Полилиния 73">
            <a:extLst>
              <a:ext uri="{FF2B5EF4-FFF2-40B4-BE49-F238E27FC236}">
                <a16:creationId xmlns:a16="http://schemas.microsoft.com/office/drawing/2014/main" id="{D98F6F32-EF8A-964B-95F2-531333C4839E}"/>
              </a:ext>
            </a:extLst>
          </p:cNvPr>
          <p:cNvSpPr/>
          <p:nvPr/>
        </p:nvSpPr>
        <p:spPr>
          <a:xfrm>
            <a:off x="6403982" y="4133762"/>
            <a:ext cx="2208077" cy="6226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300"/>
              </a:spcAft>
              <a:buClr>
                <a:schemeClr val="accent3"/>
              </a:buClr>
              <a:buSzPct val="120000"/>
            </a:pPr>
            <a:r>
              <a:rPr lang="ru-RU" sz="1700" dirty="0">
                <a:solidFill>
                  <a:schemeClr val="accent4"/>
                </a:solidFill>
              </a:rPr>
              <a:t>Дневники самоконтроля</a:t>
            </a: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F311E75-313E-7B40-A15E-FEAD06BBA136}"/>
              </a:ext>
            </a:extLst>
          </p:cNvPr>
          <p:cNvSpPr/>
          <p:nvPr/>
        </p:nvSpPr>
        <p:spPr>
          <a:xfrm rot="5400000">
            <a:off x="7289738" y="4861682"/>
            <a:ext cx="436565" cy="399038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73">
            <a:extLst>
              <a:ext uri="{FF2B5EF4-FFF2-40B4-BE49-F238E27FC236}">
                <a16:creationId xmlns:a16="http://schemas.microsoft.com/office/drawing/2014/main" id="{39ADC8F9-A6D6-DA48-99F2-824D80D42E53}"/>
              </a:ext>
            </a:extLst>
          </p:cNvPr>
          <p:cNvSpPr/>
          <p:nvPr/>
        </p:nvSpPr>
        <p:spPr>
          <a:xfrm>
            <a:off x="8970282" y="1966126"/>
            <a:ext cx="2736048" cy="2876252"/>
          </a:xfrm>
          <a:prstGeom prst="roundRect">
            <a:avLst>
              <a:gd name="adj" fmla="val 104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42" name="Полилиния 73">
            <a:extLst>
              <a:ext uri="{FF2B5EF4-FFF2-40B4-BE49-F238E27FC236}">
                <a16:creationId xmlns:a16="http://schemas.microsoft.com/office/drawing/2014/main" id="{E88DB88F-38C0-1144-BFF4-966D051C95D6}"/>
              </a:ext>
            </a:extLst>
          </p:cNvPr>
          <p:cNvSpPr/>
          <p:nvPr/>
        </p:nvSpPr>
        <p:spPr>
          <a:xfrm>
            <a:off x="9234268" y="4133762"/>
            <a:ext cx="2208077" cy="6226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300"/>
              </a:spcAft>
              <a:buClr>
                <a:schemeClr val="accent3"/>
              </a:buClr>
              <a:buSzPct val="120000"/>
            </a:pPr>
            <a:r>
              <a:rPr lang="ru-RU" sz="1700" dirty="0">
                <a:solidFill>
                  <a:schemeClr val="accent4"/>
                </a:solidFill>
              </a:rPr>
              <a:t>Полезные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советы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C6E3895A-DF79-E846-AAAF-1FCFB00BAAA5}"/>
              </a:ext>
            </a:extLst>
          </p:cNvPr>
          <p:cNvSpPr/>
          <p:nvPr/>
        </p:nvSpPr>
        <p:spPr>
          <a:xfrm rot="5400000">
            <a:off x="10120024" y="4861682"/>
            <a:ext cx="436565" cy="399038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4BC28-E4F7-6141-893B-A5EB5CE75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4" y="2184899"/>
            <a:ext cx="2149257" cy="1777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9F0A1-49D1-9746-A77E-F7950CF6D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42" y="2097766"/>
            <a:ext cx="1754259" cy="1864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143747-A6A8-CF4E-905C-48E67E4A1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86" y="2190707"/>
            <a:ext cx="1760067" cy="1771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936D5-7845-2C4F-8FA4-43192F7E7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97" y="2179090"/>
            <a:ext cx="1887861" cy="17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03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9425" y="476249"/>
            <a:ext cx="8296827" cy="1152525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КОМПАНИЯ «СЕРВЬЕ» СОЗДАЛА СПЕЦИАЛЬНЫЙ </a:t>
            </a:r>
            <a:r>
              <a:rPr lang="ru-RU" dirty="0"/>
              <a:t>САЙТ</a:t>
            </a:r>
            <a:r>
              <a:rPr lang="ru-RU" dirty="0">
                <a:solidFill>
                  <a:schemeClr val="accent4"/>
                </a:solidFill>
              </a:rPr>
              <a:t> ДЛЯ ПАЦИЕНТОВ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О ЗАБОЛЕВАНИЯХ СЕРДЦА И СОСУДОВ</a:t>
            </a:r>
          </a:p>
        </p:txBody>
      </p:sp>
      <p:pic>
        <p:nvPicPr>
          <p:cNvPr id="14" name="Рисунок 9" descr="Изображение выглядит как шаблон, шов&#10;&#10;Автоматически созданное описание">
            <a:extLst>
              <a:ext uri="{FF2B5EF4-FFF2-40B4-BE49-F238E27FC236}">
                <a16:creationId xmlns:a16="http://schemas.microsoft.com/office/drawing/2014/main" id="{FBECFAE9-72E5-424D-BDBB-917B61440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8" y="2156791"/>
            <a:ext cx="4018755" cy="4018755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E4EA73-154B-844E-8D27-14B18386F796}"/>
              </a:ext>
            </a:extLst>
          </p:cNvPr>
          <p:cNvSpPr txBox="1"/>
          <p:nvPr/>
        </p:nvSpPr>
        <p:spPr>
          <a:xfrm>
            <a:off x="4132807" y="2300109"/>
            <a:ext cx="65518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ea typeface="Roboto" panose="02000000000000000000" pitchFamily="2" charset="0"/>
                <a:sym typeface="Barlow Semi Condensed"/>
              </a:rPr>
              <a:t>ifyoucare.ru</a:t>
            </a:r>
          </a:p>
          <a:p>
            <a:r>
              <a:rPr lang="ru-RU" sz="3200" b="1" dirty="0" err="1">
                <a:solidFill>
                  <a:schemeClr val="accent4"/>
                </a:solidFill>
                <a:ea typeface="Roboto" panose="02000000000000000000" pitchFamily="2" charset="0"/>
                <a:sym typeface="Barlow Semi Condensed"/>
              </a:rPr>
              <a:t>еслиувасестьсердце.рф</a:t>
            </a:r>
            <a:endParaRPr lang="ru-RU" sz="3200" b="1" dirty="0">
              <a:solidFill>
                <a:schemeClr val="accent4"/>
              </a:solidFill>
              <a:ea typeface="Roboto" panose="02000000000000000000" pitchFamily="2" charset="0"/>
              <a:sym typeface="Barlow Semi Condensed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:a16="http://schemas.microsoft.com/office/drawing/2014/main" id="{E73E3F17-F35F-A748-8D64-428F9C5E3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68" t="10534" r="4899" b="10284"/>
          <a:stretch/>
        </p:blipFill>
        <p:spPr>
          <a:xfrm>
            <a:off x="4084981" y="3905385"/>
            <a:ext cx="4922397" cy="1865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D3A3EA-2DE4-6044-B15D-1FD0C3512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8877" y="2291859"/>
            <a:ext cx="2431464" cy="35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1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E84F28-985F-C849-9D99-39B0A4C2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72" y="2569612"/>
            <a:ext cx="6274963" cy="1489703"/>
          </a:xfrm>
        </p:spPr>
        <p:txBody>
          <a:bodyPr>
            <a:normAutofit/>
          </a:bodyPr>
          <a:lstStyle/>
          <a:p>
            <a:r>
              <a:rPr lang="ru-RU" sz="2400" dirty="0"/>
              <a:t>ПРЕЗЕНТАЦИЯ </a:t>
            </a:r>
            <a:br>
              <a:rPr lang="en-US" sz="2400" dirty="0"/>
            </a:br>
            <a:r>
              <a:rPr lang="ru-RU" sz="2400" dirty="0"/>
              <a:t>ПОДГОТОВЛЕНА ПРИ ПОДДЕРЖКЕ </a:t>
            </a:r>
            <a:br>
              <a:rPr lang="en-US" sz="2400" dirty="0"/>
            </a:br>
            <a:r>
              <a:rPr lang="ru-RU" sz="2400" dirty="0"/>
              <a:t>ФАРМАЦЕВТИЧЕСКОЙ КОМПАНИИ «СЕРВЬЕ»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6DAED-A2E2-184B-9351-CA6CFAA34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2848696"/>
            <a:ext cx="4143788" cy="367192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52B53A5-82C0-9851-C7C7-EA88297A3C0B}"/>
              </a:ext>
            </a:extLst>
          </p:cNvPr>
          <p:cNvSpPr txBox="1">
            <a:spLocks/>
          </p:cNvSpPr>
          <p:nvPr/>
        </p:nvSpPr>
        <p:spPr>
          <a:xfrm>
            <a:off x="968799" y="4964756"/>
            <a:ext cx="5738308" cy="148970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A5CAC"/>
                </a:solidFill>
              </a:rPr>
              <a:t>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307185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3E6AA0A-5853-B74D-B337-A7683E62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2"/>
          <a:stretch/>
        </p:blipFill>
        <p:spPr>
          <a:xfrm flipH="1">
            <a:off x="-1" y="2227094"/>
            <a:ext cx="2490145" cy="39805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0DAEF8-FC67-F447-BB0B-40F861B4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477908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ЧЕМ ОПАСЕН ИЗБЫТОК </a:t>
            </a:r>
            <a:r>
              <a:rPr lang="ru-RU" dirty="0">
                <a:solidFill>
                  <a:schemeClr val="accent1"/>
                </a:solidFill>
              </a:rPr>
              <a:t>«ПЛОХОГО» </a:t>
            </a:r>
            <a:r>
              <a:rPr lang="ru-RU" dirty="0">
                <a:solidFill>
                  <a:schemeClr val="accent4"/>
                </a:solidFill>
              </a:rPr>
              <a:t>ХОЛЕСТЕРИНА?</a:t>
            </a:r>
            <a:r>
              <a:rPr lang="ru-RU" baseline="30000" dirty="0">
                <a:solidFill>
                  <a:schemeClr val="accent4"/>
                </a:solidFill>
              </a:rPr>
              <a:t>1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2A29FD68-7E52-7F47-89C7-BA1CB940996D}"/>
              </a:ext>
            </a:extLst>
          </p:cNvPr>
          <p:cNvSpPr/>
          <p:nvPr/>
        </p:nvSpPr>
        <p:spPr>
          <a:xfrm>
            <a:off x="5217382" y="5789597"/>
            <a:ext cx="649121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* Артерии – сосуды, по которым кровь поступает к каждому органу и ткани. ХС — холестерин. 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. Холестерин хороший и плохой // Сайт Управления Федеральной службы по надзору;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Электронный ресурс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20 июня 2025г.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://04.rospotrebnadzor.ru/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index.php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press-center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healthy-lifestyl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[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e/11733-23122019.html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Нарушения липидного обмена. Клинические рекомендации 2023г //Сайт Рубрикатор клинических рекомендаций МЗ РФ  [Электронный ресурс] ,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мая 2023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cr.minzdrav.gov.ru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recomend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/752_1</a:t>
            </a:r>
          </a:p>
        </p:txBody>
      </p:sp>
      <p:sp>
        <p:nvSpPr>
          <p:cNvPr id="17" name="Полилиния 70">
            <a:extLst>
              <a:ext uri="{FF2B5EF4-FFF2-40B4-BE49-F238E27FC236}">
                <a16:creationId xmlns:a16="http://schemas.microsoft.com/office/drawing/2014/main" id="{BA9647F6-EE12-C94D-BA56-471989E8E0C3}"/>
              </a:ext>
            </a:extLst>
          </p:cNvPr>
          <p:cNvSpPr/>
          <p:nvPr/>
        </p:nvSpPr>
        <p:spPr>
          <a:xfrm>
            <a:off x="3187700" y="1348471"/>
            <a:ext cx="3616067" cy="672542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Клетки и органы не успевают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его использовать</a:t>
            </a:r>
          </a:p>
        </p:txBody>
      </p:sp>
      <p:sp>
        <p:nvSpPr>
          <p:cNvPr id="20" name="Полилиния 70">
            <a:extLst>
              <a:ext uri="{FF2B5EF4-FFF2-40B4-BE49-F238E27FC236}">
                <a16:creationId xmlns:a16="http://schemas.microsoft.com/office/drawing/2014/main" id="{6D06C6EA-53D7-BE4A-A22C-D8B6A086E46E}"/>
              </a:ext>
            </a:extLst>
          </p:cNvPr>
          <p:cNvSpPr/>
          <p:nvPr/>
        </p:nvSpPr>
        <p:spPr>
          <a:xfrm>
            <a:off x="3187700" y="2227095"/>
            <a:ext cx="3616067" cy="672543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ХС начинает откладываться внутри стенок артерий*</a:t>
            </a:r>
          </a:p>
        </p:txBody>
      </p:sp>
      <p:sp>
        <p:nvSpPr>
          <p:cNvPr id="21" name="Полилиния 70">
            <a:extLst>
              <a:ext uri="{FF2B5EF4-FFF2-40B4-BE49-F238E27FC236}">
                <a16:creationId xmlns:a16="http://schemas.microsoft.com/office/drawing/2014/main" id="{D0027518-4581-EB42-A7EA-6B45E3725318}"/>
              </a:ext>
            </a:extLst>
          </p:cNvPr>
          <p:cNvSpPr/>
          <p:nvPr/>
        </p:nvSpPr>
        <p:spPr>
          <a:xfrm>
            <a:off x="3187700" y="3105720"/>
            <a:ext cx="3616067" cy="672543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Появляются атеросклеротические бляшки</a:t>
            </a:r>
          </a:p>
        </p:txBody>
      </p:sp>
      <p:sp>
        <p:nvSpPr>
          <p:cNvPr id="22" name="Полилиния 70">
            <a:extLst>
              <a:ext uri="{FF2B5EF4-FFF2-40B4-BE49-F238E27FC236}">
                <a16:creationId xmlns:a16="http://schemas.microsoft.com/office/drawing/2014/main" id="{6E30F882-A4B7-7A45-9569-7F0C2B4BA709}"/>
              </a:ext>
            </a:extLst>
          </p:cNvPr>
          <p:cNvSpPr/>
          <p:nvPr/>
        </p:nvSpPr>
        <p:spPr>
          <a:xfrm>
            <a:off x="3187700" y="3984345"/>
            <a:ext cx="3616067" cy="672543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Просвет артерии* сужается</a:t>
            </a:r>
          </a:p>
        </p:txBody>
      </p:sp>
      <p:sp>
        <p:nvSpPr>
          <p:cNvPr id="23" name="Полилиния 70">
            <a:extLst>
              <a:ext uri="{FF2B5EF4-FFF2-40B4-BE49-F238E27FC236}">
                <a16:creationId xmlns:a16="http://schemas.microsoft.com/office/drawing/2014/main" id="{860AAE84-63FE-5F4B-ADAB-DD4DA90E1761}"/>
              </a:ext>
            </a:extLst>
          </p:cNvPr>
          <p:cNvSpPr/>
          <p:nvPr/>
        </p:nvSpPr>
        <p:spPr>
          <a:xfrm>
            <a:off x="3187700" y="4862969"/>
            <a:ext cx="3616067" cy="672543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Дефицит крови/кислорода (гипоксия)</a:t>
            </a:r>
          </a:p>
        </p:txBody>
      </p:sp>
      <p:sp>
        <p:nvSpPr>
          <p:cNvPr id="24" name="Полилиния 73">
            <a:extLst>
              <a:ext uri="{FF2B5EF4-FFF2-40B4-BE49-F238E27FC236}">
                <a16:creationId xmlns:a16="http://schemas.microsoft.com/office/drawing/2014/main" id="{DC9A6307-9D21-F64E-BCB6-0B6986B893E2}"/>
              </a:ext>
            </a:extLst>
          </p:cNvPr>
          <p:cNvSpPr/>
          <p:nvPr/>
        </p:nvSpPr>
        <p:spPr>
          <a:xfrm>
            <a:off x="7219851" y="1348470"/>
            <a:ext cx="4488750" cy="4187041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6" name="Полилиния 73">
            <a:extLst>
              <a:ext uri="{FF2B5EF4-FFF2-40B4-BE49-F238E27FC236}">
                <a16:creationId xmlns:a16="http://schemas.microsoft.com/office/drawing/2014/main" id="{CF4BACA9-123D-4D42-AC3D-66C7C8EC71CE}"/>
              </a:ext>
            </a:extLst>
          </p:cNvPr>
          <p:cNvSpPr/>
          <p:nvPr/>
        </p:nvSpPr>
        <p:spPr>
          <a:xfrm>
            <a:off x="7481411" y="2414409"/>
            <a:ext cx="4115119" cy="285046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400"/>
              </a:spcAft>
            </a:pPr>
            <a:r>
              <a:rPr lang="ru-RU" sz="1700" b="1" dirty="0">
                <a:solidFill>
                  <a:schemeClr val="accent4"/>
                </a:solidFill>
              </a:rPr>
              <a:t>Может проявляться следующими симптомами и проблемами</a:t>
            </a:r>
            <a:br>
              <a:rPr lang="ru-RU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со здоровьем</a:t>
            </a:r>
            <a:r>
              <a:rPr lang="ru-RU" sz="1700" b="1" baseline="30000" dirty="0">
                <a:solidFill>
                  <a:schemeClr val="accent4"/>
                </a:solidFill>
              </a:rPr>
              <a:t>2</a:t>
            </a:r>
            <a:r>
              <a:rPr lang="ru-RU" sz="1700" b="1" dirty="0">
                <a:solidFill>
                  <a:schemeClr val="accent4"/>
                </a:solidFill>
              </a:rPr>
              <a:t>:</a:t>
            </a:r>
            <a:endParaRPr lang="ru-RU" sz="1700" b="1" baseline="30000" dirty="0">
              <a:solidFill>
                <a:schemeClr val="accent4"/>
              </a:solidFill>
            </a:endParaRPr>
          </a:p>
          <a:p>
            <a:pPr marL="180000" indent="-180000">
              <a:spcAft>
                <a:spcPts val="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</a:rPr>
              <a:t>головокружением</a:t>
            </a:r>
          </a:p>
          <a:p>
            <a:pPr marL="180000" indent="-180000">
              <a:spcAft>
                <a:spcPts val="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</a:rPr>
              <a:t>болями в сердце при нагрузке (стенокардия) </a:t>
            </a:r>
          </a:p>
          <a:p>
            <a:pPr marL="180000" indent="-180000">
              <a:spcAft>
                <a:spcPts val="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</a:rPr>
              <a:t>инфарктом миокарда</a:t>
            </a:r>
          </a:p>
          <a:p>
            <a:pPr marL="180000" indent="-180000">
              <a:spcAft>
                <a:spcPts val="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</a:rPr>
              <a:t>ишемическим инсультом</a:t>
            </a:r>
          </a:p>
          <a:p>
            <a:pPr marL="180000" indent="-180000">
              <a:spcAft>
                <a:spcPts val="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</a:rPr>
              <a:t>болями в ногах при ходьбе, связанными с частичной закупоркой артерий</a:t>
            </a:r>
          </a:p>
          <a:p>
            <a:endParaRPr lang="ru-RU" sz="1700" dirty="0">
              <a:solidFill>
                <a:schemeClr val="accent4"/>
              </a:solidFill>
            </a:endParaRPr>
          </a:p>
          <a:p>
            <a:endParaRPr lang="ru-RU" sz="1700" dirty="0">
              <a:solidFill>
                <a:schemeClr val="accent4"/>
              </a:solidFill>
            </a:endParaRPr>
          </a:p>
        </p:txBody>
      </p:sp>
      <p:sp>
        <p:nvSpPr>
          <p:cNvPr id="27" name="Полилиния 73">
            <a:extLst>
              <a:ext uri="{FF2B5EF4-FFF2-40B4-BE49-F238E27FC236}">
                <a16:creationId xmlns:a16="http://schemas.microsoft.com/office/drawing/2014/main" id="{55F4B527-0E57-EB40-AF7E-509170CC5089}"/>
              </a:ext>
            </a:extLst>
          </p:cNvPr>
          <p:cNvSpPr/>
          <p:nvPr/>
        </p:nvSpPr>
        <p:spPr>
          <a:xfrm>
            <a:off x="7481411" y="1467126"/>
            <a:ext cx="4115120" cy="103478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2100" b="1" dirty="0">
                <a:solidFill>
                  <a:schemeClr val="accent1"/>
                </a:solidFill>
              </a:rPr>
              <a:t>Повышается риск</a:t>
            </a:r>
            <a:br>
              <a:rPr lang="ru-RU" sz="2100" b="1" dirty="0">
                <a:solidFill>
                  <a:schemeClr val="accent1"/>
                </a:solidFill>
              </a:rPr>
            </a:br>
            <a:r>
              <a:rPr lang="ru-RU" sz="2100" b="1" dirty="0">
                <a:solidFill>
                  <a:schemeClr val="accent1"/>
                </a:solidFill>
              </a:rPr>
              <a:t>сердечно-сосудистых заболеваний и смерти</a:t>
            </a:r>
            <a:r>
              <a:rPr lang="ru-RU" sz="2100" b="1" baseline="30000" dirty="0">
                <a:solidFill>
                  <a:schemeClr val="accent1"/>
                </a:solidFill>
              </a:rPr>
              <a:t>2</a:t>
            </a:r>
            <a:endParaRPr lang="ru-RU" sz="2100" b="1" dirty="0">
              <a:solidFill>
                <a:schemeClr val="accent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5409C48-8371-D040-9885-B85EEF169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2" y="1135713"/>
            <a:ext cx="1493615" cy="12834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225BB02-6239-974A-95E0-183B7FA31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215" y="1948904"/>
            <a:ext cx="107036" cy="350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910FFE-F424-0946-A953-2AC5CCAFF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215" y="2827529"/>
            <a:ext cx="107036" cy="350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2318AC6-5DAE-A748-B023-48868DC8D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215" y="3706154"/>
            <a:ext cx="107036" cy="350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EAB719E-54BD-1E46-A67B-B93DE5EC7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215" y="4584779"/>
            <a:ext cx="107036" cy="3503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6C7CEE-63DB-A14C-878F-652E2E2D5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91" y="3266840"/>
            <a:ext cx="107036" cy="3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839082-0C2B-F748-98F6-D5BC5099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647470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СУЩЕСТВУЕТ ЛИ «НОРМА ХОЛЕСТЕРИНА»?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9DA385-9D69-0740-8707-0E3AA72FC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7"/>
          <a:stretch/>
        </p:blipFill>
        <p:spPr>
          <a:xfrm>
            <a:off x="10140641" y="2859585"/>
            <a:ext cx="2051359" cy="3392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8F016F-512B-F644-B2BF-C8DD598C6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8" b="32641"/>
          <a:stretch/>
        </p:blipFill>
        <p:spPr>
          <a:xfrm>
            <a:off x="7179324" y="5881187"/>
            <a:ext cx="5012676" cy="97681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AE41280B-59ED-7C41-A0FD-2D6A71E07C01}"/>
              </a:ext>
            </a:extLst>
          </p:cNvPr>
          <p:cNvSpPr/>
          <p:nvPr/>
        </p:nvSpPr>
        <p:spPr>
          <a:xfrm rot="16200000">
            <a:off x="1864877" y="1653258"/>
            <a:ext cx="493199" cy="2575007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ound Same-side Corner of Rectangle 23">
            <a:extLst>
              <a:ext uri="{FF2B5EF4-FFF2-40B4-BE49-F238E27FC236}">
                <a16:creationId xmlns:a16="http://schemas.microsoft.com/office/drawing/2014/main" id="{EBD2C49C-6613-054E-BD2E-BAB7A6A94DD4}"/>
              </a:ext>
            </a:extLst>
          </p:cNvPr>
          <p:cNvSpPr/>
          <p:nvPr/>
        </p:nvSpPr>
        <p:spPr>
          <a:xfrm rot="5400000">
            <a:off x="4439883" y="1653267"/>
            <a:ext cx="493199" cy="257500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8000">
                <a:srgbClr val="EB0000"/>
              </a:gs>
              <a:gs pos="100000">
                <a:srgbClr val="FFBE4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A03C42-925A-FD4D-8BE4-2C9F414BE7F4}"/>
              </a:ext>
            </a:extLst>
          </p:cNvPr>
          <p:cNvSpPr txBox="1"/>
          <p:nvPr/>
        </p:nvSpPr>
        <p:spPr>
          <a:xfrm>
            <a:off x="1751094" y="1755186"/>
            <a:ext cx="3295767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ОБЩИЙ ХОЛЕСТЕРИН (ОХ)</a:t>
            </a:r>
          </a:p>
          <a:p>
            <a:pPr algn="ctr"/>
            <a:r>
              <a:rPr lang="ru-RU" sz="1700" b="1" dirty="0">
                <a:solidFill>
                  <a:srgbClr val="00B050"/>
                </a:solidFill>
              </a:rPr>
              <a:t>5,2 </a:t>
            </a:r>
            <a:r>
              <a:rPr lang="ru-RU" sz="1700" b="1" dirty="0" err="1">
                <a:solidFill>
                  <a:srgbClr val="00B050"/>
                </a:solidFill>
              </a:rPr>
              <a:t>ммоль</a:t>
            </a:r>
            <a:r>
              <a:rPr lang="ru-RU" sz="1700" b="1" dirty="0">
                <a:solidFill>
                  <a:srgbClr val="00B050"/>
                </a:solidFill>
              </a:rPr>
              <a:t>/л </a:t>
            </a:r>
            <a:r>
              <a:rPr lang="ru-RU" sz="1700" b="1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7A9D32-105D-184B-B386-3F6EDCC005EB}"/>
              </a:ext>
            </a:extLst>
          </p:cNvPr>
          <p:cNvSpPr txBox="1"/>
          <p:nvPr/>
        </p:nvSpPr>
        <p:spPr>
          <a:xfrm>
            <a:off x="939801" y="2756096"/>
            <a:ext cx="39140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DB4A0B-5774-2A4A-80D2-88194F75144B}"/>
              </a:ext>
            </a:extLst>
          </p:cNvPr>
          <p:cNvSpPr txBox="1"/>
          <p:nvPr/>
        </p:nvSpPr>
        <p:spPr>
          <a:xfrm>
            <a:off x="5437892" y="2756096"/>
            <a:ext cx="39140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E2B9C2-3EBD-BA41-B2DA-D8D29988CBE4}"/>
              </a:ext>
            </a:extLst>
          </p:cNvPr>
          <p:cNvSpPr txBox="1"/>
          <p:nvPr/>
        </p:nvSpPr>
        <p:spPr>
          <a:xfrm>
            <a:off x="3542199" y="3430007"/>
            <a:ext cx="3629785" cy="7848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700" b="1" dirty="0">
                <a:solidFill>
                  <a:srgbClr val="EB0000"/>
                </a:solidFill>
                <a:cs typeface="Calibri" panose="020F0502020204030204" pitchFamily="34" charset="0"/>
              </a:rPr>
              <a:t>Повышенный риск </a:t>
            </a:r>
            <a:br>
              <a:rPr lang="ru-RU" sz="1700" dirty="0">
                <a:solidFill>
                  <a:srgbClr val="2E2E33"/>
                </a:solidFill>
                <a:cs typeface="Calibri" panose="020F0502020204030204" pitchFamily="34" charset="0"/>
              </a:rPr>
            </a:b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сердечно-сосудистых заболеваний </a:t>
            </a:r>
            <a:b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для здоровых 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людей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B152C6-E632-8147-9372-4362A9EE01B4}"/>
              </a:ext>
            </a:extLst>
          </p:cNvPr>
          <p:cNvSpPr txBox="1"/>
          <p:nvPr/>
        </p:nvSpPr>
        <p:spPr>
          <a:xfrm>
            <a:off x="479424" y="3430008"/>
            <a:ext cx="2776334" cy="7848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700" b="1" dirty="0">
                <a:solidFill>
                  <a:srgbClr val="00B050"/>
                </a:solidFill>
                <a:cs typeface="Calibri" panose="020F0502020204030204" pitchFamily="34" charset="0"/>
              </a:rPr>
              <a:t>Б</a:t>
            </a:r>
            <a:r>
              <a:rPr lang="ru-RU" sz="1700" b="1" i="0" dirty="0">
                <a:solidFill>
                  <a:srgbClr val="00B050"/>
                </a:solidFill>
                <a:effectLst/>
                <a:cs typeface="Calibri" panose="020F0502020204030204" pitchFamily="34" charset="0"/>
              </a:rPr>
              <a:t>езопасный уровень</a:t>
            </a:r>
            <a:br>
              <a:rPr lang="ru-RU" sz="1700" b="0" i="0" dirty="0">
                <a:solidFill>
                  <a:srgbClr val="2E2E33"/>
                </a:solidFill>
                <a:effectLst/>
                <a:cs typeface="Calibri" panose="020F0502020204030204" pitchFamily="34" charset="0"/>
              </a:rPr>
            </a:br>
            <a:r>
              <a:rPr lang="ru-RU" sz="1700" b="0" i="0" dirty="0">
                <a:solidFill>
                  <a:schemeClr val="accent4"/>
                </a:solidFill>
                <a:effectLst/>
                <a:cs typeface="Calibri" panose="020F0502020204030204" pitchFamily="34" charset="0"/>
              </a:rPr>
              <a:t>для </a:t>
            </a:r>
            <a:r>
              <a:rPr lang="ru-RU" sz="1700" b="1" i="0" dirty="0">
                <a:solidFill>
                  <a:schemeClr val="accent4"/>
                </a:solidFill>
                <a:effectLst/>
                <a:cs typeface="Calibri" panose="020F0502020204030204" pitchFamily="34" charset="0"/>
              </a:rPr>
              <a:t>здорового человека</a:t>
            </a:r>
            <a:br>
              <a:rPr lang="ru-RU" sz="1700" b="1" i="0" dirty="0">
                <a:solidFill>
                  <a:schemeClr val="accent4"/>
                </a:solidFill>
                <a:effectLst/>
                <a:cs typeface="Calibri" panose="020F0502020204030204" pitchFamily="34" charset="0"/>
              </a:rPr>
            </a:br>
            <a:r>
              <a:rPr lang="ru-RU" sz="1700" b="0" i="0" dirty="0">
                <a:solidFill>
                  <a:schemeClr val="accent4"/>
                </a:solidFill>
                <a:effectLst/>
                <a:cs typeface="Calibri" panose="020F0502020204030204" pitchFamily="34" charset="0"/>
              </a:rPr>
              <a:t>любого пола и возраста</a:t>
            </a:r>
            <a:endParaRPr lang="ru-RU" sz="1700" dirty="0">
              <a:solidFill>
                <a:schemeClr val="accent4"/>
              </a:solidFill>
              <a:cs typeface="Calibri" panose="020F0502020204030204" pitchFamily="34" charset="0"/>
            </a:endParaRP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EA43AFC0-17E1-BA43-A29A-3EDA59C1E6CB}"/>
              </a:ext>
            </a:extLst>
          </p:cNvPr>
          <p:cNvSpPr/>
          <p:nvPr/>
        </p:nvSpPr>
        <p:spPr>
          <a:xfrm rot="16200000">
            <a:off x="2080979" y="3696693"/>
            <a:ext cx="493199" cy="214280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Round Same-side Corner of Rectangle 31">
            <a:extLst>
              <a:ext uri="{FF2B5EF4-FFF2-40B4-BE49-F238E27FC236}">
                <a16:creationId xmlns:a16="http://schemas.microsoft.com/office/drawing/2014/main" id="{B6847149-1ED7-BF46-B945-DEA5660B954D}"/>
              </a:ext>
            </a:extLst>
          </p:cNvPr>
          <p:cNvSpPr/>
          <p:nvPr/>
        </p:nvSpPr>
        <p:spPr>
          <a:xfrm rot="5400000">
            <a:off x="4223781" y="3696697"/>
            <a:ext cx="493199" cy="214280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EB0000"/>
              </a:gs>
              <a:gs pos="100000">
                <a:srgbClr val="FFBE4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80E9D2-7C92-6545-81B6-C472118D68DD}"/>
              </a:ext>
            </a:extLst>
          </p:cNvPr>
          <p:cNvSpPr txBox="1"/>
          <p:nvPr/>
        </p:nvSpPr>
        <p:spPr>
          <a:xfrm>
            <a:off x="1256176" y="5293466"/>
            <a:ext cx="4285606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700" b="1" dirty="0">
                <a:solidFill>
                  <a:srgbClr val="00B050"/>
                </a:solidFill>
                <a:cs typeface="Calibri" panose="020F0502020204030204" pitchFamily="34" charset="0"/>
              </a:rPr>
              <a:t>3,5 </a:t>
            </a:r>
            <a:r>
              <a:rPr lang="ru-RU" sz="1700" b="1" dirty="0" err="1">
                <a:solidFill>
                  <a:srgbClr val="00B050"/>
                </a:solidFill>
                <a:cs typeface="Calibri" panose="020F0502020204030204" pitchFamily="34" charset="0"/>
              </a:rPr>
              <a:t>ммоль</a:t>
            </a:r>
            <a:r>
              <a:rPr lang="ru-RU" sz="1700" b="1" dirty="0">
                <a:solidFill>
                  <a:srgbClr val="00B050"/>
                </a:solidFill>
                <a:cs typeface="Calibri" panose="020F0502020204030204" pitchFamily="34" charset="0"/>
              </a:rPr>
              <a:t>/л  </a:t>
            </a:r>
          </a:p>
          <a:p>
            <a:pPr algn="ctr"/>
            <a: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«</a:t>
            </a: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ПЛОХОЙ</a:t>
            </a:r>
            <a: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»</a:t>
            </a: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 ХОЛЕСТЕРИН (ХС ЛНП)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EA837A-09C0-8A4A-8ACB-417E5C76DFB6}"/>
              </a:ext>
            </a:extLst>
          </p:cNvPr>
          <p:cNvSpPr txBox="1"/>
          <p:nvPr/>
        </p:nvSpPr>
        <p:spPr>
          <a:xfrm>
            <a:off x="1331209" y="4583428"/>
            <a:ext cx="39140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6B6758-34BA-2249-B13D-1FD3493FAED6}"/>
              </a:ext>
            </a:extLst>
          </p:cNvPr>
          <p:cNvSpPr txBox="1"/>
          <p:nvPr/>
        </p:nvSpPr>
        <p:spPr>
          <a:xfrm>
            <a:off x="5032255" y="4583428"/>
            <a:ext cx="39140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572DA42-AD0C-C34B-94D3-2A7DAA9D65E9}"/>
              </a:ext>
            </a:extLst>
          </p:cNvPr>
          <p:cNvCxnSpPr>
            <a:cxnSpLocks/>
          </p:cNvCxnSpPr>
          <p:nvPr/>
        </p:nvCxnSpPr>
        <p:spPr>
          <a:xfrm flipH="1">
            <a:off x="3398980" y="2706302"/>
            <a:ext cx="1" cy="2308388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3">
            <a:extLst>
              <a:ext uri="{FF2B5EF4-FFF2-40B4-BE49-F238E27FC236}">
                <a16:creationId xmlns:a16="http://schemas.microsoft.com/office/drawing/2014/main" id="{58797BA3-FDFF-734B-B03E-A4A0E698AABE}"/>
              </a:ext>
            </a:extLst>
          </p:cNvPr>
          <p:cNvSpPr txBox="1">
            <a:spLocks/>
          </p:cNvSpPr>
          <p:nvPr/>
        </p:nvSpPr>
        <p:spPr>
          <a:xfrm>
            <a:off x="479425" y="1213349"/>
            <a:ext cx="11233149" cy="6474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100" b="1" dirty="0">
                <a:solidFill>
                  <a:srgbClr val="00B050"/>
                </a:solidFill>
              </a:rPr>
              <a:t>ДЛЯ ЗДОРОВОГО ЧЕЛОВЕКА</a:t>
            </a:r>
            <a:r>
              <a:rPr lang="uk-UA" sz="2100" b="1" baseline="30000" dirty="0">
                <a:solidFill>
                  <a:srgbClr val="00B050"/>
                </a:solidFill>
              </a:rPr>
              <a:t>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80F398-4BBC-B54C-8958-9F3F1849D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2" y="1628775"/>
            <a:ext cx="1997777" cy="49472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86F730-CCE4-1745-8878-DD1D78E869F9}"/>
              </a:ext>
            </a:extLst>
          </p:cNvPr>
          <p:cNvCxnSpPr>
            <a:cxnSpLocks/>
          </p:cNvCxnSpPr>
          <p:nvPr/>
        </p:nvCxnSpPr>
        <p:spPr>
          <a:xfrm>
            <a:off x="3398977" y="3349155"/>
            <a:ext cx="1727827" cy="0"/>
          </a:xfrm>
          <a:prstGeom prst="straightConnector1">
            <a:avLst/>
          </a:prstGeom>
          <a:ln w="12700">
            <a:solidFill>
              <a:srgbClr val="EB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42FE90-B7F8-6B40-9430-D1EC74D3FC4A}"/>
              </a:ext>
            </a:extLst>
          </p:cNvPr>
          <p:cNvCxnSpPr>
            <a:cxnSpLocks/>
          </p:cNvCxnSpPr>
          <p:nvPr/>
        </p:nvCxnSpPr>
        <p:spPr>
          <a:xfrm>
            <a:off x="3398400" y="4368521"/>
            <a:ext cx="1727827" cy="0"/>
          </a:xfrm>
          <a:prstGeom prst="straightConnector1">
            <a:avLst/>
          </a:prstGeom>
          <a:ln w="12700">
            <a:solidFill>
              <a:srgbClr val="EB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D6945-28B5-764D-B041-9253AD4AFDB4}"/>
              </a:ext>
            </a:extLst>
          </p:cNvPr>
          <p:cNvCxnSpPr>
            <a:cxnSpLocks/>
          </p:cNvCxnSpPr>
          <p:nvPr/>
        </p:nvCxnSpPr>
        <p:spPr>
          <a:xfrm flipH="1">
            <a:off x="1670400" y="3349155"/>
            <a:ext cx="1728000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D56BAE-D3AA-4D47-A77C-4F7E2450498E}"/>
              </a:ext>
            </a:extLst>
          </p:cNvPr>
          <p:cNvCxnSpPr>
            <a:cxnSpLocks/>
          </p:cNvCxnSpPr>
          <p:nvPr/>
        </p:nvCxnSpPr>
        <p:spPr>
          <a:xfrm flipH="1">
            <a:off x="1670400" y="4368521"/>
            <a:ext cx="1728000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DE05C2-FDF7-6140-A10E-ACFB6F243678}"/>
              </a:ext>
            </a:extLst>
          </p:cNvPr>
          <p:cNvCxnSpPr/>
          <p:nvPr/>
        </p:nvCxnSpPr>
        <p:spPr>
          <a:xfrm>
            <a:off x="3398400" y="2414427"/>
            <a:ext cx="0" cy="279734"/>
          </a:xfrm>
          <a:prstGeom prst="straightConnector1">
            <a:avLst/>
          </a:prstGeom>
          <a:ln w="12700">
            <a:solidFill>
              <a:srgbClr val="EB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DBA796A-14EE-874B-A464-98E62D094063}"/>
              </a:ext>
            </a:extLst>
          </p:cNvPr>
          <p:cNvCxnSpPr/>
          <p:nvPr/>
        </p:nvCxnSpPr>
        <p:spPr>
          <a:xfrm>
            <a:off x="3398400" y="5003514"/>
            <a:ext cx="0" cy="279734"/>
          </a:xfrm>
          <a:prstGeom prst="straightConnector1">
            <a:avLst/>
          </a:prstGeom>
          <a:ln w="12700">
            <a:solidFill>
              <a:srgbClr val="EB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C4030C31-A7B0-7072-777B-E7F08205FC93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110143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54CDA8-0A8E-9642-9D76-5F5F82F4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560706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СУЩЕСТВУЕТ ЛИ «НОРМА ХОЛЕСТЕРИНА»?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082A5-0992-BB42-945E-677BAC7E2D85}"/>
              </a:ext>
            </a:extLst>
          </p:cNvPr>
          <p:cNvSpPr txBox="1"/>
          <p:nvPr/>
        </p:nvSpPr>
        <p:spPr>
          <a:xfrm>
            <a:off x="860701" y="2113714"/>
            <a:ext cx="4285040" cy="29084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Нет единой нормы холестерина </a:t>
            </a:r>
          </a:p>
          <a:p>
            <a:pPr>
              <a:spcAft>
                <a:spcPts val="600"/>
              </a:spcAft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Особенно важен уровень «плохого» холестерина. </a:t>
            </a:r>
            <a:b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У каждого пациента своя норма/целевое значение «плохого» холестерина, и это зависит от: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наличия заболевания сердца и сосудов 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степени риска развития такого заболевания</a:t>
            </a:r>
            <a:br>
              <a:rPr lang="en-US" sz="1700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(</a:t>
            </a: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сердечно-сосудистый риск)</a:t>
            </a:r>
            <a:endParaRPr lang="ru-RU" sz="1600" dirty="0">
              <a:cs typeface="Calibri" panose="020F0502020204030204" pitchFamily="34" charset="0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96D5656F-254F-9C44-B14C-E00CFBC3BAA6}"/>
              </a:ext>
            </a:extLst>
          </p:cNvPr>
          <p:cNvSpPr txBox="1">
            <a:spLocks/>
          </p:cNvSpPr>
          <p:nvPr/>
        </p:nvSpPr>
        <p:spPr>
          <a:xfrm>
            <a:off x="479425" y="1213349"/>
            <a:ext cx="11102975" cy="6474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100" b="1" dirty="0">
                <a:solidFill>
                  <a:schemeClr val="accent1"/>
                </a:solidFill>
              </a:rPr>
              <a:t>ДЛЯ ПАЦИЕНТОВ С СЕРДЕЧНО-СОСУДИСТЫМИ ЗАБОЛЕВАНИЯМИ</a:t>
            </a:r>
            <a:r>
              <a:rPr lang="uk-UA" sz="2100" b="1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6" name="Полилиния 73">
            <a:extLst>
              <a:ext uri="{FF2B5EF4-FFF2-40B4-BE49-F238E27FC236}">
                <a16:creationId xmlns:a16="http://schemas.microsoft.com/office/drawing/2014/main" id="{EE2B9BB4-667A-BD40-BFFB-41AD6FFCCB04}"/>
              </a:ext>
            </a:extLst>
          </p:cNvPr>
          <p:cNvSpPr/>
          <p:nvPr/>
        </p:nvSpPr>
        <p:spPr>
          <a:xfrm>
            <a:off x="7881718" y="1860819"/>
            <a:ext cx="3830856" cy="3929061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F64CF28-B97D-0A46-A2F9-F2C464EA8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21" y="3113717"/>
            <a:ext cx="1466850" cy="15397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D40AEC1-A7A9-9642-A4D5-C000A3CAE479}"/>
              </a:ext>
            </a:extLst>
          </p:cNvPr>
          <p:cNvSpPr txBox="1"/>
          <p:nvPr/>
        </p:nvSpPr>
        <p:spPr>
          <a:xfrm>
            <a:off x="7966527" y="2090660"/>
            <a:ext cx="366123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Как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узнать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свой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уровень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b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липидов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/</a:t>
            </a: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холестерина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?</a:t>
            </a:r>
            <a:endParaRPr lang="ru-RU" sz="2100" b="1" dirty="0">
              <a:solidFill>
                <a:schemeClr val="accent4"/>
              </a:solidFill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4A6AEF-D13C-DC4D-A5DB-A3E3B8649A44}"/>
              </a:ext>
            </a:extLst>
          </p:cNvPr>
          <p:cNvSpPr/>
          <p:nvPr/>
        </p:nvSpPr>
        <p:spPr>
          <a:xfrm>
            <a:off x="5484608" y="3235163"/>
            <a:ext cx="1828800" cy="1828800"/>
          </a:xfrm>
          <a:prstGeom prst="ellipse">
            <a:avLst/>
          </a:prstGeom>
          <a:gradFill>
            <a:gsLst>
              <a:gs pos="100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C0E7F9-2E03-4545-8B7B-0B7C4AA59816}"/>
              </a:ext>
            </a:extLst>
          </p:cNvPr>
          <p:cNvSpPr txBox="1"/>
          <p:nvPr/>
        </p:nvSpPr>
        <p:spPr>
          <a:xfrm>
            <a:off x="5567954" y="3488099"/>
            <a:ext cx="1828797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Знаете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ли Вы свои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уровни общего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и «плохого»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ХС?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941049-08FE-874C-BA8A-905BE6DCD41D}"/>
              </a:ext>
            </a:extLst>
          </p:cNvPr>
          <p:cNvSpPr txBox="1"/>
          <p:nvPr/>
        </p:nvSpPr>
        <p:spPr>
          <a:xfrm>
            <a:off x="7966527" y="4935619"/>
            <a:ext cx="3661238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Врач может порекомендовать выполнить исследование липидного профиля </a:t>
            </a:r>
          </a:p>
          <a:p>
            <a:pPr algn="ctr">
              <a:spcAft>
                <a:spcPts val="600"/>
              </a:spcAft>
            </a:pPr>
            <a:endParaRPr lang="ru-RU" sz="1600" dirty="0">
              <a:cs typeface="Calibri" panose="020F0502020204030204" pitchFamily="34" charset="0"/>
            </a:endParaRPr>
          </a:p>
        </p:txBody>
      </p: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1B6316B6-530F-ED82-4DCA-0691B77E0822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67105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1152524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ТАКОЕ СЕРДЕЧНО-СОСУДИСТЫЙ РИСК?</a:t>
            </a:r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A47CF837-BF3E-0D45-BFCF-49C0B00D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59" y="1214396"/>
            <a:ext cx="5778802" cy="5342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56AEA-EC5C-F840-A5BC-D240B6D0DEAE}"/>
              </a:ext>
            </a:extLst>
          </p:cNvPr>
          <p:cNvSpPr txBox="1"/>
          <p:nvPr/>
        </p:nvSpPr>
        <p:spPr>
          <a:xfrm>
            <a:off x="903785" y="3388541"/>
            <a:ext cx="3617415" cy="24314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Риск выше, если у Вас</a:t>
            </a:r>
            <a:r>
              <a:rPr lang="ru-RU" sz="1700" b="1" baseline="30000" dirty="0">
                <a:solidFill>
                  <a:schemeClr val="accent4"/>
                </a:solidFill>
                <a:cs typeface="Calibri" panose="020F0502020204030204" pitchFamily="34" charset="0"/>
              </a:rPr>
              <a:t>1</a:t>
            </a: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: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избыточная масса тела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сидячий образ жизни  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высокий уровень «плохого» ХС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артериальное давление выше 140/90 мм рт. ст.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сахарный диабет 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Вы курите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и т.д.</a:t>
            </a:r>
            <a:endParaRPr lang="ru-RU" sz="1700" dirty="0"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1574CC16-DC19-F046-B525-6B68D8B3850E}"/>
              </a:ext>
            </a:extLst>
          </p:cNvPr>
          <p:cNvSpPr/>
          <p:nvPr/>
        </p:nvSpPr>
        <p:spPr>
          <a:xfrm>
            <a:off x="479425" y="1195960"/>
            <a:ext cx="5197475" cy="1898197"/>
          </a:xfrm>
          <a:prstGeom prst="roundRect">
            <a:avLst>
              <a:gd name="adj" fmla="val 21067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/>
              <a:t>СЕРДЕЧНО-СОСУДИСТЫЙ РИСК —</a:t>
            </a:r>
            <a:br>
              <a:rPr lang="ru-RU" sz="1700" b="1" dirty="0"/>
            </a:br>
            <a:r>
              <a:rPr lang="ru-RU" sz="1700" b="1" dirty="0"/>
              <a:t>это вероятность развития заболеваний сердца и сосудов, угрожающих жизни </a:t>
            </a:r>
            <a:r>
              <a:rPr lang="ru-RU" sz="1700" dirty="0"/>
              <a:t>(например, инфаркта миокарда </a:t>
            </a:r>
            <a:br>
              <a:rPr lang="ru-RU" sz="1700" dirty="0"/>
            </a:br>
            <a:r>
              <a:rPr lang="ru-RU" sz="1700" dirty="0"/>
              <a:t>или инсульта), </a:t>
            </a:r>
            <a:r>
              <a:rPr lang="ru-RU" sz="1700" b="1" dirty="0"/>
              <a:t>а также смерти </a:t>
            </a:r>
            <a:br>
              <a:rPr lang="ru-RU" sz="1700" b="1" dirty="0"/>
            </a:br>
            <a:r>
              <a:rPr lang="ru-RU" sz="1700" b="1" dirty="0"/>
              <a:t>в течение последующих 10 лет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3D9E4A-92A4-2340-90A0-05EC460C886B}"/>
              </a:ext>
            </a:extLst>
          </p:cNvPr>
          <p:cNvSpPr/>
          <p:nvPr/>
        </p:nvSpPr>
        <p:spPr>
          <a:xfrm>
            <a:off x="4619753" y="3991176"/>
            <a:ext cx="1828800" cy="1828800"/>
          </a:xfrm>
          <a:prstGeom prst="ellipse">
            <a:avLst/>
          </a:prstGeom>
          <a:gradFill>
            <a:gsLst>
              <a:gs pos="100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191F6-C27A-FF48-ABC8-964192E6E617}"/>
              </a:ext>
            </a:extLst>
          </p:cNvPr>
          <p:cNvSpPr txBox="1"/>
          <p:nvPr/>
        </p:nvSpPr>
        <p:spPr>
          <a:xfrm>
            <a:off x="4623311" y="4241242"/>
            <a:ext cx="1821684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Какие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у Вас планы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на следующие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10 лет? </a:t>
            </a:r>
          </a:p>
        </p:txBody>
      </p: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D88AC65C-AF57-6C5F-0160-B1A8F6CE05AB}"/>
              </a:ext>
            </a:extLst>
          </p:cNvPr>
          <p:cNvSpPr/>
          <p:nvPr/>
        </p:nvSpPr>
        <p:spPr>
          <a:xfrm>
            <a:off x="523832" y="6597478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91647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49C5C-A5E3-FF4C-9ED3-3DF7F53D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607967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ЗАЧЕМ НУЖНО ЗНАТЬ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СЕРДЕЧНО-СОСУДИСТЫЙ РИСК? </a:t>
            </a:r>
          </a:p>
        </p:txBody>
      </p:sp>
      <p:sp>
        <p:nvSpPr>
          <p:cNvPr id="13" name="Полилиния 73">
            <a:extLst>
              <a:ext uri="{FF2B5EF4-FFF2-40B4-BE49-F238E27FC236}">
                <a16:creationId xmlns:a16="http://schemas.microsoft.com/office/drawing/2014/main" id="{1D8C0816-783B-7C42-9C6E-49288C6D5D64}"/>
              </a:ext>
            </a:extLst>
          </p:cNvPr>
          <p:cNvSpPr/>
          <p:nvPr/>
        </p:nvSpPr>
        <p:spPr>
          <a:xfrm>
            <a:off x="479424" y="1771854"/>
            <a:ext cx="6091193" cy="1850415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4" name="Полилиния 73">
            <a:extLst>
              <a:ext uri="{FF2B5EF4-FFF2-40B4-BE49-F238E27FC236}">
                <a16:creationId xmlns:a16="http://schemas.microsoft.com/office/drawing/2014/main" id="{BFA9CF4D-9430-AB4E-B7EF-CC78DE6F3A87}"/>
              </a:ext>
            </a:extLst>
          </p:cNvPr>
          <p:cNvSpPr/>
          <p:nvPr/>
        </p:nvSpPr>
        <p:spPr>
          <a:xfrm>
            <a:off x="7511143" y="1771855"/>
            <a:ext cx="4201430" cy="1850414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5" name="Полилиния 73">
            <a:extLst>
              <a:ext uri="{FF2B5EF4-FFF2-40B4-BE49-F238E27FC236}">
                <a16:creationId xmlns:a16="http://schemas.microsoft.com/office/drawing/2014/main" id="{26967D1B-C1A0-4D47-BA75-55DC71507D35}"/>
              </a:ext>
            </a:extLst>
          </p:cNvPr>
          <p:cNvSpPr/>
          <p:nvPr/>
        </p:nvSpPr>
        <p:spPr>
          <a:xfrm>
            <a:off x="716085" y="1911867"/>
            <a:ext cx="5704004" cy="167121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4"/>
                </a:solidFill>
              </a:rPr>
              <a:t>Приложить все усилия для снижения</a:t>
            </a:r>
            <a:br>
              <a:rPr lang="ru-RU" sz="1600" b="1" dirty="0">
                <a:solidFill>
                  <a:schemeClr val="accent4"/>
                </a:solidFill>
              </a:rPr>
            </a:br>
            <a:r>
              <a:rPr lang="ru-RU" sz="1600" b="1" dirty="0">
                <a:solidFill>
                  <a:schemeClr val="accent4"/>
                </a:solidFill>
              </a:rPr>
              <a:t>сердечно-сосудистого риска: </a:t>
            </a:r>
          </a:p>
          <a:p>
            <a:pPr marL="177750" indent="-177750">
              <a:spcAft>
                <a:spcPts val="600"/>
              </a:spcAft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Выявить болезни, состояния, привычки, которые повышают риск  </a:t>
            </a:r>
          </a:p>
          <a:p>
            <a:pPr marL="177750" indent="-177750">
              <a:spcAft>
                <a:spcPts val="600"/>
              </a:spcAft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Снизить риск с помощью изменения образа жизни или применения специальных лекарственных средств</a:t>
            </a:r>
          </a:p>
        </p:txBody>
      </p:sp>
      <p:sp>
        <p:nvSpPr>
          <p:cNvPr id="16" name="Полилиния 73">
            <a:extLst>
              <a:ext uri="{FF2B5EF4-FFF2-40B4-BE49-F238E27FC236}">
                <a16:creationId xmlns:a16="http://schemas.microsoft.com/office/drawing/2014/main" id="{6D1F3F6B-6773-504A-BDBC-A90BC2AA9901}"/>
              </a:ext>
            </a:extLst>
          </p:cNvPr>
          <p:cNvSpPr/>
          <p:nvPr/>
        </p:nvSpPr>
        <p:spPr>
          <a:xfrm>
            <a:off x="7766817" y="1911868"/>
            <a:ext cx="3770080" cy="136790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600" b="1" dirty="0">
                <a:solidFill>
                  <a:schemeClr val="accent4"/>
                </a:solidFill>
              </a:rPr>
              <a:t>Не дать риску сердечно-сосудистого заболевания превратиться в само сердечно-сосудистое заболевание/ реализоваться или предотвратить повторное развитие заболевания</a:t>
            </a:r>
          </a:p>
        </p:txBody>
      </p:sp>
      <p:sp>
        <p:nvSpPr>
          <p:cNvPr id="17" name="Полилиния 73">
            <a:extLst>
              <a:ext uri="{FF2B5EF4-FFF2-40B4-BE49-F238E27FC236}">
                <a16:creationId xmlns:a16="http://schemas.microsoft.com/office/drawing/2014/main" id="{9D2131B4-7C30-D74A-8641-6894FC60B090}"/>
              </a:ext>
            </a:extLst>
          </p:cNvPr>
          <p:cNvSpPr/>
          <p:nvPr/>
        </p:nvSpPr>
        <p:spPr>
          <a:xfrm>
            <a:off x="1383256" y="1207096"/>
            <a:ext cx="3808911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ru-RU" sz="2100" b="1" dirty="0">
                <a:solidFill>
                  <a:schemeClr val="accent3"/>
                </a:solidFill>
              </a:rPr>
              <a:t>ВРАЧУ</a:t>
            </a:r>
          </a:p>
        </p:txBody>
      </p:sp>
      <p:sp>
        <p:nvSpPr>
          <p:cNvPr id="18" name="Полилиния 73">
            <a:extLst>
              <a:ext uri="{FF2B5EF4-FFF2-40B4-BE49-F238E27FC236}">
                <a16:creationId xmlns:a16="http://schemas.microsoft.com/office/drawing/2014/main" id="{5C3F942D-164A-F141-9C41-91FAB18C4503}"/>
              </a:ext>
            </a:extLst>
          </p:cNvPr>
          <p:cNvSpPr/>
          <p:nvPr/>
        </p:nvSpPr>
        <p:spPr>
          <a:xfrm>
            <a:off x="7954913" y="1207096"/>
            <a:ext cx="3313890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ru-RU" sz="2100" b="1" dirty="0">
                <a:solidFill>
                  <a:schemeClr val="accent1"/>
                </a:solidFill>
              </a:rPr>
              <a:t>ПАЦИЕНТУ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A3896A7-88DE-424C-98FF-FB2660298CEE}"/>
              </a:ext>
            </a:extLst>
          </p:cNvPr>
          <p:cNvSpPr/>
          <p:nvPr/>
        </p:nvSpPr>
        <p:spPr>
          <a:xfrm rot="5400000">
            <a:off x="3069429" y="3622269"/>
            <a:ext cx="436565" cy="436565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6C63EE9F-A8AC-0E48-9C3F-4532489087C4}"/>
              </a:ext>
            </a:extLst>
          </p:cNvPr>
          <p:cNvSpPr/>
          <p:nvPr/>
        </p:nvSpPr>
        <p:spPr>
          <a:xfrm rot="5400000">
            <a:off x="9395328" y="3633057"/>
            <a:ext cx="433060" cy="436565"/>
          </a:xfrm>
          <a:prstGeom prst="rightArrow">
            <a:avLst/>
          </a:prstGeom>
          <a:gradFill>
            <a:gsLst>
              <a:gs pos="61000">
                <a:srgbClr val="FB6FBB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Left-right Arrow 25">
            <a:extLst>
              <a:ext uri="{FF2B5EF4-FFF2-40B4-BE49-F238E27FC236}">
                <a16:creationId xmlns:a16="http://schemas.microsoft.com/office/drawing/2014/main" id="{EFF01C89-8231-4A4B-9AEF-E9B264D1C2B2}"/>
              </a:ext>
            </a:extLst>
          </p:cNvPr>
          <p:cNvSpPr/>
          <p:nvPr/>
        </p:nvSpPr>
        <p:spPr>
          <a:xfrm>
            <a:off x="6662057" y="2284763"/>
            <a:ext cx="757646" cy="436565"/>
          </a:xfrm>
          <a:prstGeom prst="leftRightArrow">
            <a:avLst/>
          </a:prstGeom>
          <a:gradFill>
            <a:gsLst>
              <a:gs pos="87000">
                <a:srgbClr val="FB6FBB"/>
              </a:gs>
              <a:gs pos="1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73">
            <a:extLst>
              <a:ext uri="{FF2B5EF4-FFF2-40B4-BE49-F238E27FC236}">
                <a16:creationId xmlns:a16="http://schemas.microsoft.com/office/drawing/2014/main" id="{9BA45D51-F320-1448-83B9-0B28C2447ECC}"/>
              </a:ext>
            </a:extLst>
          </p:cNvPr>
          <p:cNvSpPr/>
          <p:nvPr/>
        </p:nvSpPr>
        <p:spPr>
          <a:xfrm>
            <a:off x="479424" y="4153151"/>
            <a:ext cx="6091193" cy="1246508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8" name="Полилиния 73">
            <a:extLst>
              <a:ext uri="{FF2B5EF4-FFF2-40B4-BE49-F238E27FC236}">
                <a16:creationId xmlns:a16="http://schemas.microsoft.com/office/drawing/2014/main" id="{D00588AC-2961-BF43-83BA-D554B8D088BE}"/>
              </a:ext>
            </a:extLst>
          </p:cNvPr>
          <p:cNvSpPr/>
          <p:nvPr/>
        </p:nvSpPr>
        <p:spPr>
          <a:xfrm>
            <a:off x="7511143" y="4153151"/>
            <a:ext cx="4201430" cy="1246507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9" name="Полилиния 73">
            <a:extLst>
              <a:ext uri="{FF2B5EF4-FFF2-40B4-BE49-F238E27FC236}">
                <a16:creationId xmlns:a16="http://schemas.microsoft.com/office/drawing/2014/main" id="{BD250881-4100-F24C-B357-188F22681B13}"/>
              </a:ext>
            </a:extLst>
          </p:cNvPr>
          <p:cNvSpPr/>
          <p:nvPr/>
        </p:nvSpPr>
        <p:spPr>
          <a:xfrm>
            <a:off x="716085" y="4356289"/>
            <a:ext cx="5704004" cy="8905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4"/>
                </a:solidFill>
              </a:rPr>
              <a:t>Как можно точнее определить, какой риск развития заболеваний сердца и сосудов у пациента: </a:t>
            </a:r>
          </a:p>
          <a:p>
            <a:pPr>
              <a:spcAft>
                <a:spcPts val="600"/>
              </a:spcAft>
              <a:buClr>
                <a:schemeClr val="accent3"/>
              </a:buClr>
              <a:buSzPct val="150000"/>
            </a:pPr>
            <a:r>
              <a:rPr lang="ru-RU" sz="1600" dirty="0">
                <a:solidFill>
                  <a:schemeClr val="accent4"/>
                </a:solidFill>
              </a:rPr>
              <a:t>низкий / умеренный / высокий / очень высокий</a:t>
            </a:r>
          </a:p>
        </p:txBody>
      </p:sp>
      <p:sp>
        <p:nvSpPr>
          <p:cNvPr id="30" name="Полилиния 73">
            <a:extLst>
              <a:ext uri="{FF2B5EF4-FFF2-40B4-BE49-F238E27FC236}">
                <a16:creationId xmlns:a16="http://schemas.microsoft.com/office/drawing/2014/main" id="{A56E54B2-0995-A645-998F-E096078C0F3B}"/>
              </a:ext>
            </a:extLst>
          </p:cNvPr>
          <p:cNvSpPr/>
          <p:nvPr/>
        </p:nvSpPr>
        <p:spPr>
          <a:xfrm>
            <a:off x="7766817" y="4356289"/>
            <a:ext cx="3770080" cy="6155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600" b="1" dirty="0">
                <a:solidFill>
                  <a:schemeClr val="accent4"/>
                </a:solidFill>
              </a:rPr>
              <a:t>Доверять и строго следовать рекомендациям врача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DA892D-4DB7-2F4C-8967-7693381A167E}"/>
              </a:ext>
            </a:extLst>
          </p:cNvPr>
          <p:cNvSpPr/>
          <p:nvPr/>
        </p:nvSpPr>
        <p:spPr>
          <a:xfrm>
            <a:off x="9788436" y="4765989"/>
            <a:ext cx="1828800" cy="1828800"/>
          </a:xfrm>
          <a:prstGeom prst="ellipse">
            <a:avLst/>
          </a:prstGeom>
          <a:gradFill>
            <a:gsLst>
              <a:gs pos="100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C06C6-A7D7-7C4F-83F7-83E32C081680}"/>
              </a:ext>
            </a:extLst>
          </p:cNvPr>
          <p:cNvSpPr txBox="1"/>
          <p:nvPr/>
        </p:nvSpPr>
        <p:spPr>
          <a:xfrm>
            <a:off x="9788436" y="5018925"/>
            <a:ext cx="1828797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Знаете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ли Вы свой сердечно- сосудистый  риск? </a:t>
            </a:r>
          </a:p>
        </p:txBody>
      </p:sp>
      <p:sp>
        <p:nvSpPr>
          <p:cNvPr id="33" name="Left-right Arrow 32">
            <a:extLst>
              <a:ext uri="{FF2B5EF4-FFF2-40B4-BE49-F238E27FC236}">
                <a16:creationId xmlns:a16="http://schemas.microsoft.com/office/drawing/2014/main" id="{D88BF8B9-AAE1-C347-8920-D195E0CDF320}"/>
              </a:ext>
            </a:extLst>
          </p:cNvPr>
          <p:cNvSpPr/>
          <p:nvPr/>
        </p:nvSpPr>
        <p:spPr>
          <a:xfrm>
            <a:off x="6662057" y="4609952"/>
            <a:ext cx="757646" cy="436565"/>
          </a:xfrm>
          <a:prstGeom prst="leftRightArrow">
            <a:avLst/>
          </a:prstGeom>
          <a:gradFill>
            <a:gsLst>
              <a:gs pos="87000">
                <a:srgbClr val="FB6FBB"/>
              </a:gs>
              <a:gs pos="1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73">
            <a:extLst>
              <a:ext uri="{FF2B5EF4-FFF2-40B4-BE49-F238E27FC236}">
                <a16:creationId xmlns:a16="http://schemas.microsoft.com/office/drawing/2014/main" id="{BCE28F04-D3B6-8D46-90E5-212EF6E02961}"/>
              </a:ext>
            </a:extLst>
          </p:cNvPr>
          <p:cNvSpPr/>
          <p:nvPr/>
        </p:nvSpPr>
        <p:spPr>
          <a:xfrm>
            <a:off x="5158423" y="3716250"/>
            <a:ext cx="3808911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ru-RU" sz="2100" b="1" dirty="0">
                <a:gradFill>
                  <a:gsLst>
                    <a:gs pos="100000">
                      <a:schemeClr val="accent1"/>
                    </a:gs>
                    <a:gs pos="0">
                      <a:schemeClr val="accent3"/>
                    </a:gs>
                  </a:gsLst>
                  <a:lin ang="0" scaled="0"/>
                </a:gradFill>
              </a:rPr>
              <a:t>ЧТО НУЖНО СДЕЛАТЬ?</a:t>
            </a:r>
          </a:p>
        </p:txBody>
      </p: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C599CCB1-8DAC-3B0D-89FB-FC58D0AF94A4}"/>
              </a:ext>
            </a:extLst>
          </p:cNvPr>
          <p:cNvSpPr/>
          <p:nvPr/>
        </p:nvSpPr>
        <p:spPr>
          <a:xfrm>
            <a:off x="479425" y="6381750"/>
            <a:ext cx="1147052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1Ежов М.В. и </a:t>
            </a:r>
            <a:r>
              <a:rPr lang="ru-RU" sz="1000" dirty="0" err="1">
                <a:latin typeface="Calibri" panose="020F0502020204030204" pitchFamily="34" charset="0"/>
              </a:rPr>
              <a:t>соавт</a:t>
            </a:r>
            <a:r>
              <a:rPr lang="ru-RU" sz="1000" dirty="0">
                <a:latin typeface="Calibri" panose="020F0502020204030204" pitchFamily="34" charset="0"/>
              </a:rPr>
              <a:t>. Нарушения липидного обмена. Клинические рекомендации 2023. Российский кардиологический журнал. 2023;28(5):5471. doi:10.15829/1560-4071-2023-5471</a:t>
            </a:r>
          </a:p>
        </p:txBody>
      </p:sp>
    </p:spTree>
    <p:extLst>
      <p:ext uri="{BB962C8B-B14F-4D97-AF65-F5344CB8AC3E}">
        <p14:creationId xmlns:p14="http://schemas.microsoft.com/office/powerpoint/2010/main" val="3005460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8">
      <a:dk1>
        <a:sysClr val="windowText" lastClr="000000"/>
      </a:dk1>
      <a:lt1>
        <a:sysClr val="window" lastClr="FFFFFF"/>
      </a:lt1>
      <a:dk2>
        <a:srgbClr val="44546A"/>
      </a:dk2>
      <a:lt2>
        <a:srgbClr val="EAD8FE"/>
      </a:lt2>
      <a:accent1>
        <a:srgbClr val="C32B78"/>
      </a:accent1>
      <a:accent2>
        <a:srgbClr val="7D1C87"/>
      </a:accent2>
      <a:accent3>
        <a:srgbClr val="8873E9"/>
      </a:accent3>
      <a:accent4>
        <a:srgbClr val="2E305F"/>
      </a:accent4>
      <a:accent5>
        <a:srgbClr val="EFAB4E"/>
      </a:accent5>
      <a:accent6>
        <a:srgbClr val="E88955"/>
      </a:accent6>
      <a:hlink>
        <a:srgbClr val="0563C1"/>
      </a:hlink>
      <a:folHlink>
        <a:srgbClr val="954F72"/>
      </a:folHlink>
    </a:clrScheme>
    <a:fontScheme name="Другая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22352</TotalTime>
  <Words>4956</Words>
  <Application>Microsoft Office PowerPoint</Application>
  <PresentationFormat>Широкоэкранный</PresentationFormat>
  <Paragraphs>409</Paragraphs>
  <Slides>43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ArialMT</vt:lpstr>
      <vt:lpstr>Calibri</vt:lpstr>
      <vt:lpstr>Roboto</vt:lpstr>
      <vt:lpstr>Segoe UI</vt:lpstr>
      <vt:lpstr>Symbol</vt:lpstr>
      <vt:lpstr>Times New Roman</vt:lpstr>
      <vt:lpstr>Wingdings</vt:lpstr>
      <vt:lpstr>Тема Office</vt:lpstr>
      <vt:lpstr>ШКОЛА ПАЦИЕНТА  С АТЕРОСКЛЕРОЗОМ  И ДИСЛИПИДЕМИЕЙ</vt:lpstr>
      <vt:lpstr>ЧТО ТАКОЕ ХОЛЕСТЕРИН?  ДЛЯ ЧЕГО ОН НУЖЕН В ОРГАНИЗМЕ ЧЕЛОВЕКА?</vt:lpstr>
      <vt:lpstr>«ПУТЕШЕСТВИЕ» ХОЛЕСТЕРИНА В ОРГАНИЗМЕ</vt:lpstr>
      <vt:lpstr>КАКОЙ БЫВАЕТ ХОЛЕСТЕРИН?1</vt:lpstr>
      <vt:lpstr>ЧЕМ ОПАСЕН ИЗБЫТОК «ПЛОХОГО» ХОЛЕСТЕРИНА?1</vt:lpstr>
      <vt:lpstr>СУЩЕСТВУЕТ ЛИ «НОРМА ХОЛЕСТЕРИНА»?</vt:lpstr>
      <vt:lpstr>СУЩЕСТВУЕТ ЛИ «НОРМА ХОЛЕСТЕРИНА»?</vt:lpstr>
      <vt:lpstr>ЧТО ТАКОЕ СЕРДЕЧНО-СОСУДИСТЫЙ РИСК?</vt:lpstr>
      <vt:lpstr>ЗАЧЕМ НУЖНО ЗНАТЬ СЕРДЕЧНО-СОСУДИСТЫЙ РИСК? </vt:lpstr>
      <vt:lpstr>ОТПИМАЛЬНЫЙ УРОВЕНЬ «ПЛОХОГО» ХОЛЕСТЕРИНА В ЗАВИСИМОСТИ ОТ КАТЕГОРИИ РИСКА </vt:lpstr>
      <vt:lpstr>КОМУ НУЖНО КОНТРОЛИРОВАТЬ ЛИПИДЫ? </vt:lpstr>
      <vt:lpstr>КОГДА УРОВЕНЬ ХОЛЕСТЕРИНА СТОИТ ОПРЕДЕЛИТЬ  В МОЛОДОМ ВОЗРАСТЕ (ДО 40 ЛЕТ)?</vt:lpstr>
      <vt:lpstr>КОГДА НУЖНО ОПРЕДЕЛИТЬ УРОВЕНЬ  ХОЛЕСТЕРИНА У РЕБЕНКА/ПОДРОСТКА?1</vt:lpstr>
      <vt:lpstr>КАК ЕЩЕ Я МОГУ УМЕНЬШИТЬ  МОЙ СЕРДЕЧНО-СОСУДИСТЫЙ РИСК?</vt:lpstr>
      <vt:lpstr>ЧТО Я МОГУ ИЗМЕНИТЬ? ОТКАЖИТЕСЬ ОТ КУРЕНИЯ!</vt:lpstr>
      <vt:lpstr>ЧТО Я МОГУ ИЗМЕНИТЬ? ОТКАЗАТЬСЯ ОТ УПОТРЕБЛЕНИЯ АЛКОГОЛЯ  ИЛИ УМЕНЬШИТЬ КОЛИЧЕСТВО</vt:lpstr>
      <vt:lpstr>ЧТО Я МОГУ ИЗМЕНИТЬ? ПОЗАБОТИТЬСЯ О СВОЕМ ТЕЛЕ</vt:lpstr>
      <vt:lpstr>ЕСЛИ У ВАС ИЗБЫТОЧНАЯ МАССА ТЕЛА (ВЕС)  ИЛИ ОЖИРЕНИЕ</vt:lpstr>
      <vt:lpstr>ЧТО Я МОГУ ИЗМЕНИТЬ? ПРОАНАЛИЗИРОВАТЬ, ЧТО Я ЕМ</vt:lpstr>
      <vt:lpstr>ЧТО Я МОГУ ИЗМЕНИТЬ? ИЗМЕНИТЬ ПРИВЫЧКИ ПИТАНИЯ</vt:lpstr>
      <vt:lpstr>ДАВАЙТЕ НАЧНЕМ УЖЕ СЕГОДНЯ СЛЕДОВАТЬ ОСНОВНЫМ ПРИНЦИПАМ ЗДОРОВОГО ПИТАНИЯ</vt:lpstr>
      <vt:lpstr>ЧТО Я МОГУ ИЗМЕНИТЬ? УВЕЛИЧИТЬ ФИЗИЧЕСКУЮ АКТИВНОСТЬ1,2</vt:lpstr>
      <vt:lpstr>ЧТО Я МОГУ ИЗМЕНИТЬ? УВЕЛИЧИТЬ ФИЗИЧЕСКУЮ АКТИВНОСТЬ1,2</vt:lpstr>
      <vt:lpstr>ЧТО Я МОГУ ИЗМЕНИТЬ? ЗНАТЬ/КОНТРОЛИРОВАТЬ СВОЙ УРОВЕНЬ ГЛЮКОЗЫ (САХАРА) КРОВИ1</vt:lpstr>
      <vt:lpstr>ЧТО Я МОГУ ИЗМЕНИТЬ? ЗНАТЬ/КОНТРОЛИРОВАТЬ СВОЙ УРОВЕНЬ ГЛЮКОЗЫ (САХАРА) КРОВИ1</vt:lpstr>
      <vt:lpstr>ЕСЛИ У ВАС УСТАНОВЛЕН ДИАГНОЗ «АРТЕРИАЛЬНАЯ ГИПЕРТЕНЗИЯ»</vt:lpstr>
      <vt:lpstr>Презентация PowerPoint</vt:lpstr>
      <vt:lpstr>ВОЗМОЖНО ЛИ КОНТРОЛИРОВАТЬ ХОЛЕСТЕРИН БАДами? СТОИТ ЛИ ТРАТИТЬ ДЕНЬГИ?</vt:lpstr>
      <vt:lpstr>ОСНОВНЫЕ ЛЕКАРСТВА ДЛЯ КОНТРОЛЯ  УРОВНЯ ХОЛЕСТЕРИНА</vt:lpstr>
      <vt:lpstr>СТАТИНЫ УМЕНЬШАЮТ РИСК ИНФАРКТА МИОКАРДА  И ИНСУЛЬТА, ТОЛЬКО ПОКА ВЫ ИХ ПРИНИМАЕТЕ</vt:lpstr>
      <vt:lpstr>ВАМ НАЗНАЧЕН СТАТИН,  НО ВЫ БОИТЕСЬ  ЕГО ПРИНИМАТЬ ИЗ-ЗА ПОБОЧНЫХ ЭФФЕКТОВ? </vt:lpstr>
      <vt:lpstr>ОТ СТАТИНОВ БУДУТ БОЛЕТЬ МЫШЦЫ?</vt:lpstr>
      <vt:lpstr>ЕСЛИ Я БУДУ ПРИНИМАТЬ СТАТИНЫ ДОЛГО, Я НАВРЕЖУ ПЕЧЕНИ И ПОЧКАМ?</vt:lpstr>
      <vt:lpstr>СТАТИНЫ ВЫЗОВУТ У МЕНЯ РАЗВИТИЕ САХАРНОГО ДИАБЕТА?</vt:lpstr>
      <vt:lpstr>СТАТИНЫ ВЫЗОВУТ У МЕНЯ  СНИЖЕНИЕ УМСТВЕННЫХ СПОСОБНОСТЕЙ?</vt:lpstr>
      <vt:lpstr>КАК ЧАСТО НУЖНО ПРОВЕРЯТЬ УРОВЕНЬ ХОЛЕСТЕРИНА НА ФОНЕ ПРИЕМА СТАТИНОВ?1</vt:lpstr>
      <vt:lpstr>Я МОГУ СДЕЛАТЬ ПЕРЕРЫВ ИЛИ ПРЕКРАТИТЬ  ПРИЕМ СТАТИНОВ, КАК ТОЛЬКО УРОВЕНЬ ЛИПИДОВ СТАНЕТ НОРМАЛЬНЫМ? </vt:lpstr>
      <vt:lpstr>Мне провели оперативное лечение (стентирование сосудов сердца или аортокоронарное шунтирование). Чувствую себя практически здоровым!  РАЗВЕ МНЕ НУЖНО ПРОДОЛЖАТЬ ПРИЕМ СТАТИНОВ?</vt:lpstr>
      <vt:lpstr>О ЧЕМ ЕЩЕ ВАЖНО ПОМНИТЬ</vt:lpstr>
      <vt:lpstr>ДАЖЕ САМЫЕ ЭФФЕКТИВНЫЕ ЛЕКАРСТВА НЕ ПОМОГАЮТ, ЕСЛИ ИХ ПРИНИМАТЬ НЕПРАВИЛЬНО ИЛИ НЕРЕГУЛЯРНО!</vt:lpstr>
      <vt:lpstr>ВАЖНО НЕ ТОЛЬКО ЗНАТЬ О СВОЕМ ЗАБОЛЕВАНИИ,                  НО И СОБЛЮДАТЬ РЕКОМЕНДАЦИИ ВРАЧА!</vt:lpstr>
      <vt:lpstr>КОМПАНИЯ «СЕРВЬЕ» СОЗДАЛА СПЕЦИАЛЬНЫЙ САЙТ ДЛЯ ПАЦИЕНТОВ  О ЗАБОЛЕВАНИЯХ СЕРДЦА И СОСУДОВ</vt:lpstr>
      <vt:lpstr>ПРЕЗЕНТАЦИЯ  ПОДГОТОВЛЕНА ПРИ ПОДДЕРЖКЕ  ФАРМАЦЕВТИЧЕСКОЙ КОМПАНИИ «СЕРВЬЕ»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S</dc:creator>
  <cp:lastModifiedBy>Natalya EREMEEVA</cp:lastModifiedBy>
  <cp:revision>640</cp:revision>
  <dcterms:created xsi:type="dcterms:W3CDTF">2020-09-25T08:33:59Z</dcterms:created>
  <dcterms:modified xsi:type="dcterms:W3CDTF">2025-08-25T08:12:54Z</dcterms:modified>
</cp:coreProperties>
</file>