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56" r:id="rId4"/>
    <p:sldId id="319" r:id="rId5"/>
    <p:sldId id="316" r:id="rId6"/>
    <p:sldId id="317" r:id="rId7"/>
    <p:sldId id="31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146848502" r:id="rId40"/>
    <p:sldId id="2146848500" r:id="rId41"/>
    <p:sldId id="2146848501" r:id="rId42"/>
    <p:sldId id="315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GUNOVA Natalya RUSSIA" initials="LNR" lastIdx="10" clrIdx="0">
    <p:extLst>
      <p:ext uri="{19B8F6BF-5375-455C-9EA6-DF929625EA0E}">
        <p15:presenceInfo xmlns:p15="http://schemas.microsoft.com/office/powerpoint/2012/main" userId="S::Natalya.LOGUNOVA@servier.com::e7c3c19c-3041-4ee3-843d-c47246618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5F"/>
    <a:srgbClr val="E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4" autoAdjust="0"/>
    <p:restoredTop sz="95909" autoAdjust="0"/>
  </p:normalViewPr>
  <p:slideViewPr>
    <p:cSldViewPr snapToGrid="0">
      <p:cViewPr varScale="1">
        <p:scale>
          <a:sx n="107" d="100"/>
          <a:sy n="107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8D287-BFBE-4DB4-B2AE-9685D8ECFDB8}" type="datetimeFigureOut">
              <a:rPr lang="ru-RU" smtClean="0"/>
              <a:t>15.05.2025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A6C41-84AB-4A80-BDD9-A50663F06B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A6C41-84AB-4A80-BDD9-A50663F06B6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57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9419-BF38-4C18-9970-724E0D38A7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13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DD58-0E53-4DE2-B20E-EEA3994B1DE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2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1200" y="1122363"/>
            <a:ext cx="4988560" cy="3346450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200" y="4605338"/>
            <a:ext cx="4988560" cy="1084262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A7B296-8ECD-4513-BD36-89F871246D18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3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275DC-328D-428A-B12F-E861C046B150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6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EF7ED-4861-43D4-BBE9-805AFEF266C4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820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3ABC0F-3093-461F-9BED-F110B0D6770D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 flipH="1" flipV="1">
            <a:off x="5853345" y="4968240"/>
            <a:ext cx="6338655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9630" cy="685800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00" b="72445"/>
            <a:stretch/>
          </p:blipFill>
          <p:spPr>
            <a:xfrm flipH="1" flipV="1">
              <a:off x="5853345" y="4968240"/>
              <a:ext cx="6338655" cy="188976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967E43-16D6-42F2-A4EA-48FE6B2F757C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172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F5406F-12FA-4584-A35A-8B07DD55BB5E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839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3" b="72152"/>
          <a:stretch/>
        </p:blipFill>
        <p:spPr>
          <a:xfrm>
            <a:off x="9560689" y="0"/>
            <a:ext cx="2630126" cy="1909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0411" cy="2667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F6D2B-9097-4CF9-9682-89C3CEC94D79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30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89D330-794C-4294-97F2-942BFBD203A9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63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D9183F-CC65-48EE-8094-58E446028937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64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57B69D-9DC8-4772-AD66-2359F9B732E9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67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"/>
          <a:stretch/>
        </p:blipFill>
        <p:spPr>
          <a:xfrm flipV="1">
            <a:off x="596656" y="0"/>
            <a:ext cx="1159534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08134C-5E5C-4928-9E7F-9B3A79AB54DE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8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8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99392F-EA70-43DB-9D7B-75CD4E9F27D2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549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50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0829A8-D076-41C0-99C4-B3CD95997203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153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1" y="1137285"/>
            <a:ext cx="6853897" cy="3600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246" y="2452376"/>
            <a:ext cx="5738308" cy="148970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E0EF38-E8AD-4743-8AF0-A339FE5AF039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289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63A038-3842-4613-AE0C-0784CFD2076D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568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-15433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-15433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60104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979CA-C52F-4E0B-85E9-375CA89BF6A2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06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 flipH="1"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62"/>
            <a:stretch/>
          </p:blipFill>
          <p:spPr>
            <a:xfrm>
              <a:off x="0" y="0"/>
              <a:ext cx="9000626" cy="6858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5" r="55509"/>
            <a:stretch/>
          </p:blipFill>
          <p:spPr>
            <a:xfrm flipH="1" flipV="1">
              <a:off x="9275537" y="0"/>
              <a:ext cx="2916463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CB491-3A18-4A5F-9D51-737F7BC4DAF2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09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2C012-8A41-4EDC-BB1E-E0BF6145825E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2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5" y="4444678"/>
            <a:ext cx="3355473" cy="2413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1"/>
            <a:ext cx="11233149" cy="101600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D2E4A5-13A4-4BAD-A2D7-3216DCFFD800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20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CAAF7A-EB09-457F-9665-4AD96A11EE85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2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00" b="72445"/>
          <a:stretch/>
        </p:blipFill>
        <p:spPr>
          <a:xfrm>
            <a:off x="1185" y="0"/>
            <a:ext cx="6338655" cy="1889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66D55-CCBE-45F9-A1A0-157D95352884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6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B308A-8013-47E7-B45F-FC986DB1901C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454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18D75-3EB9-4471-961D-20AC90F16111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922520"/>
            <a:ext cx="5836920" cy="193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13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2360B-54D2-4AD6-90D3-EFE73AD90AF0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76250"/>
            <a:ext cx="11233149" cy="970280"/>
          </a:xfrm>
        </p:spPr>
        <p:txBody>
          <a:bodyPr>
            <a:no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8930B1-A958-4AFA-BD06-6C8A43429B98}" type="datetime1">
              <a:rPr lang="ru-RU" smtClean="0"/>
              <a:t>15.05.2025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479426" y="1628775"/>
            <a:ext cx="11233149" cy="47377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1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5738308" cy="97028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425" y="1628775"/>
            <a:ext cx="11071151" cy="4692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Подготовлено при поддержке компании Сервье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B0012-B98E-41B3-B959-1CC9B21B6C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62" r:id="rId5"/>
    <p:sldLayoutId id="2147483660" r:id="rId6"/>
    <p:sldLayoutId id="2147483674" r:id="rId7"/>
    <p:sldLayoutId id="2147483670" r:id="rId8"/>
    <p:sldLayoutId id="2147483652" r:id="rId9"/>
    <p:sldLayoutId id="2147483669" r:id="rId10"/>
    <p:sldLayoutId id="2147483653" r:id="rId11"/>
    <p:sldLayoutId id="2147483667" r:id="rId12"/>
    <p:sldLayoutId id="2147483668" r:id="rId13"/>
    <p:sldLayoutId id="2147483672" r:id="rId14"/>
    <p:sldLayoutId id="2147483661" r:id="rId15"/>
    <p:sldLayoutId id="2147483654" r:id="rId16"/>
    <p:sldLayoutId id="2147483671" r:id="rId17"/>
    <p:sldLayoutId id="2147483664" r:id="rId18"/>
    <p:sldLayoutId id="2147483673" r:id="rId19"/>
    <p:sldLayoutId id="2147483659" r:id="rId20"/>
    <p:sldLayoutId id="2147483657" r:id="rId21"/>
    <p:sldLayoutId id="2147483655" r:id="rId22"/>
    <p:sldLayoutId id="2147483665" r:id="rId23"/>
    <p:sldLayoutId id="2147483666" r:id="rId24"/>
    <p:sldLayoutId id="2147483656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orient="horz" pos="300">
          <p15:clr>
            <a:srgbClr val="F26B43"/>
          </p15:clr>
        </p15:guide>
        <p15:guide id="3" orient="horz" pos="1026">
          <p15:clr>
            <a:srgbClr val="F26B43"/>
          </p15:clr>
        </p15:guide>
        <p15:guide id="4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scardio.ru/content/Guidelines/Clinic_rek_AG_2020.pdf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116" y="1354592"/>
            <a:ext cx="4988560" cy="3346450"/>
          </a:xfrm>
        </p:spPr>
        <p:txBody>
          <a:bodyPr/>
          <a:lstStyle/>
          <a:p>
            <a:r>
              <a:rPr lang="ru-RU" dirty="0"/>
              <a:t>ЖИЗНЬ ПОСЛЕ</a:t>
            </a:r>
            <a:br>
              <a:rPr lang="ru-RU" dirty="0"/>
            </a:br>
            <a:r>
              <a:rPr lang="ru-RU" dirty="0"/>
              <a:t>ИНФАРКТА МИОКАРДА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6" y="852671"/>
            <a:ext cx="6396841" cy="59763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8E1E8-922D-43B2-982B-0D024DD05346}"/>
              </a:ext>
            </a:extLst>
          </p:cNvPr>
          <p:cNvSpPr txBox="1"/>
          <p:nvPr/>
        </p:nvSpPr>
        <p:spPr>
          <a:xfrm>
            <a:off x="513359" y="6496277"/>
            <a:ext cx="65689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rgbClr val="2E305F"/>
                </a:solidFill>
                <a:effectLst/>
                <a:latin typeface="+mj-lt"/>
              </a:rPr>
              <a:t>Представленная на слайдах информация не заменяет консультацию врача! Обязательно обратитесь за консультацией к врачу!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033906AF-F860-518A-5DA3-519207F17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Школа пациента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CB049A-F068-EA9E-940F-D103A423F451}"/>
              </a:ext>
            </a:extLst>
          </p:cNvPr>
          <p:cNvSpPr txBox="1"/>
          <p:nvPr/>
        </p:nvSpPr>
        <p:spPr>
          <a:xfrm>
            <a:off x="513359" y="5992911"/>
            <a:ext cx="51522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Срок использования презентации: до 23</a:t>
            </a:r>
            <a:r>
              <a:rPr lang="en-US" sz="1400" b="1" dirty="0">
                <a:solidFill>
                  <a:srgbClr val="2E305F"/>
                </a:solidFill>
                <a:effectLst/>
                <a:latin typeface="+mj-lt"/>
              </a:rPr>
              <a:t> </a:t>
            </a:r>
            <a:r>
              <a:rPr lang="ru-RU" sz="1400" b="1" dirty="0">
                <a:solidFill>
                  <a:srgbClr val="2E305F"/>
                </a:solidFill>
                <a:effectLst/>
                <a:latin typeface="+mj-lt"/>
              </a:rPr>
              <a:t>марта 2027 </a:t>
            </a:r>
          </a:p>
        </p:txBody>
      </p:sp>
    </p:spTree>
    <p:extLst>
      <p:ext uri="{BB962C8B-B14F-4D97-AF65-F5344CB8AC3E}">
        <p14:creationId xmlns:p14="http://schemas.microsoft.com/office/powerpoint/2010/main" val="17624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ВАМ ТРУДНО РЕГУЛЯРНО </a:t>
            </a:r>
            <a:br>
              <a:rPr lang="en-US" dirty="0"/>
            </a:br>
            <a:r>
              <a:rPr lang="ru-RU" dirty="0"/>
              <a:t>ПРИНИМАТЬ ЛЕКАРСТВА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"/>
          </p:nvPr>
        </p:nvSpPr>
        <p:spPr>
          <a:xfrm>
            <a:off x="1220912" y="2342236"/>
            <a:ext cx="6428396" cy="4737735"/>
          </a:xfrm>
        </p:spPr>
        <p:txBody>
          <a:bodyPr>
            <a:noAutofit/>
          </a:bodyPr>
          <a:lstStyle/>
          <a:p>
            <a:pPr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/>
              <a:t>Заведите дневник приема препаратов, </a:t>
            </a:r>
            <a:r>
              <a:rPr lang="ru-RU" sz="1700" dirty="0"/>
              <a:t>где Вы будете отмечать принятые таблетки. Это поможет Вам не принять случайно двойную дозу лекарства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Всегда проверяйте, достаточно ли у Вас препаратов </a:t>
            </a:r>
            <a:r>
              <a:rPr lang="ru-RU" sz="1700" dirty="0"/>
              <a:t>перед длительными</a:t>
            </a:r>
            <a:br>
              <a:rPr lang="en-US" sz="1700" dirty="0"/>
            </a:br>
            <a:r>
              <a:rPr lang="ru-RU" sz="1700" dirty="0"/>
              <a:t>поездками,</a:t>
            </a:r>
            <a:r>
              <a:rPr lang="en-US" sz="1700" dirty="0"/>
              <a:t> </a:t>
            </a:r>
            <a:r>
              <a:rPr lang="ru-RU" sz="1700" dirty="0"/>
              <a:t>и не забывайте взять лекарства с собой в дорогу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Используйте приложения для смартфонов</a:t>
            </a:r>
            <a:r>
              <a:rPr lang="ru-RU" sz="1700" dirty="0"/>
              <a:t>, которые будут напоминать Вам о приеме лекарств</a:t>
            </a:r>
            <a:endParaRPr lang="en-US" sz="17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76E83E1-680B-402F-8622-61EE705A0BB3}"/>
              </a:ext>
            </a:extLst>
          </p:cNvPr>
          <p:cNvGrpSpPr/>
          <p:nvPr/>
        </p:nvGrpSpPr>
        <p:grpSpPr>
          <a:xfrm>
            <a:off x="508453" y="2421264"/>
            <a:ext cx="864289" cy="2289839"/>
            <a:chOff x="508453" y="1776558"/>
            <a:chExt cx="864289" cy="2289839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53" y="1776558"/>
              <a:ext cx="422289" cy="40037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21" y="2714537"/>
              <a:ext cx="422289" cy="400377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10" y="3666020"/>
              <a:ext cx="422289" cy="40037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4457" y="1777565"/>
              <a:ext cx="798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1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9023" y="2699968"/>
              <a:ext cx="42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9023" y="3656777"/>
              <a:ext cx="42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3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AC4E440-98B0-441E-905F-B460C64BBD38}"/>
              </a:ext>
            </a:extLst>
          </p:cNvPr>
          <p:cNvSpPr/>
          <p:nvPr/>
        </p:nvSpPr>
        <p:spPr>
          <a:xfrm>
            <a:off x="508453" y="6291904"/>
            <a:ext cx="8019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10 ways to control high blood pressure without medication .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 Сайт клиники Мейо [Электронный ресурс]. 22 сентября 2020.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URL: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https://www.mayoclinic.org/diseases-conditions/high-blood-pressure/in-depth/high-blood-pressure/art-20046974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1" y="2411748"/>
            <a:ext cx="2197243" cy="42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2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93940" y="824589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КАКОВЫ НОРМЫ СОДЕРЖАНИЯ ХОЛЕСТЕРИНА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В КРОВИ, СОГЛАСНО ПОСЛЕДНИМ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РЕКОМЕНДАЦИЯМ ПО ДИСЛИПИДЕМИИ?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71" y="2766656"/>
            <a:ext cx="3561829" cy="3697686"/>
          </a:xfrm>
        </p:spPr>
      </p:pic>
      <p:sp>
        <p:nvSpPr>
          <p:cNvPr id="5" name="Прямоугольник 4"/>
          <p:cNvSpPr/>
          <p:nvPr/>
        </p:nvSpPr>
        <p:spPr>
          <a:xfrm>
            <a:off x="829285" y="2845433"/>
            <a:ext cx="77196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Для вторичной профилактики у пациентов</a:t>
            </a:r>
            <a:r>
              <a:rPr lang="ru-RU" sz="1700" dirty="0">
                <a:solidFill>
                  <a:schemeClr val="accent4"/>
                </a:solidFill>
              </a:rPr>
              <a:t>, перенесших инфаркт миокарда, рекомендуется целевой уровень ЛПНП </a:t>
            </a:r>
            <a:r>
              <a:rPr lang="ru-RU" sz="1700" b="1" dirty="0">
                <a:solidFill>
                  <a:schemeClr val="accent4"/>
                </a:solidFill>
              </a:rPr>
              <a:t>&lt;1,4 ммоль/л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(&lt;55 мг/дл), при этом снижение ЛПНП от исходного должно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составлять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не менее 50%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У пациентов с ИБС</a:t>
            </a:r>
            <a:r>
              <a:rPr lang="ru-RU" sz="1700" dirty="0">
                <a:solidFill>
                  <a:schemeClr val="accent4"/>
                </a:solidFill>
              </a:rPr>
              <a:t>, у которых в течение 2 лет случается второе сердечно-сосудистое осложнение (не обязательно того же типа,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что и первое), целевой уровень ЛПНП может быть снижен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 </a:t>
            </a:r>
            <a:r>
              <a:rPr lang="ru-RU" sz="1700" b="1" dirty="0">
                <a:solidFill>
                  <a:schemeClr val="accent4"/>
                </a:solidFill>
              </a:rPr>
              <a:t>&lt;1,0 ммоль/л </a:t>
            </a:r>
            <a:r>
              <a:rPr lang="ru-RU" sz="1700" dirty="0">
                <a:solidFill>
                  <a:schemeClr val="accent4"/>
                </a:solidFill>
              </a:rPr>
              <a:t>(&lt;40 мг/дл)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" y="2888975"/>
            <a:ext cx="406897" cy="3654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" y="4269622"/>
            <a:ext cx="406897" cy="36545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085059"/>
            <a:ext cx="811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42312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6" y="476250"/>
            <a:ext cx="8150746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>
                <a:ea typeface="Calibri" pitchFamily="34" charset="0"/>
                <a:cs typeface="Times New Roman" pitchFamily="18" charset="0"/>
              </a:rPr>
              <a:t>ПРЕПАРАТЫ ДЛЯ СНИЖЕНИЯ </a:t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ru-RU" dirty="0">
                <a:ea typeface="Calibri" pitchFamily="34" charset="0"/>
                <a:cs typeface="Times New Roman" pitchFamily="18" charset="0"/>
              </a:rPr>
              <a:t>УРОВНЯ ХОЛЕСТЕРИНА В КРОВИ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43" y="1999537"/>
            <a:ext cx="8015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После ИМ практически всем пациентам необходимо</a:t>
            </a:r>
            <a:r>
              <a:rPr lang="ru-RU" sz="1700" b="1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принимать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препараты</a:t>
            </a:r>
            <a:r>
              <a:rPr lang="ru-RU" sz="1700" b="1" dirty="0">
                <a:solidFill>
                  <a:schemeClr val="accent4"/>
                </a:solidFill>
              </a:rPr>
              <a:t>, снижающие холестерин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Наиболее часто пациентам назначают препараты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из класса статинов, </a:t>
            </a:r>
            <a:r>
              <a:rPr lang="ru-RU" sz="1700" dirty="0">
                <a:solidFill>
                  <a:schemeClr val="accent4"/>
                </a:solidFill>
              </a:rPr>
              <a:t>которые блокируют синтез холестерина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Статины:</a:t>
            </a:r>
            <a:endParaRPr lang="en-US" sz="1700" b="1" dirty="0">
              <a:solidFill>
                <a:schemeClr val="accent4"/>
              </a:solidFill>
            </a:endParaRP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↓ «плохой» холестерин (ЛПНП) и триглицериды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↑ «хороший» холестерин (ЛПВП)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 тех случаях, когда целевых уровней не удается достичь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 помощью одних только статинов, к ним могут быть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добавлены другие препараты</a:t>
            </a:r>
            <a:endParaRPr lang="ru-RU" sz="1700" i="1" dirty="0">
              <a:solidFill>
                <a:schemeClr val="accent4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" y="2047148"/>
            <a:ext cx="406897" cy="3654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6" y="2677822"/>
            <a:ext cx="406897" cy="36545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085059"/>
            <a:ext cx="8116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 Mach F. et al. 2019 ESC/EAS Guidelines for the management of dyslipidaemias: lipid modification to reduce cardiovascular risk. European Heart Journal 2020; </a:t>
            </a:r>
            <a:br>
              <a:rPr lang="en-US" sz="800" dirty="0">
                <a:solidFill>
                  <a:schemeClr val="accent4"/>
                </a:solidFill>
                <a:latin typeface="+mj-lt"/>
              </a:rPr>
            </a:br>
            <a:r>
              <a:rPr lang="en-US" sz="800" dirty="0">
                <a:solidFill>
                  <a:schemeClr val="accent4"/>
                </a:solidFill>
                <a:latin typeface="+mj-lt"/>
              </a:rPr>
              <a:t>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5" y="3457443"/>
            <a:ext cx="406897" cy="36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4" y="4508696"/>
            <a:ext cx="406897" cy="365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79" y="1431804"/>
            <a:ext cx="5915799" cy="440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4283689"/>
            <a:ext cx="9419317" cy="2574309"/>
          </a:xfrm>
          <a:prstGeom prst="rect">
            <a:avLst/>
          </a:prstGeom>
        </p:spPr>
      </p:pic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ВАЖНО!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BCA57F5-F2F6-4433-BE8E-E30039754300}"/>
              </a:ext>
            </a:extLst>
          </p:cNvPr>
          <p:cNvSpPr/>
          <p:nvPr/>
        </p:nvSpPr>
        <p:spPr>
          <a:xfrm>
            <a:off x="513829" y="6230202"/>
            <a:ext cx="8116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bg1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3653" y="1723769"/>
            <a:ext cx="6674600" cy="2359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После инфаркта миокарда статины нужно принимать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даже при нормальном уровне ЛПНП</a:t>
            </a:r>
            <a:br>
              <a:rPr lang="en-US" sz="1700" b="1" dirty="0">
                <a:solidFill>
                  <a:schemeClr val="accent4"/>
                </a:solidFill>
              </a:rPr>
            </a:br>
            <a:endParaRPr lang="en-US" sz="1700" b="1" dirty="0">
              <a:solidFill>
                <a:schemeClr val="accent4"/>
              </a:solidFill>
            </a:endParaRPr>
          </a:p>
          <a:p>
            <a:pPr>
              <a:lnSpc>
                <a:spcPts val="2000"/>
              </a:lnSpc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Статины необходимо принимать постоянно</a:t>
            </a:r>
            <a:r>
              <a:rPr lang="ru-RU" sz="1700" dirty="0">
                <a:solidFill>
                  <a:schemeClr val="accent4"/>
                </a:solidFill>
              </a:rPr>
              <a:t>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ни в коем случае </a:t>
            </a:r>
            <a:r>
              <a:rPr lang="ru-RU" sz="1700" b="1" dirty="0">
                <a:solidFill>
                  <a:schemeClr val="accent4"/>
                </a:solidFill>
              </a:rPr>
              <a:t>не отменять самостоятельно,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даже если достигнутый уровень холестерина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кажется Вам низким или Вы опасаетесь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побочных эффектов</a:t>
            </a:r>
          </a:p>
        </p:txBody>
      </p:sp>
      <p:sp>
        <p:nvSpPr>
          <p:cNvPr id="29" name="Объект 1"/>
          <p:cNvSpPr txBox="1">
            <a:spLocks/>
          </p:cNvSpPr>
          <p:nvPr/>
        </p:nvSpPr>
        <p:spPr>
          <a:xfrm>
            <a:off x="454181" y="5209556"/>
            <a:ext cx="7962513" cy="10973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Aft>
                <a:spcPts val="1200"/>
              </a:spcAft>
              <a:buClr>
                <a:srgbClr val="C00000"/>
              </a:buClr>
            </a:pPr>
            <a:r>
              <a:rPr lang="ru-RU" sz="2000" dirty="0">
                <a:solidFill>
                  <a:schemeClr val="bg1"/>
                </a:solidFill>
              </a:rPr>
              <a:t>СТАТИНЫ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СНИЖАЮТ СМЕРТНОСТЬ, А ТАКЖЕ  ВЕРОЯТНОСТЬ 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РАЗВИТИЯ И ТЯЖЕСТЬ СЕРДЕЧНО-СОСУДИСТЫХ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КАТАСТРОФ, ТАКИХ КАК, ИНФАРКТ МИОКАРДА И ИНСУЛЬТ</a:t>
            </a:r>
          </a:p>
          <a:p>
            <a:endParaRPr lang="ru-RU" sz="17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74" y="1523469"/>
            <a:ext cx="4988745" cy="48291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" y="1656979"/>
            <a:ext cx="516479" cy="58755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4" y="2537762"/>
            <a:ext cx="516479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5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688252" y="4871761"/>
            <a:ext cx="10263951" cy="2831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8252" y="4179182"/>
            <a:ext cx="3601894" cy="3181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8252" y="1278357"/>
            <a:ext cx="7506236" cy="30712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244024"/>
            <a:ext cx="11233149" cy="970280"/>
          </a:xfrm>
        </p:spPr>
        <p:txBody>
          <a:bodyPr/>
          <a:lstStyle/>
          <a:p>
            <a:pPr algn="just" fontAlgn="base">
              <a:spcAft>
                <a:spcPct val="0"/>
              </a:spcAft>
            </a:pPr>
            <a:r>
              <a:rPr lang="ru-RU" dirty="0"/>
              <a:t>СОМНЕНИЯ И ОПАСЕНИЯ: «Мифы о статинах»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817433" y="1299092"/>
            <a:ext cx="11233149" cy="4523421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700" b="1" dirty="0">
                <a:solidFill>
                  <a:schemeClr val="bg1"/>
                </a:solidFill>
              </a:rPr>
              <a:t>Статины плохо влияют на печень и вызывают</a:t>
            </a:r>
            <a:r>
              <a:rPr lang="en-US" sz="1700" b="1" dirty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поражение мышц?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Да, побочными эффектами статинов могут быть</a:t>
            </a:r>
            <a:r>
              <a:rPr lang="en-US" sz="1400" dirty="0"/>
              <a:t> </a:t>
            </a:r>
            <a:r>
              <a:rPr lang="ru-RU" sz="1400" dirty="0"/>
              <a:t>нарушение функции печени и миопатии, когнитивные нарушения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и увеличение риска развития СД 2 типа, </a:t>
            </a:r>
            <a:r>
              <a:rPr lang="ru-RU" sz="1400" b="1" dirty="0"/>
              <a:t>но</a:t>
            </a:r>
            <a:r>
              <a:rPr lang="ru-RU" sz="1400" dirty="0"/>
              <a:t>: 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Эти эффекты известны врачам, и перед назначением статинов</a:t>
            </a:r>
            <a:r>
              <a:rPr lang="en-US" sz="1400" dirty="0"/>
              <a:t> </a:t>
            </a:r>
            <a:r>
              <a:rPr lang="ru-RU" sz="1400" dirty="0"/>
              <a:t>и во время их приема они оценивают когнитивные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None/>
            </a:pPr>
            <a:r>
              <a:rPr lang="ru-RU" sz="1400" dirty="0"/>
              <a:t>функции, функцию печени и мышц, уровень глюкозы крови </a:t>
            </a:r>
          </a:p>
          <a:p>
            <a:pPr marL="357188" fontAlgn="base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1400" dirty="0"/>
              <a:t>Негативное влияние статинов обратимо, т.е. эти побочные эффекты проходят после отмены статинов </a:t>
            </a:r>
          </a:p>
          <a:p>
            <a:pPr marL="357188" algn="l">
              <a:lnSpc>
                <a:spcPct val="150000"/>
              </a:lnSpc>
              <a:spcBef>
                <a:spcPts val="0"/>
              </a:spcBef>
            </a:pPr>
            <a:r>
              <a:rPr lang="ru-RU" sz="1400" dirty="0"/>
              <a:t>Это достаточно редкие побочные эффекты</a:t>
            </a:r>
            <a:r>
              <a:rPr lang="en-US" sz="1400" dirty="0"/>
              <a:t>: </a:t>
            </a:r>
            <a:r>
              <a:rPr lang="ru-RU" sz="1400" dirty="0"/>
              <a:t>в клинических исследованиях только у 1,5 – 5% пациентов возникали мышечные симптомы, связанные с приемом статинов</a:t>
            </a:r>
            <a:r>
              <a:rPr lang="ru-RU" sz="1400" baseline="30000" dirty="0"/>
              <a:t>1</a:t>
            </a:r>
            <a:r>
              <a:rPr lang="en-US" sz="1400" dirty="0"/>
              <a:t>,</a:t>
            </a:r>
            <a:r>
              <a:rPr lang="ru-RU" sz="1400" dirty="0"/>
              <a:t> повышение уровня печеночных ферментов наблюдается также очень редко, всего у 0,5–2% пациентов, принимающих статины</a:t>
            </a:r>
            <a:r>
              <a:rPr lang="ru-RU" sz="1400" baseline="30000" dirty="0"/>
              <a:t>2</a:t>
            </a:r>
            <a:r>
              <a:rPr lang="ru-RU" sz="1400" dirty="0"/>
              <a:t>.</a:t>
            </a:r>
          </a:p>
          <a:p>
            <a:pPr fontAlgn="base">
              <a:lnSpc>
                <a:spcPts val="2700"/>
              </a:lnSpc>
              <a:spcBef>
                <a:spcPts val="0"/>
              </a:spcBef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Статины могут вызвать рак?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700" dirty="0">
                <a:solidFill>
                  <a:srgbClr val="2E305F"/>
                </a:solidFill>
              </a:rPr>
              <a:t>    </a:t>
            </a:r>
            <a:r>
              <a:rPr lang="ru-RU" sz="1400" dirty="0">
                <a:solidFill>
                  <a:srgbClr val="2E305F"/>
                </a:solidFill>
              </a:rPr>
              <a:t>На сегодняшний день нет доказательств того, что статины повышают риск развития онкологических заболеваний</a:t>
            </a:r>
          </a:p>
          <a:p>
            <a:pPr marL="0" indent="0" fontAlgn="base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ru-RU" sz="1700" b="1" dirty="0">
                <a:solidFill>
                  <a:schemeClr val="bg1"/>
                </a:solidFill>
              </a:rPr>
              <a:t>После начала приема статинов никаких изменений в самочувствии нет. Они не действуют ?</a:t>
            </a:r>
          </a:p>
          <a:p>
            <a:pPr fontAlgn="base">
              <a:lnSpc>
                <a:spcPts val="26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700" dirty="0">
                <a:solidFill>
                  <a:srgbClr val="2E305F"/>
                </a:solidFill>
              </a:rPr>
              <a:t>    </a:t>
            </a:r>
            <a:r>
              <a:rPr lang="ru-RU" sz="1400" dirty="0">
                <a:solidFill>
                  <a:srgbClr val="2E305F"/>
                </a:solidFill>
              </a:rPr>
              <a:t>Статины никак не влияют на самочувствие</a:t>
            </a:r>
            <a:r>
              <a:rPr lang="ru-RU" sz="1400" dirty="0"/>
              <a:t>, т.е. это абсолютно нормально,</a:t>
            </a:r>
            <a:r>
              <a:rPr lang="en-US" sz="1400" dirty="0"/>
              <a:t> </a:t>
            </a:r>
            <a:r>
              <a:rPr lang="ru-RU" sz="1400" dirty="0"/>
              <a:t>что Вы не ощущаете</a:t>
            </a:r>
            <a:r>
              <a:rPr lang="en-US" sz="1400" dirty="0"/>
              <a:t> </a:t>
            </a:r>
            <a:r>
              <a:rPr lang="ru-RU" sz="1400" dirty="0"/>
              <a:t>каких-либо</a:t>
            </a:r>
            <a:r>
              <a:rPr lang="en-US" sz="1400" dirty="0"/>
              <a:t> </a:t>
            </a:r>
            <a:r>
              <a:rPr lang="ru-RU" sz="1400" dirty="0"/>
              <a:t>изменений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2348590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2953784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3345673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4636081"/>
            <a:ext cx="132471" cy="1255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14" y="5283010"/>
            <a:ext cx="132471" cy="125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0" y="5239658"/>
            <a:ext cx="7750629" cy="1626640"/>
          </a:xfrm>
          <a:prstGeom prst="rect">
            <a:avLst/>
          </a:prstGeom>
        </p:spPr>
      </p:pic>
      <p:sp>
        <p:nvSpPr>
          <p:cNvPr id="23" name="Объект 1"/>
          <p:cNvSpPr txBox="1">
            <a:spLocks/>
          </p:cNvSpPr>
          <p:nvPr/>
        </p:nvSpPr>
        <p:spPr>
          <a:xfrm>
            <a:off x="5704974" y="5858174"/>
            <a:ext cx="7962513" cy="1530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2000" dirty="0">
                <a:solidFill>
                  <a:schemeClr val="bg1"/>
                </a:solidFill>
              </a:rPr>
              <a:t>ПОЛЬЗА ОТ ПРИЕМА СТАТИНОВ МНОГОКРАТНО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ПРЕВЫШАЕТ ПОТЕНЦИАЛЬНЫЕ РИСКИ</a:t>
            </a:r>
          </a:p>
          <a:p>
            <a:endParaRPr lang="ru-RU" sz="17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FF2EBEF-2E25-4340-B310-EDC3CFCE9F22}"/>
              </a:ext>
            </a:extLst>
          </p:cNvPr>
          <p:cNvSpPr/>
          <p:nvPr/>
        </p:nvSpPr>
        <p:spPr>
          <a:xfrm>
            <a:off x="477034" y="6280444"/>
            <a:ext cx="4533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1.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Vinci P et al. Int J Mol Sci. 2021 Oct 28;22(21):11687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2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. Ostroumova O.D. Consilium Medicum. 2017; 19 (10): 85–88.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  <a:p>
            <a:endParaRPr lang="en-US" sz="800" dirty="0"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274" y="420914"/>
            <a:ext cx="2220308" cy="21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fontAlgn="base">
              <a:spcAft>
                <a:spcPct val="0"/>
              </a:spcAft>
            </a:pPr>
            <a:r>
              <a:rPr lang="ru-RU" dirty="0"/>
              <a:t>КУРЕНИЕ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37003" y="2094508"/>
            <a:ext cx="11233148" cy="3414352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1700" b="1" dirty="0"/>
              <a:t>Курение сокращает продолжительность</a:t>
            </a:r>
            <a:r>
              <a:rPr lang="en-US" sz="1700" b="1" dirty="0"/>
              <a:t> </a:t>
            </a:r>
            <a:r>
              <a:rPr lang="ru-RU" sz="1700" b="1" dirty="0"/>
              <a:t>жизни </a:t>
            </a:r>
            <a:br>
              <a:rPr lang="ru-RU" sz="1700" b="1" dirty="0"/>
            </a:br>
            <a:r>
              <a:rPr lang="ru-RU" sz="1700" dirty="0"/>
              <a:t>в среднем </a:t>
            </a:r>
            <a:r>
              <a:rPr lang="ru-RU" sz="1700" b="1" dirty="0">
                <a:solidFill>
                  <a:schemeClr val="accent2"/>
                </a:solidFill>
              </a:rPr>
              <a:t>на 7 лет </a:t>
            </a:r>
            <a:r>
              <a:rPr lang="ru-RU" sz="1700" b="1" baseline="30000" dirty="0"/>
              <a:t>1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lnSpc>
                <a:spcPts val="2000"/>
              </a:lnSpc>
              <a:buClr>
                <a:srgbClr val="C00000"/>
              </a:buClr>
            </a:pPr>
            <a:r>
              <a:rPr lang="ru-RU" sz="1700" dirty="0">
                <a:sym typeface="Symbol" pitchFamily="18" charset="2"/>
              </a:rPr>
              <a:t>Риск смерти от ССЗ у курящих </a:t>
            </a:r>
            <a:r>
              <a:rPr lang="ru-RU" sz="1700" b="1" dirty="0">
                <a:solidFill>
                  <a:schemeClr val="accent2"/>
                </a:solidFill>
                <a:sym typeface="Symbol" pitchFamily="18" charset="2"/>
              </a:rPr>
              <a:t>в 2 раза</a:t>
            </a:r>
            <a:r>
              <a:rPr lang="en-US" sz="1700" b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br>
              <a:rPr lang="ru-RU" sz="1700" b="1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ru-RU" sz="1700" dirty="0">
                <a:sym typeface="Symbol" pitchFamily="18" charset="2"/>
              </a:rPr>
              <a:t>выше по сравнению с некурящими </a:t>
            </a:r>
            <a:r>
              <a:rPr lang="ru-RU" sz="1700" baseline="30000" dirty="0">
                <a:solidFill>
                  <a:schemeClr val="accent4"/>
                </a:solidFill>
              </a:rPr>
              <a:t>2</a:t>
            </a:r>
            <a:endParaRPr lang="ru-RU" sz="1700" dirty="0"/>
          </a:p>
          <a:p>
            <a:pPr>
              <a:lnSpc>
                <a:spcPts val="2100"/>
              </a:lnSpc>
              <a:buClr>
                <a:srgbClr val="C00000"/>
              </a:buClr>
            </a:pPr>
            <a:r>
              <a:rPr lang="ru-RU" sz="1700" dirty="0"/>
              <a:t>У пациентов, продолжающих курить </a:t>
            </a:r>
            <a:r>
              <a:rPr lang="ru-RU" sz="1700" b="1" dirty="0"/>
              <a:t>после инфаркта миокарда</a:t>
            </a:r>
            <a:r>
              <a:rPr lang="ru-RU" sz="1700" dirty="0"/>
              <a:t>, </a:t>
            </a:r>
            <a:br>
              <a:rPr lang="ru-RU" sz="1700" dirty="0"/>
            </a:br>
            <a:r>
              <a:rPr lang="ru-RU" sz="1700" dirty="0"/>
              <a:t>частота развития повторного инфаркта миокарда повышается </a:t>
            </a:r>
            <a:r>
              <a:rPr lang="ru-RU" sz="1700" b="1" dirty="0">
                <a:solidFill>
                  <a:schemeClr val="accent2"/>
                </a:solidFill>
              </a:rPr>
              <a:t>в 2 раза </a:t>
            </a:r>
            <a:r>
              <a:rPr lang="ru-RU" sz="1700" baseline="30000" dirty="0">
                <a:solidFill>
                  <a:schemeClr val="accent4"/>
                </a:solidFill>
              </a:rPr>
              <a:t>2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700" dirty="0"/>
              <a:t>Пациенты, продолжающие курить </a:t>
            </a:r>
            <a:r>
              <a:rPr lang="ru-RU" sz="1700" b="1" dirty="0"/>
              <a:t>после</a:t>
            </a:r>
            <a:r>
              <a:rPr lang="ru-RU" sz="1700" dirty="0"/>
              <a:t> </a:t>
            </a:r>
            <a:r>
              <a:rPr lang="ru-RU" sz="1700" b="1" dirty="0"/>
              <a:t>стентирования</a:t>
            </a:r>
            <a:r>
              <a:rPr lang="ru-RU" sz="1700" dirty="0"/>
              <a:t>, </a:t>
            </a:r>
            <a:br>
              <a:rPr lang="ru-RU" sz="1700" dirty="0"/>
            </a:br>
            <a:r>
              <a:rPr lang="ru-RU" sz="1700" dirty="0"/>
              <a:t>имеют неблагоприятные отдаленные последствия, теряя </a:t>
            </a:r>
            <a:r>
              <a:rPr lang="ru-RU" sz="1700" b="1" dirty="0">
                <a:solidFill>
                  <a:schemeClr val="accent2"/>
                </a:solidFill>
              </a:rPr>
              <a:t>2,1 года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dirty="0"/>
              <a:t>ожидаемой продолжительности жизни по сравнению с теми, кто бросает курить </a:t>
            </a:r>
            <a:r>
              <a:rPr lang="en-US" sz="1700" baseline="30000" dirty="0">
                <a:solidFill>
                  <a:schemeClr val="accent4"/>
                </a:solidFill>
              </a:rPr>
              <a:t>3</a:t>
            </a:r>
            <a:endParaRPr lang="ru-RU" sz="1700" b="1" dirty="0">
              <a:solidFill>
                <a:schemeClr val="accent2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700" dirty="0"/>
              <a:t>Курящие больные, перенесшие </a:t>
            </a:r>
            <a:r>
              <a:rPr lang="ru-RU" sz="1700" b="1" dirty="0"/>
              <a:t>коронарное шунтирование</a:t>
            </a:r>
            <a:r>
              <a:rPr lang="ru-RU" sz="1700" dirty="0"/>
              <a:t>,</a:t>
            </a:r>
            <a:br>
              <a:rPr lang="ru-RU" sz="1700" dirty="0"/>
            </a:br>
            <a:r>
              <a:rPr lang="ru-RU" sz="1700" dirty="0"/>
              <a:t>теряют </a:t>
            </a:r>
            <a:r>
              <a:rPr lang="ru-RU" sz="1700" b="1" dirty="0">
                <a:solidFill>
                  <a:schemeClr val="accent2"/>
                </a:solidFill>
              </a:rPr>
              <a:t>3 года </a:t>
            </a:r>
            <a:r>
              <a:rPr lang="ru-RU" sz="1700" dirty="0"/>
              <a:t>ожидаемой продолжительности жизни </a:t>
            </a:r>
            <a:br>
              <a:rPr lang="ru-RU" sz="1700" dirty="0"/>
            </a:br>
            <a:r>
              <a:rPr lang="ru-RU" sz="1700" dirty="0"/>
              <a:t>по сравнению с теми, кто бросает курить </a:t>
            </a:r>
            <a:r>
              <a:rPr lang="en-US" sz="1700" baseline="30000" dirty="0">
                <a:solidFill>
                  <a:schemeClr val="accent4"/>
                </a:solidFill>
              </a:rPr>
              <a:t>4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1" y="2117333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0" y="2751592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29" y="3383932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" y="4065876"/>
            <a:ext cx="132471" cy="1255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2" y="4932360"/>
            <a:ext cx="132471" cy="125597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50D0FE71-B2C3-4960-BC20-FB75F6FC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986571"/>
            <a:ext cx="11233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  <a:latin typeface="+mj-lt"/>
                <a:cs typeface="Arial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dirty="0"/>
              <a:t>1</a:t>
            </a:r>
            <a:r>
              <a:rPr lang="ru-RU" dirty="0"/>
              <a:t>. </a:t>
            </a:r>
            <a:r>
              <a:rPr lang="en-US" dirty="0"/>
              <a:t>Østbye T et al. 2004 Jun;39(3):531-52</a:t>
            </a:r>
            <a:endParaRPr lang="ru-RU" dirty="0"/>
          </a:p>
          <a:p>
            <a:r>
              <a:rPr lang="ru-RU" dirty="0"/>
              <a:t>2. 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dirty="0"/>
              <a:t>ST</a:t>
            </a:r>
            <a:r>
              <a:rPr lang="ru-RU" dirty="0"/>
              <a:t>», 2014 г., с. 54. Сайт Российского кардиологического общества </a:t>
            </a:r>
            <a:r>
              <a:rPr lang="en-US" dirty="0"/>
              <a:t>[</a:t>
            </a:r>
            <a:r>
              <a:rPr lang="ru-RU" dirty="0"/>
              <a:t>Электронный ресурс</a:t>
            </a:r>
            <a:r>
              <a:rPr lang="en-US" dirty="0"/>
              <a:t>]</a:t>
            </a:r>
            <a:r>
              <a:rPr lang="ru-RU" dirty="0"/>
              <a:t>. 22 сентября 2020.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dirty="0"/>
              <a:t>https://scardio.ru/content/Guidelines/Project_reabilit_190514.pdf </a:t>
            </a:r>
            <a:endParaRPr lang="ru-RU" dirty="0"/>
          </a:p>
          <a:p>
            <a:r>
              <a:rPr lang="ru-RU" dirty="0"/>
              <a:t>3. </a:t>
            </a:r>
            <a:r>
              <a:rPr lang="en-US" dirty="0"/>
              <a:t>de Boer SP et al. Am J Cardiol. 2013 Nov 1;112(9):1311-4</a:t>
            </a:r>
          </a:p>
          <a:p>
            <a:r>
              <a:rPr lang="en-US" dirty="0"/>
              <a:t>4. van Domburg RT et al. Am Heart J. 2008 Sep;156(3):473-6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55" y="-65437"/>
            <a:ext cx="4798475" cy="46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7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360339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ЧТО</a:t>
            </a:r>
            <a:r>
              <a:rPr lang="en-US" dirty="0"/>
              <a:t> </a:t>
            </a:r>
            <a:r>
              <a:rPr lang="ru-RU" dirty="0"/>
              <a:t>ВЫ ПРИОБРЕТАЕТЕ ПОСЛЕ ОТКАЗА </a:t>
            </a:r>
            <a:br>
              <a:rPr lang="en-US" dirty="0"/>
            </a:br>
            <a:r>
              <a:rPr lang="ru-RU" dirty="0"/>
              <a:t>ОТ КУРЕНИЯ?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933094" y="1746775"/>
            <a:ext cx="7103324" cy="3836328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b="1" dirty="0"/>
              <a:t>Снижение риска злокачественных новообразований:</a:t>
            </a:r>
          </a:p>
          <a:p>
            <a:pPr marL="630238" fontAlgn="base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i="1" dirty="0"/>
              <a:t>Вероятность рака легких снижается </a:t>
            </a:r>
            <a:r>
              <a:rPr lang="ru-RU" sz="1700" b="1" i="1" dirty="0">
                <a:solidFill>
                  <a:schemeClr val="accent2"/>
                </a:solidFill>
              </a:rPr>
              <a:t>в 20 раз, </a:t>
            </a:r>
            <a:br>
              <a:rPr lang="ru-RU" sz="1700" i="1" dirty="0"/>
            </a:br>
            <a:r>
              <a:rPr lang="ru-RU" sz="1700" i="1" dirty="0"/>
              <a:t>снижается риск рака других органов</a:t>
            </a:r>
            <a:r>
              <a:rPr lang="en-US" sz="1700" i="1" dirty="0"/>
              <a:t> </a:t>
            </a:r>
            <a:r>
              <a:rPr lang="en-US" sz="1700" i="1" baseline="30000" dirty="0"/>
              <a:t>1</a:t>
            </a:r>
            <a:r>
              <a:rPr lang="ru-RU" sz="1700" i="1" dirty="0"/>
              <a:t> </a:t>
            </a:r>
          </a:p>
          <a:p>
            <a:pPr fontAlgn="base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сексуального и репродуктивного</a:t>
            </a:r>
            <a:r>
              <a:rPr lang="en-US" sz="1700" dirty="0"/>
              <a:t> </a:t>
            </a:r>
            <a:r>
              <a:rPr lang="ru-RU" sz="1700" dirty="0"/>
              <a:t>здоровья</a:t>
            </a:r>
            <a:br>
              <a:rPr lang="ru-RU" sz="1700" dirty="0"/>
            </a:br>
            <a:r>
              <a:rPr lang="ru-RU" sz="1700" dirty="0"/>
              <a:t>Возможность сохранить здоровье близких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восприятия вкусов и обоняния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Улучшение цвета лица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b="1" dirty="0"/>
              <a:t>Финансовая выгода:</a:t>
            </a:r>
            <a:endParaRPr lang="en-US" sz="1700" b="1" dirty="0"/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en-US" sz="1700" i="1" dirty="0"/>
              <a:t>        </a:t>
            </a:r>
            <a:r>
              <a:rPr lang="ru-RU" sz="1700" i="1" dirty="0"/>
              <a:t>Курящий человек </a:t>
            </a:r>
            <a:r>
              <a:rPr lang="ru-RU" sz="1700" b="1" i="1" dirty="0">
                <a:solidFill>
                  <a:schemeClr val="accent2"/>
                </a:solidFill>
              </a:rPr>
              <a:t>1-2 месяца в году </a:t>
            </a:r>
            <a:r>
              <a:rPr lang="ru-RU" sz="1700" i="1" dirty="0"/>
              <a:t>работает</a:t>
            </a:r>
            <a:br>
              <a:rPr lang="ru-RU" sz="1700" i="1" dirty="0"/>
            </a:br>
            <a:r>
              <a:rPr lang="en-US" sz="1700" i="1" dirty="0"/>
              <a:t>        </a:t>
            </a:r>
            <a:r>
              <a:rPr lang="ru-RU" sz="1700" i="1" dirty="0"/>
              <a:t>только на покупку сигарет</a:t>
            </a:r>
            <a:r>
              <a:rPr lang="ru-RU" sz="1700" baseline="30000" dirty="0">
                <a:solidFill>
                  <a:schemeClr val="accent4"/>
                </a:solidFill>
              </a:rPr>
              <a:t> </a:t>
            </a:r>
            <a:r>
              <a:rPr lang="ru-RU" sz="1700" i="1" baseline="30000" dirty="0"/>
              <a:t>2</a:t>
            </a:r>
            <a:endParaRPr lang="en-US" sz="1700" i="1" dirty="0"/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Исчезновение неприятного запаха от одежды, волос, изо рта, </a:t>
            </a:r>
            <a:br>
              <a:rPr lang="ru-RU" sz="1700" dirty="0"/>
            </a:br>
            <a:r>
              <a:rPr lang="ru-RU" sz="1700" dirty="0"/>
              <a:t>в машине и дома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66000"/>
            </a:pPr>
            <a:r>
              <a:rPr lang="ru-RU" sz="1700" dirty="0"/>
              <a:t>Экономия времени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1794816"/>
            <a:ext cx="132471" cy="1255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2732826"/>
            <a:ext cx="132471" cy="1255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0" y="3065530"/>
            <a:ext cx="132471" cy="1255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3" y="3423992"/>
            <a:ext cx="132471" cy="125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3730938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3" y="4052423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4" y="4929231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6" y="5432065"/>
            <a:ext cx="132471" cy="125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05" y="1679851"/>
            <a:ext cx="3477296" cy="466884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FEB6A5BE-7544-49C8-9F7A-DC13CC56B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593233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accent4"/>
                </a:solidFill>
                <a:latin typeface="+mj-lt"/>
                <a:cs typeface="Arial"/>
              </a:defRPr>
            </a:lvl1pPr>
            <a:lvl2pPr marL="742950" indent="-285750" eaLnBrk="0" hangingPunct="0">
              <a:defRPr kumimoji="1"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ru-RU" dirty="0"/>
              <a:t>1. </a:t>
            </a:r>
            <a:r>
              <a:rPr lang="en-US" dirty="0"/>
              <a:t>Bosetti C et al. Oral Oncol. 2006 Oct;42(9):866-72</a:t>
            </a:r>
          </a:p>
          <a:p>
            <a:r>
              <a:rPr lang="ru-RU" dirty="0"/>
              <a:t>2. Привычка курить»: сколько денег тратит курильщик?</a:t>
            </a:r>
            <a:r>
              <a:rPr lang="en-US" dirty="0"/>
              <a:t> </a:t>
            </a:r>
            <a:r>
              <a:rPr lang="ru-RU" dirty="0"/>
              <a:t>[Электронный</a:t>
            </a:r>
            <a:r>
              <a:rPr lang="en-US" dirty="0"/>
              <a:t> </a:t>
            </a:r>
            <a:r>
              <a:rPr lang="ru-RU" dirty="0"/>
              <a:t>ресурс], </a:t>
            </a:r>
            <a:r>
              <a:rPr lang="en-US" dirty="0"/>
              <a:t>12 </a:t>
            </a:r>
            <a:r>
              <a:rPr lang="ru-RU" dirty="0"/>
              <a:t>января</a:t>
            </a:r>
            <a:r>
              <a:rPr lang="en-US" dirty="0"/>
              <a:t> 2023</a:t>
            </a:r>
            <a:r>
              <a:rPr lang="ru-RU" dirty="0"/>
              <a:t>. URL:</a:t>
            </a:r>
            <a:r>
              <a:rPr lang="en-US" dirty="0"/>
              <a:t> https://dzen.ru/a/XSWlxMSfKQCt_13T </a:t>
            </a:r>
            <a:r>
              <a:rPr lang="ru-RU" dirty="0"/>
              <a:t>	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8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548302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ЧТО</a:t>
            </a:r>
            <a:r>
              <a:rPr lang="en-US" dirty="0"/>
              <a:t> </a:t>
            </a:r>
            <a:r>
              <a:rPr lang="ru-RU" dirty="0"/>
              <a:t>ВЫ ПРИОБРЕТАЕТЕ ПОСЛЕ ОТКАЗА </a:t>
            </a:r>
            <a:br>
              <a:rPr lang="en-US" dirty="0"/>
            </a:br>
            <a:r>
              <a:rPr lang="ru-RU" dirty="0"/>
              <a:t>ОТ КУРЕНИЯ?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442820" y="2471006"/>
            <a:ext cx="5862953" cy="280291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buClr>
                <a:srgbClr val="C00000"/>
              </a:buClr>
            </a:pPr>
            <a:r>
              <a:rPr lang="ru-RU" sz="2200" dirty="0"/>
              <a:t>У пациентов с ишемической болезнью сердца, включая тех, кто перенес</a:t>
            </a:r>
            <a:br>
              <a:rPr lang="en-US" sz="2200" dirty="0"/>
            </a:br>
            <a:r>
              <a:rPr lang="ru-RU" sz="2200" dirty="0"/>
              <a:t>инфаркт миокарда, при отказе от курения </a:t>
            </a:r>
            <a:br>
              <a:rPr lang="en-US" sz="2000" dirty="0"/>
            </a:br>
            <a:r>
              <a:rPr lang="ru-RU" sz="2900" b="1" dirty="0">
                <a:solidFill>
                  <a:schemeClr val="accent2"/>
                </a:solidFill>
              </a:rPr>
              <a:t>риск смерти снижается на</a:t>
            </a:r>
            <a:r>
              <a:rPr lang="en-US" sz="2900" b="1" dirty="0">
                <a:solidFill>
                  <a:schemeClr val="accent2"/>
                </a:solidFill>
              </a:rPr>
              <a:t> </a:t>
            </a:r>
            <a:r>
              <a:rPr lang="ru-RU" sz="2900" b="1" dirty="0">
                <a:solidFill>
                  <a:schemeClr val="accent2"/>
                </a:solidFill>
              </a:rPr>
              <a:t>36%</a:t>
            </a:r>
            <a:br>
              <a:rPr lang="en-US" sz="3200" dirty="0">
                <a:solidFill>
                  <a:schemeClr val="accent2"/>
                </a:solidFill>
              </a:rPr>
            </a:br>
            <a:r>
              <a:rPr lang="ru-RU" sz="2200" dirty="0"/>
              <a:t>по сравнению с теми, кто продолжает курить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47" y="1471300"/>
            <a:ext cx="5070358" cy="4755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0" y="2424795"/>
            <a:ext cx="1034218" cy="1176542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F9449161-2935-4E14-8B06-CC15DD1C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26344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54.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endParaRPr lang="en-US" sz="8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85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>
            <a:spLocks noGrp="1"/>
          </p:cNvSpPr>
          <p:nvPr>
            <p:ph type="title"/>
          </p:nvPr>
        </p:nvSpPr>
        <p:spPr>
          <a:xfrm>
            <a:off x="479425" y="218670"/>
            <a:ext cx="11233149" cy="970280"/>
          </a:xfrm>
        </p:spPr>
        <p:txBody>
          <a:bodyPr/>
          <a:lstStyle/>
          <a:p>
            <a:r>
              <a:rPr lang="ru-RU" dirty="0"/>
              <a:t>ОКАЗАТЬСЯ ОТ КУРЕНИЯ: КАК ЭТО СДЕЛАТЬ?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8007" y="1667512"/>
            <a:ext cx="871609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Составьте список доводов в пользу отказа от курения и повесьте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его на видном месте.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Проанализируйте частоту курения, </a:t>
            </a:r>
            <a:r>
              <a:rPr lang="ru-RU" altLang="ru-RU" sz="1700" dirty="0">
                <a:solidFill>
                  <a:schemeClr val="accent4"/>
                </a:solidFill>
              </a:rPr>
              <a:t>провоцирующие факторы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 ситуации (дневник курения)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Сообщите о своем решении бросить курить (семье, друзьям,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сотрудникам по работе)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Наметьте </a:t>
            </a:r>
            <a:r>
              <a:rPr lang="ru-RU" altLang="ru-RU" sz="1700" b="1" dirty="0">
                <a:solidFill>
                  <a:schemeClr val="accent2"/>
                </a:solidFill>
              </a:rPr>
              <a:t>день отказа от курения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Будет прекрасно, если Вы сможете бросать «за компанию»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вместе с кем-то из близких</a:t>
            </a:r>
          </a:p>
          <a:p>
            <a:pPr fontAlgn="base"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Дома и на рабочем месте уберите с глаз все предметы,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связанные с курением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Сдайте в чистку вашу верхнюю одежду, чтобы освободить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ее от запаха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табачного дыма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Не носите сигареты с собой. </a:t>
            </a:r>
            <a:r>
              <a:rPr lang="ru-RU" altLang="ru-RU" sz="1700" dirty="0">
                <a:solidFill>
                  <a:schemeClr val="accent4"/>
                </a:solidFill>
              </a:rPr>
              <a:t>Оставшиеся дома или на работе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сигареты соберите и выбросите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3333FF"/>
              </a:buClr>
            </a:pPr>
            <a:endParaRPr lang="ru-RU" altLang="ru-RU" sz="2000" dirty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4" y="1825884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57" y="2347644"/>
            <a:ext cx="132471" cy="125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0" y="2893950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" y="3346704"/>
            <a:ext cx="132471" cy="125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4" y="3623006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4" y="4048068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185779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54.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endParaRPr lang="en-US" sz="80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6" y="4650005"/>
            <a:ext cx="132471" cy="125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9" y="5167204"/>
            <a:ext cx="132471" cy="1255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1" y="2021372"/>
            <a:ext cx="4613871" cy="35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72864" y="1246514"/>
            <a:ext cx="81938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Внесите изменения в свой жизненный распорядок в отношении моментов, которые у Вас обычно ассоциируются с курением </a:t>
            </a:r>
            <a:br>
              <a:rPr lang="ru-RU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(во время утренней чашки кофе, после еды, в автомобильной «пробке»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и др.). Продумайте заранее, как можно отвлечься в эти моменты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Избегайте провоцирующих курение ситуаций</a:t>
            </a:r>
            <a:r>
              <a:rPr lang="ru-RU" altLang="ru-RU" sz="1700" b="1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(стресс, общество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курящих людей, прием алкоголя, сигареты в открытом доступе)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endParaRPr lang="ru-RU" altLang="ru-RU" sz="1700" dirty="0">
              <a:solidFill>
                <a:schemeClr val="accent4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Постарайтесь </a:t>
            </a:r>
            <a:r>
              <a:rPr lang="ru-RU" altLang="ru-RU" sz="1700" b="1" dirty="0">
                <a:solidFill>
                  <a:schemeClr val="accent2"/>
                </a:solidFill>
              </a:rPr>
              <a:t>максимально занять свое свободное время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endParaRPr lang="ru-RU" altLang="ru-RU" sz="1700" b="1" dirty="0">
              <a:solidFill>
                <a:schemeClr val="accent2"/>
              </a:solidFill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Поскольку алкоголь способствует рецидивам, воздержитесь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от его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приема в ближайшее после отказа от курения время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</a:pP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Увеличьте физическую активность: </a:t>
            </a:r>
            <a:r>
              <a:rPr lang="ru-RU" altLang="ru-RU" sz="1700" dirty="0">
                <a:solidFill>
                  <a:schemeClr val="accent4"/>
                </a:solidFill>
              </a:rPr>
              <a:t>это может быть быстрая ходьба,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плаванье, бег, езда на велосипеде или другие виды физических нагрузок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Для воспроизведения привычного поведения (взаимодействия руки и рта) вместо курения пейте воду или ешьте нарезанные овощи или фрукты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Не отчаивайтесь, если произошел срыв. При повторных попытках бросить курить шансы на успех возрастают</a:t>
            </a:r>
          </a:p>
          <a:p>
            <a:pPr>
              <a:lnSpc>
                <a:spcPct val="80000"/>
              </a:lnSpc>
              <a:spcAft>
                <a:spcPts val="1200"/>
              </a:spcAft>
              <a:buClr>
                <a:srgbClr val="3333FF"/>
              </a:buClr>
            </a:pPr>
            <a:endParaRPr lang="ru-RU" altLang="ru-RU" sz="1700" dirty="0">
              <a:latin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55" y="1395567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8" y="2659602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7" y="3413964"/>
            <a:ext cx="132471" cy="1255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3" y="3896330"/>
            <a:ext cx="132471" cy="125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2" y="4591850"/>
            <a:ext cx="132471" cy="125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3" y="5193142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90" y="6377378"/>
            <a:ext cx="846003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общества. Онлайн-семинар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“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Мотивационное консультирование пациентов по отказу от курения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”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https://scardio.ru/events/onlaynseminar_motivacionnoe_konsultirovanie_pacientov_po_otkazu_ot_kureniya/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218670"/>
            <a:ext cx="11233149" cy="970280"/>
          </a:xfrm>
        </p:spPr>
        <p:txBody>
          <a:bodyPr/>
          <a:lstStyle/>
          <a:p>
            <a:r>
              <a:rPr lang="ru-RU" dirty="0"/>
              <a:t>ОКАЗАТЬСЯ ОТ КУРЕНИЯ: КАК ЭТО СДЕЛАТЬ?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4" y="5763065"/>
            <a:ext cx="132471" cy="1255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31" y="2021372"/>
            <a:ext cx="4613871" cy="35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dirty="0">
                <a:solidFill>
                  <a:schemeClr val="bg2">
                    <a:lumMod val="25000"/>
                  </a:schemeClr>
                </a:solidFill>
              </a:rPr>
              <a:t>СОСУДЫ, КРОВОСНАБЖАЮЩИЕ СЕРДЦЕ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6352609"/>
            <a:ext cx="885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Козлов В.И. Анатомия сердечно-сосудистой системы, - М.: Практическая медицина, 2013, с. 36, рис. 22; Сайт Национального общества по изучению атеросклероза.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], 22 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сентября 2020. 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https://noatero.ru/ru/v-pomoshch-pacientu/anatomiya-serdechno-sosudistoy-sistemy</a:t>
            </a:r>
            <a:r>
              <a:rPr lang="ru-RU" sz="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dirty="0">
              <a:latin typeface="+mj-lt"/>
            </a:endParaRPr>
          </a:p>
        </p:txBody>
      </p:sp>
      <p:pic>
        <p:nvPicPr>
          <p:cNvPr id="20" name="Рисунок 19" descr="Изображение выглядит как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89C0250D-B805-48E6-94E4-009DD8BFC68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4" y="1702978"/>
            <a:ext cx="4126993" cy="39551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8AA8DEB-9F5B-4C12-B842-24BF3D17D860}"/>
              </a:ext>
            </a:extLst>
          </p:cNvPr>
          <p:cNvSpPr txBox="1"/>
          <p:nvPr/>
        </p:nvSpPr>
        <p:spPr>
          <a:xfrm>
            <a:off x="5216039" y="2970999"/>
            <a:ext cx="165098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Левая коронарная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  <a:p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92977D3-3FFB-4580-86E3-8A4CBFF5E544}"/>
              </a:ext>
            </a:extLst>
          </p:cNvPr>
          <p:cNvSpPr/>
          <p:nvPr/>
        </p:nvSpPr>
        <p:spPr>
          <a:xfrm>
            <a:off x="589479" y="2457535"/>
            <a:ext cx="68262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Аорта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C6D0187-A4E9-4EC2-AD1A-842A74E5669A}"/>
              </a:ext>
            </a:extLst>
          </p:cNvPr>
          <p:cNvCxnSpPr>
            <a:cxnSpLocks/>
          </p:cNvCxnSpPr>
          <p:nvPr/>
        </p:nvCxnSpPr>
        <p:spPr>
          <a:xfrm flipH="1">
            <a:off x="3781314" y="3450704"/>
            <a:ext cx="142229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EFCBA4F5-88BF-4550-98F4-04B7CA103951}"/>
              </a:ext>
            </a:extLst>
          </p:cNvPr>
          <p:cNvCxnSpPr/>
          <p:nvPr/>
        </p:nvCxnSpPr>
        <p:spPr>
          <a:xfrm>
            <a:off x="1231297" y="2634047"/>
            <a:ext cx="19488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0532129-0C8A-4C36-8B5F-157B291F5BD8}"/>
              </a:ext>
            </a:extLst>
          </p:cNvPr>
          <p:cNvSpPr txBox="1"/>
          <p:nvPr/>
        </p:nvSpPr>
        <p:spPr>
          <a:xfrm>
            <a:off x="541049" y="3390761"/>
            <a:ext cx="14715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коронарная </a:t>
            </a:r>
            <a:endParaRPr lang="en-US" sz="13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  <a:p>
            <a:endParaRPr lang="ru-RU" dirty="0"/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A64195E-6656-4009-B6E8-7F318B4A1EC0}"/>
              </a:ext>
            </a:extLst>
          </p:cNvPr>
          <p:cNvCxnSpPr/>
          <p:nvPr/>
        </p:nvCxnSpPr>
        <p:spPr>
          <a:xfrm>
            <a:off x="1679419" y="3751092"/>
            <a:ext cx="1052580" cy="14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CA07CE8-551B-4FDB-A578-BBDF1CBFE57D}"/>
              </a:ext>
            </a:extLst>
          </p:cNvPr>
          <p:cNvSpPr/>
          <p:nvPr/>
        </p:nvSpPr>
        <p:spPr>
          <a:xfrm>
            <a:off x="5216039" y="4247005"/>
            <a:ext cx="168982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Передняя</a:t>
            </a: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межжелудочковая</a:t>
            </a:r>
          </a:p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AEAAD48-D000-4C4C-B416-F9B47F3B9444}"/>
              </a:ext>
            </a:extLst>
          </p:cNvPr>
          <p:cNvSpPr/>
          <p:nvPr/>
        </p:nvSpPr>
        <p:spPr>
          <a:xfrm>
            <a:off x="5222069" y="3685142"/>
            <a:ext cx="139368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Огибающая</a:t>
            </a:r>
            <a:b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артерия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D7B6FC23-7970-404B-BF23-A9FE57CC4A4C}"/>
              </a:ext>
            </a:extLst>
          </p:cNvPr>
          <p:cNvCxnSpPr/>
          <p:nvPr/>
        </p:nvCxnSpPr>
        <p:spPr>
          <a:xfrm flipH="1">
            <a:off x="4135729" y="3765617"/>
            <a:ext cx="11130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33506BF-046C-4E4E-A330-60C814AEBEEA}"/>
              </a:ext>
            </a:extLst>
          </p:cNvPr>
          <p:cNvCxnSpPr/>
          <p:nvPr/>
        </p:nvCxnSpPr>
        <p:spPr>
          <a:xfrm flipH="1" flipV="1">
            <a:off x="3650682" y="4604882"/>
            <a:ext cx="1552931" cy="10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FD28A74F-E0CB-468F-A5BE-4DAC6BB179B8}"/>
              </a:ext>
            </a:extLst>
          </p:cNvPr>
          <p:cNvSpPr txBox="1">
            <a:spLocks/>
          </p:cNvSpPr>
          <p:nvPr/>
        </p:nvSpPr>
        <p:spPr>
          <a:xfrm>
            <a:off x="7303076" y="2865859"/>
            <a:ext cx="4304357" cy="2019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2000" dirty="0">
                <a:solidFill>
                  <a:srgbClr val="8E27A5"/>
                </a:solidFill>
              </a:rPr>
              <a:t>ДЛЯ РАБОТЫ СЕРДЦУ </a:t>
            </a:r>
            <a:br>
              <a:rPr lang="ru-RU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НЕОБХОДИМЫ ПИТАТЕЛЬНЫЕ ВЕЩЕСТВА И КИСЛОРОД, </a:t>
            </a:r>
            <a:br>
              <a:rPr lang="ru-RU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КОТОРЫЕ ДОСТАВЛЯЮТСЯ </a:t>
            </a:r>
            <a:br>
              <a:rPr lang="en-US" altLang="ru-RU" sz="2000" dirty="0">
                <a:solidFill>
                  <a:srgbClr val="8E27A5"/>
                </a:solidFill>
              </a:rPr>
            </a:br>
            <a:r>
              <a:rPr lang="ru-RU" altLang="ru-RU" sz="2000" dirty="0">
                <a:solidFill>
                  <a:srgbClr val="8E27A5"/>
                </a:solidFill>
              </a:rPr>
              <a:t>ПО КОРОНАРНЫМ АРТЕРИЯМ</a:t>
            </a:r>
            <a:endParaRPr lang="ru-RU" sz="2000" dirty="0">
              <a:solidFill>
                <a:srgbClr val="8E27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12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588" y="915510"/>
            <a:ext cx="4490246" cy="42889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3" y="4874764"/>
            <a:ext cx="6963177" cy="1976037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ЛЕКАРСТВЕННЫЕ ПРЕПАРАТЫ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1"/>
          </p:nvPr>
        </p:nvSpPr>
        <p:spPr>
          <a:xfrm>
            <a:off x="6575426" y="5525158"/>
            <a:ext cx="5274698" cy="177844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ЛЕКАРСТВА ДЛЯ ЛЕЧЕНИЯ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ТАБАЧНОЙ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ЗАВИСИМОСТИ ПАЦИЕНТАМ С ИМ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ДОЛЖЕН НАЗНАЧАТЬ ВРАЧ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0861" y="1791171"/>
            <a:ext cx="66369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Необходимо определить степень никотиновой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зависимости с помощью </a:t>
            </a:r>
            <a:r>
              <a:rPr lang="ru-RU" sz="1700" b="1" dirty="0">
                <a:solidFill>
                  <a:schemeClr val="accent2"/>
                </a:solidFill>
              </a:rPr>
              <a:t>теста Фагерстрема </a:t>
            </a: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При высокой степени никотиновой зависимости </a:t>
            </a:r>
            <a:r>
              <a:rPr lang="ru-RU" sz="1700" b="1" dirty="0">
                <a:solidFill>
                  <a:schemeClr val="accent2"/>
                </a:solidFill>
              </a:rPr>
              <a:t>рекомендуется лекарственная терапия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0861" y="3315947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Никотинзаместительная терапия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Жевательная резинка</a:t>
            </a:r>
            <a:endParaRPr lang="en-US" sz="1700" dirty="0">
              <a:solidFill>
                <a:schemeClr val="accent4"/>
              </a:solidFill>
            </a:endParaRPr>
          </a:p>
          <a:p>
            <a:pPr fontAlgn="base">
              <a:spcBef>
                <a:spcPct val="0"/>
              </a:spcBef>
              <a:buClr>
                <a:srgbClr val="C00000"/>
              </a:buClr>
            </a:pP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Пластыри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Ингаляторы и спреи для носа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en-US" sz="1700" dirty="0">
                <a:solidFill>
                  <a:schemeClr val="accent4"/>
                </a:solidFill>
              </a:rPr>
              <a:t>       </a:t>
            </a:r>
            <a:r>
              <a:rPr lang="ru-RU" sz="1700" dirty="0">
                <a:solidFill>
                  <a:schemeClr val="accent4"/>
                </a:solidFill>
              </a:rPr>
              <a:t>Таблетки для рассасывания и леденцы</a:t>
            </a:r>
            <a:br>
              <a:rPr lang="en-US" sz="1700" dirty="0">
                <a:solidFill>
                  <a:schemeClr val="accent4"/>
                </a:solidFill>
              </a:rPr>
            </a:br>
            <a:endParaRPr lang="en-US" sz="1700" b="1" dirty="0">
              <a:solidFill>
                <a:schemeClr val="accent4"/>
              </a:solidFill>
            </a:endParaRPr>
          </a:p>
          <a:p>
            <a:pPr fontAlgn="base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Специальные лекарственные препараты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1849235"/>
            <a:ext cx="406897" cy="3654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2" y="2508761"/>
            <a:ext cx="406897" cy="36545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3276328"/>
            <a:ext cx="406897" cy="3654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5125627"/>
            <a:ext cx="406897" cy="3654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3" y="3940456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66" y="4228823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33" y="4502346"/>
            <a:ext cx="132471" cy="1255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54" y="4749168"/>
            <a:ext cx="132471" cy="125597"/>
          </a:xfrm>
          <a:prstGeom prst="rect">
            <a:avLst/>
          </a:prstGeom>
        </p:spPr>
      </p:pic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" y="6004273"/>
            <a:ext cx="82809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</a:t>
            </a:r>
            <a:endParaRPr lang="en-US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г., с. 55.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https://scardio.ru/content/Guidelines/Project_reabilit_190514.pdf </a:t>
            </a:r>
          </a:p>
        </p:txBody>
      </p:sp>
    </p:spTree>
    <p:extLst>
      <p:ext uri="{BB962C8B-B14F-4D97-AF65-F5344CB8AC3E}">
        <p14:creationId xmlns:p14="http://schemas.microsoft.com/office/powerpoint/2010/main" val="1383744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8912" y="872850"/>
            <a:ext cx="11233149" cy="970280"/>
          </a:xfrm>
        </p:spPr>
        <p:txBody>
          <a:bodyPr/>
          <a:lstStyle/>
          <a:p>
            <a:r>
              <a:rPr lang="ru-RU" dirty="0"/>
              <a:t>ЗДОРОВОЕ ПИТАНИЕ  </a:t>
            </a:r>
            <a:br>
              <a:rPr lang="ru-RU" dirty="0"/>
            </a:br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466399" y="2842285"/>
            <a:ext cx="6516459" cy="234814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buClr>
                <a:srgbClr val="C00000"/>
              </a:buClr>
            </a:pPr>
            <a:r>
              <a:rPr lang="ru-RU" sz="2200" dirty="0"/>
              <a:t>рекомендуется </a:t>
            </a:r>
            <a:br>
              <a:rPr lang="en-US" sz="2200" dirty="0"/>
            </a:br>
            <a:r>
              <a:rPr lang="ru-RU" sz="2900" b="1" dirty="0">
                <a:solidFill>
                  <a:schemeClr val="accent2"/>
                </a:solidFill>
              </a:rPr>
              <a:t>как основа и важнейший компонент профилактики </a:t>
            </a:r>
            <a:br>
              <a:rPr lang="en-US" sz="2200" dirty="0"/>
            </a:br>
            <a:r>
              <a:rPr lang="ru-RU" sz="2200" dirty="0"/>
              <a:t>сердечно-сосудистых заболеваний </a:t>
            </a:r>
            <a:br>
              <a:rPr lang="en-US" sz="2200" dirty="0"/>
            </a:br>
            <a:r>
              <a:rPr lang="ru-RU" sz="2200" dirty="0"/>
              <a:t>и их осложнений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1" y="6218443"/>
            <a:ext cx="883759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г, с. 83. Сайт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Российского кардиологического общества 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«Кардиоваскулярная профилактика 2017». Сайт РКЖ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https://russjcardiol.elpub.ru/jour/article/view/2916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06" y="1161142"/>
            <a:ext cx="6004219" cy="46412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3" y="2973331"/>
            <a:ext cx="1034218" cy="11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83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24594"/>
            <a:ext cx="11233149" cy="970280"/>
          </a:xfrm>
        </p:spPr>
        <p:txBody>
          <a:bodyPr/>
          <a:lstStyle/>
          <a:p>
            <a:r>
              <a:rPr lang="ru-RU" dirty="0"/>
              <a:t>РЕКОМЕНДАЦИИ  ПО РАЦИОНАЛЬНОМУ </a:t>
            </a:r>
            <a:br>
              <a:rPr lang="en-US" dirty="0"/>
            </a:br>
            <a:r>
              <a:rPr lang="ru-RU" dirty="0"/>
              <a:t>ПИТАНИЮ ПОСЛЕ ИНФАРКТА МИОКАРДА</a:t>
            </a:r>
            <a:br>
              <a:rPr lang="ru-RU" dirty="0"/>
            </a:br>
            <a:endParaRPr lang="ru-RU" dirty="0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B3ABD0CA-7BD6-4802-BB54-1E4649D10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" y="6218443"/>
            <a:ext cx="828092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г, с. 83. Сайт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Российского кардиологического общества [Электронный ресурс].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«Кардиоваскулярная профилактика 2017». Сайт РКЖ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https://russjcardiol.elpub.ru/jour/article/view/2916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5865" y="2462177"/>
            <a:ext cx="736895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</a:pPr>
            <a:r>
              <a:rPr lang="ru-RU" sz="1700" dirty="0">
                <a:solidFill>
                  <a:schemeClr val="accent4"/>
                </a:solidFill>
              </a:rPr>
              <a:t>Придерживаться </a:t>
            </a:r>
            <a:r>
              <a:rPr lang="ru-RU" sz="1700" b="1" dirty="0">
                <a:solidFill>
                  <a:schemeClr val="accent4"/>
                </a:solidFill>
              </a:rPr>
              <a:t>антиатеросклеротической диеты</a:t>
            </a:r>
            <a:br>
              <a:rPr lang="en-US" sz="1700" b="1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Снизить  потребление соли </a:t>
            </a:r>
            <a:r>
              <a:rPr lang="ru-RU" sz="1700" dirty="0">
                <a:solidFill>
                  <a:schemeClr val="accent4"/>
                </a:solidFill>
              </a:rPr>
              <a:t>и потребление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продуктов, богатых холестерином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Энергетический баланс </a:t>
            </a:r>
            <a:r>
              <a:rPr lang="ru-RU" sz="1700" dirty="0">
                <a:solidFill>
                  <a:schemeClr val="accent4"/>
                </a:solidFill>
              </a:rPr>
              <a:t>– контроль массы тела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Ограничение</a:t>
            </a:r>
            <a:r>
              <a:rPr lang="ru-RU" sz="1700" dirty="0">
                <a:solidFill>
                  <a:schemeClr val="accent4"/>
                </a:solidFill>
              </a:rPr>
              <a:t> углеводов 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Контроль</a:t>
            </a:r>
            <a:r>
              <a:rPr lang="ru-RU" sz="1700" dirty="0">
                <a:solidFill>
                  <a:schemeClr val="accent4"/>
                </a:solidFill>
              </a:rPr>
              <a:t> пищевого поведения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6" y="2447666"/>
            <a:ext cx="422289" cy="400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9877" y="2464197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" y="2998863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7694" y="301539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6" y="3814097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2311" y="381216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9" y="4375888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6335" y="4369151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" y="4966793"/>
            <a:ext cx="422289" cy="4003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6929" y="497476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96" y="2103598"/>
            <a:ext cx="5484762" cy="36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14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635907"/>
            <a:ext cx="11233149" cy="1016000"/>
          </a:xfrm>
        </p:spPr>
        <p:txBody>
          <a:bodyPr/>
          <a:lstStyle/>
          <a:p>
            <a:r>
              <a:rPr lang="ru-RU" dirty="0"/>
              <a:t>ОСНОВНЫЕ ХАРАКТЕРИСТИКИ</a:t>
            </a:r>
            <a:br>
              <a:rPr lang="en-US" dirty="0"/>
            </a:br>
            <a:r>
              <a:rPr lang="ru-RU" dirty="0"/>
              <a:t>ЗДОРОВОГО ПИТАНИЯ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8283" y="1719279"/>
            <a:ext cx="572806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9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Насыщенные жиры</a:t>
            </a:r>
            <a:r>
              <a:rPr lang="en-US" altLang="ru-RU" sz="1700" dirty="0">
                <a:solidFill>
                  <a:schemeClr val="accent4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(</a:t>
            </a:r>
            <a:r>
              <a:rPr lang="ru-RU" sz="1700" dirty="0">
                <a:solidFill>
                  <a:schemeClr val="accent4"/>
                </a:solidFill>
              </a:rPr>
              <a:t>содержатся в мясе, молочных продуктах (масло, молоко, сливки, сметана, сыр)</a:t>
            </a:r>
            <a:r>
              <a:rPr lang="ru-RU" altLang="ru-RU" sz="1700" dirty="0">
                <a:solidFill>
                  <a:schemeClr val="accent4"/>
                </a:solidFill>
              </a:rPr>
              <a:t>: &lt;10% энергетической ценности с замещением поли </a:t>
            </a:r>
            <a:r>
              <a:rPr lang="ru-RU" altLang="ru-RU" sz="1700" dirty="0">
                <a:solidFill>
                  <a:schemeClr val="accent2"/>
                </a:solidFill>
              </a:rPr>
              <a:t>(</a:t>
            </a:r>
            <a:r>
              <a:rPr lang="ru-RU" sz="1700" b="1" dirty="0">
                <a:solidFill>
                  <a:schemeClr val="accent2"/>
                </a:solidFill>
              </a:rPr>
              <a:t>омега-3</a:t>
            </a:r>
            <a:r>
              <a:rPr lang="ru-RU" sz="1700" dirty="0">
                <a:solidFill>
                  <a:schemeClr val="accent2"/>
                </a:solidFill>
              </a:rPr>
              <a:t> и </a:t>
            </a:r>
            <a:r>
              <a:rPr lang="ru-RU" sz="1700" b="1" dirty="0">
                <a:solidFill>
                  <a:schemeClr val="accent2"/>
                </a:solidFill>
              </a:rPr>
              <a:t>омега-6)</a:t>
            </a:r>
            <a:r>
              <a:rPr lang="ru-RU" altLang="ru-RU" sz="1700" dirty="0">
                <a:solidFill>
                  <a:schemeClr val="accent2"/>
                </a:solidFill>
              </a:rPr>
              <a:t> </a:t>
            </a:r>
            <a:r>
              <a:rPr lang="ru-RU" altLang="ru-RU" sz="1700" dirty="0">
                <a:solidFill>
                  <a:schemeClr val="accent4"/>
                </a:solidFill>
              </a:rPr>
              <a:t>и мононенасыщенными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2"/>
                </a:solidFill>
              </a:rPr>
              <a:t>(</a:t>
            </a:r>
            <a:r>
              <a:rPr lang="ru-RU" altLang="ru-RU" sz="1700" b="1" dirty="0">
                <a:solidFill>
                  <a:schemeClr val="accent2"/>
                </a:solidFill>
              </a:rPr>
              <a:t>омега 9</a:t>
            </a:r>
            <a:r>
              <a:rPr lang="ru-RU" altLang="ru-RU" sz="1700" dirty="0">
                <a:solidFill>
                  <a:schemeClr val="accent2"/>
                </a:solidFill>
              </a:rPr>
              <a:t>) </a:t>
            </a:r>
            <a:r>
              <a:rPr lang="ru-RU" altLang="ru-RU" sz="1700" dirty="0">
                <a:solidFill>
                  <a:schemeClr val="accent4"/>
                </a:solidFill>
              </a:rPr>
              <a:t>жирными кислотами</a:t>
            </a:r>
          </a:p>
          <a:p>
            <a:pPr fontAlgn="base">
              <a:lnSpc>
                <a:spcPts val="25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Пищевые волокна: 30-45 г в сутки в составе овощей, фруктов, цельнозерновых продуктов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Фрукты: ≥250 г в день (2-3 порции)</a:t>
            </a:r>
          </a:p>
          <a:p>
            <a:pPr fontAlgn="base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Рыба: 1-2 раза в неделю, при этом один раз –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жирная рыба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Орехи (несоленые): 30 г в день, бобовые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1700" dirty="0">
                <a:solidFill>
                  <a:schemeClr val="accent4"/>
                </a:solidFill>
              </a:rPr>
              <a:t>Нежирные молочные продукты, постное мясо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 птица</a:t>
            </a:r>
          </a:p>
          <a:p>
            <a:pPr fontAlgn="base">
              <a:lnSpc>
                <a:spcPts val="2000"/>
              </a:lnSpc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tabLst>
                <a:tab pos="457200" algn="l"/>
              </a:tabLst>
            </a:pPr>
            <a:r>
              <a:rPr lang="ru-RU" altLang="ru-RU" sz="1700" b="1" dirty="0">
                <a:solidFill>
                  <a:schemeClr val="accent2"/>
                </a:solidFill>
              </a:rPr>
              <a:t>Не рекомендуется потребление напитков,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состав которых входит сахар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71" y="609122"/>
            <a:ext cx="5656829" cy="60669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606861" y="1882987"/>
            <a:ext cx="317862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4"/>
                </a:solidFill>
              </a:rPr>
              <a:t>Ограничение </a:t>
            </a:r>
            <a:br>
              <a:rPr lang="en-US" altLang="ru-RU" sz="2000" b="1" dirty="0">
                <a:solidFill>
                  <a:schemeClr val="accent4"/>
                </a:solidFill>
              </a:rPr>
            </a:br>
            <a:r>
              <a:rPr lang="ru-RU" altLang="ru-RU" sz="2000" b="1" dirty="0">
                <a:solidFill>
                  <a:schemeClr val="accent4"/>
                </a:solidFill>
              </a:rPr>
              <a:t>транс-изомеров </a:t>
            </a:r>
            <a:br>
              <a:rPr lang="en-US" altLang="ru-RU" sz="2000" b="1" dirty="0">
                <a:solidFill>
                  <a:schemeClr val="accent4"/>
                </a:solidFill>
              </a:rPr>
            </a:br>
            <a:r>
              <a:rPr lang="ru-RU" altLang="ru-RU" sz="2000" b="1" dirty="0">
                <a:solidFill>
                  <a:schemeClr val="accent4"/>
                </a:solidFill>
              </a:rPr>
              <a:t>жирных кислот </a:t>
            </a:r>
            <a:br>
              <a:rPr lang="en-US" alt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2000" dirty="0">
                <a:solidFill>
                  <a:schemeClr val="accent4"/>
                </a:solidFill>
              </a:rPr>
              <a:t>(&lt;1%,</a:t>
            </a:r>
            <a:r>
              <a:rPr lang="en-US" altLang="ru-RU" sz="2000" dirty="0">
                <a:solidFill>
                  <a:schemeClr val="accent4"/>
                </a:solidFill>
              </a:rPr>
              <a:t> </a:t>
            </a:r>
            <a:r>
              <a:rPr lang="ru-RU" altLang="ru-RU" sz="2000" dirty="0">
                <a:solidFill>
                  <a:schemeClr val="accent4"/>
                </a:solidFill>
              </a:rPr>
              <a:t>из естественных источников)</a:t>
            </a:r>
            <a:br>
              <a:rPr lang="en-US" altLang="ru-RU" sz="1900" dirty="0">
                <a:solidFill>
                  <a:schemeClr val="accent4"/>
                </a:solidFill>
              </a:rPr>
            </a:br>
            <a:endParaRPr lang="ru-RU" altLang="ru-RU" sz="1900" dirty="0">
              <a:solidFill>
                <a:schemeClr val="accent4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Соль: </a:t>
            </a:r>
            <a:r>
              <a:rPr lang="ru-RU" altLang="ru-RU" sz="2000" dirty="0">
                <a:solidFill>
                  <a:schemeClr val="accent4"/>
                </a:solidFill>
              </a:rPr>
              <a:t>&lt;5 г в день</a:t>
            </a:r>
            <a:br>
              <a:rPr lang="en-US" altLang="ru-RU" sz="2000" dirty="0">
                <a:solidFill>
                  <a:schemeClr val="accent4"/>
                </a:solidFill>
              </a:rPr>
            </a:br>
            <a:endParaRPr lang="en-US" altLang="ru-RU" sz="2000" dirty="0">
              <a:solidFill>
                <a:schemeClr val="accent4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r>
              <a:rPr lang="ru-RU" altLang="ru-RU" sz="2000" b="1" dirty="0">
                <a:solidFill>
                  <a:schemeClr val="accent2"/>
                </a:solidFill>
              </a:rPr>
              <a:t>Овощи:</a:t>
            </a:r>
            <a:r>
              <a:rPr lang="ru-RU" alt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accent4"/>
                </a:solidFill>
              </a:rPr>
              <a:t>≥250 г в день </a:t>
            </a:r>
            <a:br>
              <a:rPr lang="en-US" altLang="ru-RU" sz="2000" dirty="0">
                <a:solidFill>
                  <a:schemeClr val="accent4"/>
                </a:solidFill>
              </a:rPr>
            </a:br>
            <a:r>
              <a:rPr lang="ru-RU" altLang="ru-RU" sz="2000" dirty="0">
                <a:solidFill>
                  <a:schemeClr val="accent4"/>
                </a:solidFill>
              </a:rPr>
              <a:t>(2-3 порции)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buClr>
                <a:srgbClr val="C00000"/>
              </a:buClr>
              <a:buSzPts val="1000"/>
              <a:tabLst>
                <a:tab pos="457200" algn="l"/>
              </a:tabLst>
            </a:pPr>
            <a:endParaRPr lang="ru-RU" altLang="ru-RU" sz="2000" dirty="0">
              <a:solidFill>
                <a:schemeClr val="accent4"/>
              </a:solidFill>
            </a:endParaRPr>
          </a:p>
          <a:p>
            <a:endParaRPr lang="ru-RU" sz="2000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3" y="1817537"/>
            <a:ext cx="132471" cy="1255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2" y="3102053"/>
            <a:ext cx="132471" cy="12559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6" y="3809165"/>
            <a:ext cx="132471" cy="12559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4089443"/>
            <a:ext cx="132471" cy="12559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4606798"/>
            <a:ext cx="132471" cy="1255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4" y="4955978"/>
            <a:ext cx="132471" cy="12559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35" y="5502661"/>
            <a:ext cx="132471" cy="125597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56EA24F-B7AE-4000-9ACB-8C7DCDA960D4}"/>
              </a:ext>
            </a:extLst>
          </p:cNvPr>
          <p:cNvSpPr/>
          <p:nvPr/>
        </p:nvSpPr>
        <p:spPr>
          <a:xfrm>
            <a:off x="323528" y="6202887"/>
            <a:ext cx="9268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</a:t>
            </a: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  <a:endParaRPr lang="en-US" sz="800" dirty="0">
              <a:solidFill>
                <a:schemeClr val="accent4"/>
              </a:solidFill>
              <a:latin typeface="+mj-lt"/>
            </a:endParaRP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90021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85" y="1786637"/>
            <a:ext cx="4902834" cy="474594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53511" y="1626983"/>
            <a:ext cx="633266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Clr>
                <a:srgbClr val="00682F"/>
              </a:buClr>
            </a:pP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Питание должно быть частым и дробным (5–6 раз в день) 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Пищу следует принимать малыми порциями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переедание  приводит к подъему диафрагмы, что затрудняет  работу сердца  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рекомендуется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очень горячая и холодная пища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Следует исключить или ограничить: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газообразующие продукты и продукты, усиливающие брожение (ржаной и любой свежий хлеб, цельное молоко, белокочанная капуста, огурцы, бобовые, виноградный сок, газированные напитки и др.)</a:t>
            </a: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нормализации работы кишечника </a:t>
            </a:r>
            <a:r>
              <a:rPr lang="ru-RU" sz="1600" dirty="0">
                <a:solidFill>
                  <a:schemeClr val="accent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рекомендованы отвары, настои, компоты из сухофруктов, свекольный, морковный, абрикосовый соки, отварная свекла, морковь, яблоки, кефир и др.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" y="1543821"/>
            <a:ext cx="462853" cy="526548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79425" y="331107"/>
            <a:ext cx="11233149" cy="97028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ru-RU" dirty="0"/>
              <a:t>ВАЖНО!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" y="2143924"/>
            <a:ext cx="462853" cy="5265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4" y="2809283"/>
            <a:ext cx="462853" cy="5265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8" y="3541774"/>
            <a:ext cx="462853" cy="52654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5" y="4754618"/>
            <a:ext cx="462853" cy="52654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7D8104-1A7D-4DB2-894D-AA8B5100278C}"/>
              </a:ext>
            </a:extLst>
          </p:cNvPr>
          <p:cNvSpPr/>
          <p:nvPr/>
        </p:nvSpPr>
        <p:spPr>
          <a:xfrm>
            <a:off x="537828" y="6241176"/>
            <a:ext cx="9708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Mach F. et al. 2019 ESC/EAS Guidelines for the management of dyslipidaemias: lipid modification to reduce cardiovascular risk. European Heart Journal 2020; 41:111-188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 </a:t>
            </a:r>
            <a:br>
              <a:rPr lang="en-US" sz="800" dirty="0">
                <a:solidFill>
                  <a:schemeClr val="accent4"/>
                </a:solidFill>
                <a:latin typeface="+mj-lt"/>
              </a:rPr>
            </a:br>
            <a:r>
              <a:rPr lang="ru-RU" sz="800" dirty="0">
                <a:solidFill>
                  <a:schemeClr val="accent4"/>
                </a:solidFill>
                <a:latin typeface="+mj-lt"/>
              </a:rPr>
              <a:t>Диагностика и коррекция нарушений липидного обмена с целью профилактики и лечения атеросклероза. Российские Рекомендации, VII пересмотр. 2020;1(38):7-42</a:t>
            </a:r>
          </a:p>
        </p:txBody>
      </p:sp>
    </p:spTree>
    <p:extLst>
      <p:ext uri="{BB962C8B-B14F-4D97-AF65-F5344CB8AC3E}">
        <p14:creationId xmlns:p14="http://schemas.microsoft.com/office/powerpoint/2010/main" val="150522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44569" y="1652247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8742" y="1667488"/>
            <a:ext cx="4579889" cy="680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АРТЕРИАЛЬНАЯ ГИПЕРТЕНЗИЯ – </a:t>
            </a:r>
            <a:br>
              <a:rPr lang="en-US" b="1" dirty="0">
                <a:solidFill>
                  <a:schemeClr val="accent2"/>
                </a:solidFill>
              </a:rPr>
            </a:b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50397" y="432708"/>
            <a:ext cx="11233149" cy="970280"/>
          </a:xfrm>
        </p:spPr>
        <p:txBody>
          <a:bodyPr/>
          <a:lstStyle/>
          <a:p>
            <a:pPr eaLnBrk="0" hangingPunct="0"/>
            <a:r>
              <a:rPr lang="ru-RU" dirty="0"/>
              <a:t>ФАКТОР РИСКА: АРТЕРИАЛЬНАЯ ГИПЕРТЕНЗИЯ</a:t>
            </a:r>
            <a:endParaRPr lang="ru-RU" dirty="0">
              <a:cs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61090" y="1642088"/>
            <a:ext cx="548002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700" b="1" dirty="0">
                <a:solidFill>
                  <a:schemeClr val="accent2"/>
                </a:solidFill>
              </a:rPr>
              <a:t>ЦЕЛЕВЫЕ УРОВНИ </a:t>
            </a:r>
            <a:br>
              <a:rPr lang="en-US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АРТЕРИАЛЬНОГО ДАВЛЕНИЯ</a:t>
            </a:r>
            <a:br>
              <a:rPr lang="en-US" sz="1700" b="1" dirty="0">
                <a:solidFill>
                  <a:schemeClr val="accent4"/>
                </a:solidFill>
              </a:rPr>
            </a:b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Всем</a:t>
            </a:r>
            <a:r>
              <a:rPr lang="ru-RU" sz="1700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пациентам с АГ</a:t>
            </a:r>
            <a:r>
              <a:rPr lang="ru-RU" sz="1700" dirty="0">
                <a:solidFill>
                  <a:schemeClr val="accent4"/>
                </a:solidFill>
              </a:rPr>
              <a:t>, независимо от возраста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степени риска, рекомендуется в качестве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первого </a:t>
            </a:r>
            <a:r>
              <a:rPr lang="ru-RU" sz="1700" dirty="0">
                <a:solidFill>
                  <a:schemeClr val="accent4"/>
                </a:solidFill>
              </a:rPr>
              <a:t>целевого уровня снижать АД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до значений </a:t>
            </a:r>
            <a:r>
              <a:rPr lang="ru-RU" sz="1700" b="1" dirty="0">
                <a:solidFill>
                  <a:schemeClr val="accent4"/>
                </a:solidFill>
              </a:rPr>
              <a:t>&lt;140/90 мм рт.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ст.</a:t>
            </a:r>
          </a:p>
          <a:p>
            <a:pPr>
              <a:spcAft>
                <a:spcPts val="1200"/>
              </a:spcAft>
            </a:pPr>
            <a:r>
              <a:rPr lang="ru-RU" sz="1700" dirty="0">
                <a:solidFill>
                  <a:schemeClr val="accent4"/>
                </a:solidFill>
              </a:rPr>
              <a:t>Если такое снижение АД хорошо переносится,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большинству пациентов рекомендуется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его дальнейшее снижение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до </a:t>
            </a:r>
            <a:r>
              <a:rPr lang="en-US" sz="1700" b="1" dirty="0">
                <a:solidFill>
                  <a:schemeClr val="accent4"/>
                </a:solidFill>
              </a:rPr>
              <a:t>&lt;130/80</a:t>
            </a:r>
            <a:r>
              <a:rPr lang="ru-RU" sz="1700" b="1" dirty="0">
                <a:solidFill>
                  <a:schemeClr val="accent4"/>
                </a:solidFill>
              </a:rPr>
              <a:t> мм рт.</a:t>
            </a:r>
            <a:r>
              <a:rPr lang="en-US" sz="1700" b="1" dirty="0">
                <a:solidFill>
                  <a:schemeClr val="accent4"/>
                </a:solidFill>
              </a:rPr>
              <a:t> </a:t>
            </a:r>
            <a:r>
              <a:rPr lang="ru-RU" sz="1700" b="1" dirty="0">
                <a:solidFill>
                  <a:schemeClr val="accent4"/>
                </a:solidFill>
              </a:rPr>
              <a:t>ст.</a:t>
            </a:r>
          </a:p>
          <a:p>
            <a:endParaRPr lang="ru-RU" sz="1700" dirty="0">
              <a:solidFill>
                <a:schemeClr val="accent4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2" y="2516919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31832" y="2514293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52" y="3683397"/>
            <a:ext cx="422289" cy="40037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135083" y="369892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7" y="3452792"/>
            <a:ext cx="5076790" cy="3390693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AA45C965-D67A-46F8-A91D-B26B4E62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7" y="6468905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, с. 40-41. Сайт Российского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кардиологического общества. 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073" y="2137762"/>
            <a:ext cx="4579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/>
                </a:solidFill>
              </a:rPr>
              <a:t>синдром повышения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систолического АД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ru-RU" dirty="0">
                <a:solidFill>
                  <a:schemeClr val="accent4"/>
                </a:solidFill>
              </a:rPr>
              <a:t>(далее — САД</a:t>
            </a:r>
            <a:r>
              <a:rPr lang="ru-RU" b="1" dirty="0">
                <a:solidFill>
                  <a:schemeClr val="accent4"/>
                </a:solidFill>
              </a:rPr>
              <a:t>) ≥140 мм рт. ст.</a:t>
            </a:r>
            <a:r>
              <a:rPr lang="ru-RU" dirty="0">
                <a:solidFill>
                  <a:schemeClr val="accent4"/>
                </a:solidFill>
              </a:rPr>
              <a:t> и/или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ru-RU" dirty="0">
                <a:solidFill>
                  <a:schemeClr val="accent4"/>
                </a:solidFill>
              </a:rPr>
              <a:t>диастолического АД (далее — ДАД</a:t>
            </a:r>
            <a:r>
              <a:rPr lang="ru-RU" dirty="0">
                <a:solidFill>
                  <a:schemeClr val="accent2"/>
                </a:solidFill>
              </a:rPr>
              <a:t>)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4"/>
                </a:solidFill>
              </a:rPr>
              <a:t>≥90 мм рт. ст.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524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8912" y="872850"/>
            <a:ext cx="11233149" cy="970280"/>
          </a:xfrm>
        </p:spPr>
        <p:txBody>
          <a:bodyPr/>
          <a:lstStyle/>
          <a:p>
            <a:r>
              <a:rPr lang="ru-RU" dirty="0"/>
              <a:t>ВАЖНО!</a:t>
            </a:r>
            <a:br>
              <a:rPr lang="ru-RU" dirty="0"/>
            </a:br>
            <a:endParaRPr lang="ru-RU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519030" y="2488843"/>
            <a:ext cx="6066515" cy="234814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</a:pPr>
            <a:r>
              <a:rPr lang="ru-RU" sz="2200" dirty="0"/>
              <a:t>У некоторых людей повышение АД сопровождается плохим самочувствием, </a:t>
            </a:r>
            <a:br>
              <a:rPr lang="ru-RU" sz="2200" dirty="0"/>
            </a:br>
            <a:r>
              <a:rPr lang="ru-RU" sz="2200" dirty="0"/>
              <a:t>но так бывает далеко не всегда, </a:t>
            </a:r>
            <a:br>
              <a:rPr lang="ru-RU" sz="2200" dirty="0"/>
            </a:br>
            <a:r>
              <a:rPr lang="ru-RU" sz="2200" dirty="0"/>
              <a:t>поэтому единственный надежный </a:t>
            </a:r>
            <a:br>
              <a:rPr lang="ru-RU" sz="2200" dirty="0"/>
            </a:br>
            <a:r>
              <a:rPr lang="ru-RU" sz="2200" dirty="0"/>
              <a:t>способ точно знать свой </a:t>
            </a:r>
            <a:br>
              <a:rPr lang="en-US" sz="2200" dirty="0"/>
            </a:br>
            <a:r>
              <a:rPr lang="ru-RU" sz="2900" b="1" dirty="0">
                <a:solidFill>
                  <a:schemeClr val="accent2"/>
                </a:solidFill>
              </a:rPr>
              <a:t>уровень АД – это его регулярное измерение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70" y="2888291"/>
            <a:ext cx="1034218" cy="1176542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AA45C965-D67A-46F8-A91D-B26B4E62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67" y="6468905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, с. 40-41. Сайт Российского кардиологического общества.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[Электронный ресурс].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5" y="1387852"/>
            <a:ext cx="5958520" cy="44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7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93939" y="782470"/>
            <a:ext cx="11233149" cy="970280"/>
          </a:xfrm>
        </p:spPr>
        <p:txBody>
          <a:bodyPr/>
          <a:lstStyle/>
          <a:p>
            <a:r>
              <a:rPr lang="ru-RU" dirty="0"/>
              <a:t>ФАКТОРЫ РИСКА: САХАРНЫЙ ДИАБЕТ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2881" y="2221346"/>
            <a:ext cx="6475234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Сахарный диабет </a:t>
            </a:r>
            <a:r>
              <a:rPr lang="ru-RU" sz="1700" b="1" dirty="0">
                <a:solidFill>
                  <a:schemeClr val="accent4"/>
                </a:solidFill>
              </a:rPr>
              <a:t>увеличивает риск развития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4"/>
                </a:solidFill>
              </a:rPr>
              <a:t>сердечно-сосудистых осложнений в 2-3 раза </a:t>
            </a:r>
            <a:r>
              <a:rPr lang="ru-RU" sz="1700" b="1" baseline="30000" dirty="0">
                <a:solidFill>
                  <a:schemeClr val="accent4"/>
                </a:solidFill>
              </a:rPr>
              <a:t>1</a:t>
            </a: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Высокие уровни сахара крови </a:t>
            </a:r>
            <a:r>
              <a:rPr lang="ru-RU" sz="1700" b="1" dirty="0">
                <a:solidFill>
                  <a:schemeClr val="accent4"/>
                </a:solidFill>
              </a:rPr>
              <a:t>повышают активность свертывающей системы крови, </a:t>
            </a:r>
            <a:r>
              <a:rPr lang="ru-RU" sz="1700" dirty="0">
                <a:solidFill>
                  <a:schemeClr val="accent4"/>
                </a:solidFill>
              </a:rPr>
              <a:t>увеличивая риск образования тромбов</a:t>
            </a:r>
            <a:r>
              <a:rPr lang="ru-RU" sz="1700" b="1" baseline="30000" dirty="0">
                <a:solidFill>
                  <a:schemeClr val="accent4"/>
                </a:solidFill>
              </a:rPr>
              <a:t> </a:t>
            </a:r>
            <a:r>
              <a:rPr lang="ru-RU" sz="1700" baseline="30000" dirty="0">
                <a:solidFill>
                  <a:schemeClr val="accent4"/>
                </a:solidFill>
              </a:rPr>
              <a:t>1</a:t>
            </a:r>
            <a:endParaRPr lang="ru-RU" sz="1700" dirty="0">
              <a:solidFill>
                <a:schemeClr val="accent4"/>
              </a:solidFill>
            </a:endParaRP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У людей с сахарным диабетом </a:t>
            </a:r>
            <a:r>
              <a:rPr lang="ru-RU" sz="1700" b="1" dirty="0">
                <a:solidFill>
                  <a:schemeClr val="accent4"/>
                </a:solidFill>
              </a:rPr>
              <a:t>чаще встречаются другие факторы риска ССЗ</a:t>
            </a:r>
            <a:r>
              <a:rPr lang="ru-RU" sz="1700" dirty="0">
                <a:solidFill>
                  <a:schemeClr val="accent4"/>
                </a:solidFill>
              </a:rPr>
              <a:t>, например, артериальная гипертензия и нарушения липидного обмена</a:t>
            </a:r>
            <a:r>
              <a:rPr lang="ru-RU" sz="1700" baseline="30000" dirty="0">
                <a:solidFill>
                  <a:schemeClr val="accent4"/>
                </a:solidFill>
              </a:rPr>
              <a:t> 1</a:t>
            </a:r>
            <a:endParaRPr lang="ru-RU" sz="1700" dirty="0">
              <a:solidFill>
                <a:schemeClr val="accent4"/>
              </a:solidFill>
            </a:endParaRPr>
          </a:p>
          <a:p>
            <a:pPr marL="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>
                <a:solidFill>
                  <a:schemeClr val="accent4"/>
                </a:solidFill>
              </a:rPr>
              <a:t>Одновременный контроль уровней глюкозы, артериального давления и липидов </a:t>
            </a:r>
            <a:r>
              <a:rPr lang="ru-RU" sz="1700" dirty="0">
                <a:solidFill>
                  <a:schemeClr val="accent4"/>
                </a:solidFill>
              </a:rPr>
              <a:t>способен снизить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риск осложнений на 75%</a:t>
            </a:r>
            <a:r>
              <a:rPr lang="ru-RU" sz="1700" baseline="30000" dirty="0">
                <a:solidFill>
                  <a:schemeClr val="accent4"/>
                </a:solidFill>
              </a:rPr>
              <a:t> 1</a:t>
            </a:r>
            <a:endParaRPr lang="ru-RU" sz="1700" dirty="0">
              <a:solidFill>
                <a:schemeClr val="accent4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6" y="2288012"/>
            <a:ext cx="422289" cy="400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019" y="229002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5" y="2940808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1864" y="295733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6" y="3915703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6481" y="3928280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9" y="4825837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0505" y="484812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88" y="2257431"/>
            <a:ext cx="4708351" cy="5136811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47" y="6191536"/>
            <a:ext cx="828092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1. 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Сайт Российского кардиологического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 </a:t>
            </a:r>
          </a:p>
          <a:p>
            <a:pPr eaLnBrk="1" hangingPunct="1">
              <a:defRPr/>
            </a:pPr>
            <a:r>
              <a:rPr lang="da-DK" sz="800" dirty="0">
                <a:solidFill>
                  <a:schemeClr val="accent4"/>
                </a:solidFill>
                <a:latin typeface="+mj-lt"/>
                <a:cs typeface="Arial"/>
              </a:rPr>
              <a:t>Bhatt DL, et al. JAMA 2010;304:1350–1357.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49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478348" y="4455030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0676" y="2648128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348" y="1480697"/>
            <a:ext cx="4004930" cy="4000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ЦЕЛЕВЫЕ УРОВНИ ДЛЯ ПАЦИЕНТОВ </a:t>
            </a:r>
            <a:br>
              <a:rPr lang="en-US" dirty="0"/>
            </a:br>
            <a:r>
              <a:rPr lang="ru-RU" dirty="0"/>
              <a:t>САХАРНЫМ ДИАБЕТОМ</a:t>
            </a: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380" y="1549394"/>
            <a:ext cx="822920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altLang="ru-RU" sz="1700" b="1" dirty="0">
                <a:solidFill>
                  <a:schemeClr val="bg1"/>
                </a:solidFill>
              </a:rPr>
              <a:t>ГЛИКИРОВАННЫЙ ГЕМОГЛОБИН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У подавляющего большинства пациентов целевой уровень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гликированного гемоглобина составляет</a:t>
            </a:r>
            <a:r>
              <a:rPr lang="ru-RU" altLang="ru-RU" sz="1700" b="1" dirty="0">
                <a:solidFill>
                  <a:schemeClr val="accent4"/>
                </a:solidFill>
              </a:rPr>
              <a:t> </a:t>
            </a:r>
            <a:r>
              <a:rPr lang="ru-RU" altLang="ru-RU" sz="1700" b="1" dirty="0">
                <a:solidFill>
                  <a:schemeClr val="accent2"/>
                </a:solidFill>
              </a:rPr>
              <a:t>&lt;7%</a:t>
            </a:r>
            <a:endParaRPr lang="ru-RU" altLang="ru-RU" sz="1700" dirty="0">
              <a:solidFill>
                <a:schemeClr val="accent2"/>
              </a:solidFill>
            </a:endParaRPr>
          </a:p>
          <a:p>
            <a:endParaRPr lang="ru-RU" altLang="ru-RU" sz="1700" dirty="0">
              <a:solidFill>
                <a:schemeClr val="accent4"/>
              </a:solidFill>
            </a:endParaRPr>
          </a:p>
          <a:p>
            <a:r>
              <a:rPr lang="ru-RU" altLang="ru-RU" sz="1700" b="1" dirty="0">
                <a:solidFill>
                  <a:schemeClr val="bg1"/>
                </a:solidFill>
              </a:rPr>
              <a:t>АРТЕРИАЛЬНОЕ ДАВЛЕНИЕ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Целевой уровень систолического АД до </a:t>
            </a:r>
            <a:r>
              <a:rPr lang="ru-RU" altLang="ru-RU" sz="1700" b="1" dirty="0">
                <a:solidFill>
                  <a:schemeClr val="accent4"/>
                </a:solidFill>
              </a:rPr>
              <a:t>130 мм рт. ст</a:t>
            </a:r>
            <a:r>
              <a:rPr lang="ru-RU" altLang="ru-RU" sz="1700" dirty="0">
                <a:solidFill>
                  <a:schemeClr val="accent4"/>
                </a:solidFill>
              </a:rPr>
              <a:t>.,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а при хорошей переносимости - </a:t>
            </a:r>
            <a:r>
              <a:rPr lang="ru-RU" altLang="ru-RU" sz="1700" b="1" dirty="0">
                <a:solidFill>
                  <a:schemeClr val="accent4"/>
                </a:solidFill>
              </a:rPr>
              <a:t>&lt;130 мм рт. ст., но не &lt;120 мм рт. ст. </a:t>
            </a:r>
          </a:p>
          <a:p>
            <a:r>
              <a:rPr lang="ru-RU" altLang="ru-RU" sz="1700" dirty="0">
                <a:solidFill>
                  <a:schemeClr val="accent4"/>
                </a:solidFill>
              </a:rPr>
              <a:t>У людей старше 65 лет целевой уровень будет в диапазоне </a:t>
            </a:r>
            <a:r>
              <a:rPr lang="ru-RU" altLang="ru-RU" sz="1700" b="1" dirty="0">
                <a:solidFill>
                  <a:schemeClr val="accent4"/>
                </a:solidFill>
              </a:rPr>
              <a:t>130 - 139 мм рт. ст. </a:t>
            </a:r>
            <a:endParaRPr lang="en-US" altLang="ru-RU" sz="1700" b="1" dirty="0">
              <a:solidFill>
                <a:schemeClr val="accent4"/>
              </a:solidFill>
            </a:endParaRPr>
          </a:p>
          <a:p>
            <a:r>
              <a:rPr lang="ru-RU" altLang="ru-RU" sz="1700" dirty="0">
                <a:solidFill>
                  <a:schemeClr val="accent4"/>
                </a:solidFill>
              </a:rPr>
              <a:t>Целевой уровень диастолического АД </a:t>
            </a:r>
            <a:r>
              <a:rPr lang="ru-RU" altLang="ru-RU" sz="1700" b="1" dirty="0">
                <a:solidFill>
                  <a:schemeClr val="accent4"/>
                </a:solidFill>
              </a:rPr>
              <a:t>&lt;80 мм рт. ст., но не &lt;70 мм рт. ст.</a:t>
            </a:r>
          </a:p>
          <a:p>
            <a:endParaRPr lang="ru-RU" altLang="ru-RU" sz="17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altLang="ru-RU" sz="1700" b="1" dirty="0">
                <a:solidFill>
                  <a:schemeClr val="bg1"/>
                </a:solidFill>
              </a:rPr>
              <a:t>ЛИПИДЫ КРОВИ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При сочетании сахарного диабета и ИБС целевой уровень «плохого» холестерина (ЛПНП)</a:t>
            </a:r>
            <a:r>
              <a:rPr lang="ru-RU" altLang="ru-RU" sz="1700" b="1" dirty="0">
                <a:solidFill>
                  <a:schemeClr val="accent4"/>
                </a:solidFill>
              </a:rPr>
              <a:t> &lt;1,4 ммоль/л (&lt;55 мг/дл)</a:t>
            </a:r>
            <a:r>
              <a:rPr lang="ru-RU" altLang="ru-RU" sz="1700" dirty="0">
                <a:solidFill>
                  <a:schemeClr val="accent4"/>
                </a:solidFill>
              </a:rPr>
              <a:t>, при этом степень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его снижения должна составлять не менее</a:t>
            </a:r>
            <a:r>
              <a:rPr lang="ru-RU" altLang="ru-RU" sz="1700" b="1" dirty="0">
                <a:solidFill>
                  <a:schemeClr val="accent4"/>
                </a:solidFill>
              </a:rPr>
              <a:t> 50% </a:t>
            </a:r>
            <a:br>
              <a:rPr lang="en-US" altLang="ru-RU" sz="1700" b="1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4"/>
                </a:solidFill>
              </a:rPr>
              <a:t>от исходного уровня</a:t>
            </a:r>
            <a:endParaRPr lang="ru-RU" altLang="ru-RU" sz="1700" dirty="0">
              <a:solidFill>
                <a:schemeClr val="accent4"/>
              </a:solidFill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0" y="6176302"/>
            <a:ext cx="822920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Сайт Российского кардиологического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  <a:hlinkClick r:id="rId2"/>
              </a:rPr>
              <a:t>https://scardio.ru/content/Guidelines/Clinic_rek_AG_2020.pdf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;</a:t>
            </a: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Mach F. et al. 2019 ESC/EAS Guidelines for the management of dyslipidaemias: lipid modification to reduce cardiovascular risk. 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European Heart Journal 2020; 41:111-188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9048180" y="3788659"/>
            <a:ext cx="2999030" cy="30827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68" y="2840830"/>
            <a:ext cx="2230998" cy="40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0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74" y="1204932"/>
            <a:ext cx="5489043" cy="4119203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62857"/>
            <a:ext cx="11233150" cy="970280"/>
          </a:xfrm>
        </p:spPr>
        <p:txBody>
          <a:bodyPr/>
          <a:lstStyle/>
          <a:p>
            <a:r>
              <a:rPr lang="ru-RU" dirty="0"/>
              <a:t>МНОГИЕ КОМПОНЕНТЫ ЗДОРОВОГО ОБРАЗА ЖИЗНИ ПОМОГАЮТ НАМ СПРАВЛЯТЬСЯ СО СТРЕССОМ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9010" y="1775081"/>
            <a:ext cx="64286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Полноценно и вкусно питайтесь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Регулярно занимайтесь – дозированная ходьба </a:t>
            </a:r>
            <a:br>
              <a:rPr lang="en-US" sz="1700" b="1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в умеренном темпе</a:t>
            </a:r>
            <a:r>
              <a:rPr lang="en-US" sz="1700" dirty="0">
                <a:solidFill>
                  <a:schemeClr val="accent4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в течение 30–40 мин в день,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не менее 5 дней в неделю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Старайтесь полноценно отдыхать ночью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(длительность ночного сна не менее 7-8 часов)</a:t>
            </a:r>
            <a:br>
              <a:rPr lang="en-US" sz="1700" dirty="0">
                <a:solidFill>
                  <a:schemeClr val="accent4"/>
                </a:solidFill>
              </a:rPr>
            </a:b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Старайтесь каждый день найти хотя бы 15-20 минут,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чтобы спокойно посидеть, расслабиться и подумать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о чем-то хорошем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2350A6D8-B75D-4FD0-80B5-57660130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82" y="5930488"/>
            <a:ext cx="4393775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с подъемом сегмента ST электрокардиограммы: реабилитация и вторичная профилактика. РКЖ, 2015, 1 (117): 6–52;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«Артериальная гипертензия у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взрослых»,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2020.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https://scardio.ru/content/Guidelines/Clinic_rek_AG_2020.pdf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3" y="1789595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2" y="2330332"/>
            <a:ext cx="406897" cy="365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7" y="3352847"/>
            <a:ext cx="406897" cy="3654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54" y="4127893"/>
            <a:ext cx="406897" cy="36545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6" y="4601028"/>
            <a:ext cx="7736115" cy="2249773"/>
          </a:xfrm>
          <a:prstGeom prst="rect">
            <a:avLst/>
          </a:prstGeom>
        </p:spPr>
      </p:pic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5798050" y="5306979"/>
            <a:ext cx="5965267" cy="1778449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</a:pPr>
            <a:r>
              <a:rPr lang="ru-RU" sz="2000" dirty="0">
                <a:solidFill>
                  <a:schemeClr val="bg1"/>
                </a:solidFill>
              </a:rPr>
              <a:t>НЕ СНИМАЙТЕ СТРЕСС С ПОМОЩЬЮ ДУРНЫХ ПРИВЫЧЕК. КУРЕНИЕ, ИЗБЫТОЧНЫЕ КОЛИЧЕСТВА АЛКОГОЛЯ И КОФЕИНА МОГУТ НА САМОМ ДЕЛЕ УСИЛИВАТЬ НАПРЯЖЕНИЕ </a:t>
            </a:r>
          </a:p>
        </p:txBody>
      </p:sp>
    </p:spTree>
    <p:extLst>
      <p:ext uri="{BB962C8B-B14F-4D97-AF65-F5344CB8AC3E}">
        <p14:creationId xmlns:p14="http://schemas.microsoft.com/office/powerpoint/2010/main" val="422104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42" y="1053083"/>
            <a:ext cx="3856062" cy="4615172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9425" y="137393"/>
            <a:ext cx="11233149" cy="970280"/>
          </a:xfrm>
        </p:spPr>
        <p:txBody>
          <a:bodyPr/>
          <a:lstStyle/>
          <a:p>
            <a:r>
              <a:rPr lang="ru-RU" dirty="0"/>
              <a:t>ЧТО ТАКОЕ ИНФАРКТ МИОКАРДА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311785" y="3413283"/>
            <a:ext cx="5215944" cy="25029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00"/>
              </a:lnSpc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СЕРДЕЧНЫЙ ПРИСТУП, ИЛИ ИНФАРКТ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МИОКАРДА</a:t>
            </a:r>
            <a:r>
              <a:rPr lang="ru-RU" altLang="ru-RU" sz="1700" dirty="0">
                <a:solidFill>
                  <a:schemeClr val="accent2"/>
                </a:solidFill>
              </a:rPr>
              <a:t>, </a:t>
            </a:r>
            <a:r>
              <a:rPr lang="ru-RU" altLang="ru-RU" sz="1700" dirty="0"/>
              <a:t>представляет собой гибель </a:t>
            </a:r>
            <a:br>
              <a:rPr lang="en-US" altLang="ru-RU" sz="1700" dirty="0"/>
            </a:br>
            <a:r>
              <a:rPr lang="ru-RU" altLang="ru-RU" sz="1700" dirty="0"/>
              <a:t>участка сердечной мышцы (миокарда) </a:t>
            </a:r>
            <a:br>
              <a:rPr lang="en-US" altLang="ru-RU" sz="1700" dirty="0"/>
            </a:br>
            <a:r>
              <a:rPr lang="ru-RU" altLang="ru-RU" sz="1700" dirty="0"/>
              <a:t>в результате нарушения её</a:t>
            </a:r>
            <a:r>
              <a:rPr lang="en-US" altLang="ru-RU" sz="1700" dirty="0"/>
              <a:t> </a:t>
            </a:r>
            <a:br>
              <a:rPr lang="en-US" altLang="ru-RU" sz="1700" dirty="0"/>
            </a:br>
            <a:r>
              <a:rPr lang="ru-RU" altLang="ru-RU" sz="1700" dirty="0"/>
              <a:t>кровоснабжения и возникающего </a:t>
            </a:r>
            <a:br>
              <a:rPr lang="en-US" altLang="ru-RU" sz="1700" dirty="0"/>
            </a:br>
            <a:r>
              <a:rPr lang="ru-RU" altLang="ru-RU" sz="1700" dirty="0"/>
              <a:t>при этом кислородного голодания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424" y="6359928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, с. 134 . Приложение В. Информация для пациента.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endParaRPr lang="ru-RU" dirty="0">
              <a:latin typeface="+mj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28425" y="3911600"/>
            <a:ext cx="1356360" cy="0"/>
          </a:xfrm>
          <a:prstGeom prst="line">
            <a:avLst/>
          </a:prstGeom>
          <a:ln w="254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80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1172751"/>
            <a:ext cx="11233149" cy="970280"/>
          </a:xfrm>
        </p:spPr>
        <p:txBody>
          <a:bodyPr/>
          <a:lstStyle/>
          <a:p>
            <a:r>
              <a:rPr lang="ru-RU" dirty="0"/>
              <a:t>ДРУГИЕ СПОСОБЫ БОРЬБЫ СО СТРЕССОМ И ПОДДЕРЖАНИЯ ЭМОЦИОНАЛЬНОГО БЛАГОПОЛУЧИЯ:</a:t>
            </a:r>
            <a:br>
              <a:rPr lang="ru-RU" dirty="0"/>
            </a:b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724" y="1808126"/>
            <a:ext cx="8747564" cy="413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мыслить позитивно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ежедневно находить время, пусть даже его будет совсем немного,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для дел, которые доставляют вам удовольствие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Учитесь говорить «нет», не обещайте никому слишком много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Все ваши чувства имеют право на существование. Учитесь вербализировать </a:t>
            </a:r>
            <a:br>
              <a:rPr lang="en-US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свои желания и эмоции. Вероятность того, что ваши близкие Вас поймут и учтут ваши потребности будет выше, если Вы прямо скажете о возникшей проблеме.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Живите «здесь и сейчас», используйте приемы осознанности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Попробуйте прогнозировать заранее ситуации, которые могут вас расстроить. Вероятно,  многого  удастся избежать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Постарайтесь снизить темп своей жизни. В этом помогает планирование: пишите списки того, что требуется сделать, зарезервируйте для этого достаточно времени . Ставьте реалистичные цели, решайте крупные задачи поэтапно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Продолжайте учиться при малейшей возможности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Старайтесь смотреть на мир с благодарностью и помогать другим людям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sz="1700" dirty="0">
                <a:solidFill>
                  <a:schemeClr val="accent4"/>
                </a:solidFill>
              </a:rPr>
              <a:t>Чаще смейтесь или улыбайтесь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7" y="1859766"/>
            <a:ext cx="132471" cy="1255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0" y="2140684"/>
            <a:ext cx="132471" cy="1255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1" y="2638962"/>
            <a:ext cx="132471" cy="12559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9" y="2914503"/>
            <a:ext cx="132471" cy="1255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1" y="3642726"/>
            <a:ext cx="132471" cy="1255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8" y="3940458"/>
            <a:ext cx="132471" cy="1255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6" y="4382774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15" y="5108308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5410513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" y="5696420"/>
            <a:ext cx="132471" cy="1255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87" y="1884781"/>
            <a:ext cx="3494657" cy="4692159"/>
          </a:xfrm>
          <a:prstGeom prst="rect">
            <a:avLst/>
          </a:prstGeom>
        </p:spPr>
      </p:pic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91" y="6199501"/>
            <a:ext cx="75229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Острый инфаркт миокарда с подъемом сегмента ST электрокардиограммы: реабилитация и вторичная профилактика. РКЖ, 2015, 1 (117): 6–52;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Кувшинова Н.Ю. Психокоррекционная работа с больными ишемической болезнью сердца с учетом параметров качества жизни: автореф.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диссертации канд. психол. наук. СПб., 2011. 29 с.</a:t>
            </a:r>
          </a:p>
        </p:txBody>
      </p:sp>
    </p:spTree>
    <p:extLst>
      <p:ext uri="{BB962C8B-B14F-4D97-AF65-F5344CB8AC3E}">
        <p14:creationId xmlns:p14="http://schemas.microsoft.com/office/powerpoint/2010/main" val="184654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635904"/>
            <a:ext cx="11233149" cy="970280"/>
          </a:xfrm>
        </p:spPr>
        <p:txBody>
          <a:bodyPr/>
          <a:lstStyle/>
          <a:p>
            <a:br>
              <a:rPr lang="ru-RU" dirty="0"/>
            </a:br>
            <a:r>
              <a:rPr lang="ru-RU" dirty="0"/>
              <a:t>СЕКС ПОСЛЕ ИНФАРКТА МИОКАРДА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91" y="6344643"/>
            <a:ext cx="752295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г, с. 51. Сайт Российского кардиологического общества. [Электронный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2250" y="2079881"/>
            <a:ext cx="5304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В первые </a:t>
            </a:r>
            <a:r>
              <a:rPr lang="ru-RU" altLang="ru-RU" sz="1700" b="1" dirty="0">
                <a:solidFill>
                  <a:schemeClr val="accent2"/>
                </a:solidFill>
              </a:rPr>
              <a:t>2 недели после неосложненного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инфаркта миокарда </a:t>
            </a:r>
            <a:r>
              <a:rPr lang="ru-RU" altLang="ru-RU" sz="1700" dirty="0">
                <a:solidFill>
                  <a:schemeClr val="accent4"/>
                </a:solidFill>
              </a:rPr>
              <a:t>риск сердечно-сосудистых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событий во время секса считается высоким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endParaRPr lang="ru-RU" altLang="ru-RU" sz="1700" dirty="0">
              <a:solidFill>
                <a:schemeClr val="accent4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При осложненном инфаркте миокарда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(сохраняются боли в груди, нарушения ритма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или сердечная недостаточность) риск сердечных проблем во время секса средний или высокий.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этом случае до возобновления половой </a:t>
            </a:r>
            <a:br>
              <a:rPr lang="en-US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жизни требуется дальнейшее обследование (нагрузочный тест) и/или лечение.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5" y="2092760"/>
            <a:ext cx="594631" cy="6764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4" y="3190096"/>
            <a:ext cx="594631" cy="676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33" y="1346548"/>
            <a:ext cx="6184967" cy="52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5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ЭРЕКТИЛЬНАЯ ДИСФУНКЦИЯ </a:t>
            </a:r>
            <a:br>
              <a:rPr lang="ru-RU" dirty="0"/>
            </a:br>
            <a:r>
              <a:rPr lang="ru-RU" dirty="0"/>
              <a:t>ПОСЛЕ ИНФАРКТА МИОКАРДА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71" y="6289827"/>
            <a:ext cx="7901368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AHA/ESC Guidelines for sexual activity of patients and their partners after cardiovascular event –guidelines 2013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. Электронный ресурс]. 22 сентября 2020.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esearchgate.net/publication/287937258_Guidelines_for_sexual_activity_of_patients_and_their_partners_after_cardiovascular_event_-aha_esc_guidelines_2013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537" y="1574436"/>
            <a:ext cx="7901369" cy="5044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Проблемы в сексуальной жизни встречаются ½ - ¾ пациентов </a:t>
            </a:r>
            <a:r>
              <a:rPr lang="ru-RU" altLang="ru-RU" sz="1700" dirty="0">
                <a:solidFill>
                  <a:schemeClr val="accent4"/>
                </a:solidFill>
              </a:rPr>
              <a:t>после инфаркта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миокарда, причем как у женщин, так и у мужчин. Причинами этого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могут быть побочные эффекты лекарств, депрессия и страх нового сердечного приступа или смерти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Для лечения эректильной дисфункции эффективны </a:t>
            </a:r>
            <a:r>
              <a:rPr lang="ru-RU" altLang="ru-RU" sz="1700" b="1" dirty="0">
                <a:solidFill>
                  <a:schemeClr val="accent2"/>
                </a:solidFill>
              </a:rPr>
              <a:t>регуляторы потенции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При правильном использовании эти препараты хорошо переносятся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и безопасны даже после сердечного приступа</a:t>
            </a:r>
            <a:br>
              <a:rPr lang="ru-RU" sz="1700" dirty="0">
                <a:solidFill>
                  <a:schemeClr val="accent4"/>
                </a:solidFill>
              </a:rPr>
            </a:br>
            <a:br>
              <a:rPr lang="ru-RU" sz="1700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НЕЛЬЗЯ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dirty="0">
                <a:solidFill>
                  <a:schemeClr val="accent4"/>
                </a:solidFill>
              </a:rPr>
              <a:t>принимать препараты для лечения эректильной дисфункции,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если Вы принимаете нитраты регулярно или хотя бы иногда при боли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в груди. Эта комбинация </a:t>
            </a:r>
            <a:r>
              <a:rPr lang="ru-RU" sz="1700" b="1" dirty="0">
                <a:solidFill>
                  <a:schemeClr val="accent2"/>
                </a:solidFill>
              </a:rPr>
              <a:t>лекарств может вызвать опасное для жизни снижение артериального давления</a:t>
            </a:r>
            <a:br>
              <a:rPr lang="ru-RU" sz="1700" b="1" dirty="0">
                <a:solidFill>
                  <a:schemeClr val="accent2"/>
                </a:solidFill>
              </a:rPr>
            </a:b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Если у Вас возникает боль в груди, и Вы принимали </a:t>
            </a:r>
            <a:r>
              <a:rPr lang="ru-RU" sz="1700" b="1" dirty="0">
                <a:solidFill>
                  <a:schemeClr val="accent2"/>
                </a:solidFill>
              </a:rPr>
              <a:t>регуляторы </a:t>
            </a:r>
            <a:br>
              <a:rPr lang="ru-RU" sz="1700" b="1" dirty="0">
                <a:solidFill>
                  <a:schemeClr val="accent2"/>
                </a:solidFill>
              </a:rPr>
            </a:br>
            <a:r>
              <a:rPr lang="ru-RU" sz="1700" b="1" dirty="0">
                <a:solidFill>
                  <a:schemeClr val="accent2"/>
                </a:solidFill>
              </a:rPr>
              <a:t>потенции</a:t>
            </a:r>
            <a:r>
              <a:rPr lang="ru-RU" sz="1700" dirty="0">
                <a:solidFill>
                  <a:schemeClr val="accent4"/>
                </a:solidFill>
              </a:rPr>
              <a:t>, нельзя принимать нитраты и следует экстренно вызвать </a:t>
            </a:r>
            <a:br>
              <a:rPr lang="ru-RU" sz="1700" dirty="0">
                <a:solidFill>
                  <a:schemeClr val="accent4"/>
                </a:solidFill>
              </a:rPr>
            </a:br>
            <a:r>
              <a:rPr lang="ru-RU" sz="1700" dirty="0">
                <a:solidFill>
                  <a:schemeClr val="accent4"/>
                </a:solidFill>
              </a:rPr>
              <a:t>скорую помощь (112)</a:t>
            </a:r>
          </a:p>
          <a:p>
            <a:pPr marL="542925" indent="-542925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35" y="2923504"/>
            <a:ext cx="3752797" cy="3934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4" y="1597755"/>
            <a:ext cx="406897" cy="3654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4" y="2807026"/>
            <a:ext cx="406897" cy="3654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0" y="3307788"/>
            <a:ext cx="406897" cy="36545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24" y="4022544"/>
            <a:ext cx="594631" cy="6764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7" y="5245820"/>
            <a:ext cx="406897" cy="3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49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79425" y="888377"/>
            <a:ext cx="11233149" cy="970280"/>
          </a:xfrm>
        </p:spPr>
        <p:txBody>
          <a:bodyPr/>
          <a:lstStyle/>
          <a:p>
            <a:r>
              <a:rPr lang="ru-RU" dirty="0"/>
              <a:t>В ПРОГРАММУ </a:t>
            </a:r>
            <a:br>
              <a:rPr lang="ru-RU" dirty="0"/>
            </a:br>
            <a:r>
              <a:rPr lang="ru-RU" dirty="0"/>
              <a:t>КАРДИОРЕАБИЛИТАЦИИ </a:t>
            </a:r>
            <a:br>
              <a:rPr lang="ru-RU" dirty="0"/>
            </a:br>
            <a:r>
              <a:rPr lang="ru-RU" dirty="0"/>
              <a:t>ВХОДЯТ:</a:t>
            </a:r>
            <a:br>
              <a:rPr lang="ru-RU" dirty="0"/>
            </a:b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46415" y="2292407"/>
            <a:ext cx="74377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>
                <a:solidFill>
                  <a:schemeClr val="accent4"/>
                </a:solidFill>
              </a:rPr>
              <a:t>Дозированные </a:t>
            </a:r>
            <a:r>
              <a:rPr lang="ru-RU" altLang="ru-RU" sz="1700" b="1" dirty="0">
                <a:solidFill>
                  <a:schemeClr val="accent2"/>
                </a:solidFill>
              </a:rPr>
              <a:t>физические нагрузки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Образовательные программы и школы для пациентов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Коррекция психологического состояния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(консультации психотерапевта, психоневролога)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Воздействие на факторы риска </a:t>
            </a:r>
            <a:r>
              <a:rPr lang="ru-RU" altLang="ru-RU" sz="1700" dirty="0">
                <a:solidFill>
                  <a:schemeClr val="accent4"/>
                </a:solidFill>
              </a:rPr>
              <a:t>сердечно-сосудистых заболеваний,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в частности, рекомендации по питанию и здоровому образу жизни, снижение веса и отказ от курения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b="1" dirty="0">
                <a:solidFill>
                  <a:schemeClr val="accent2"/>
                </a:solidFill>
              </a:rPr>
              <a:t>Комплексная медикаментозная терапия </a:t>
            </a:r>
            <a:r>
              <a:rPr lang="ru-RU" altLang="ru-RU" sz="1700" dirty="0">
                <a:solidFill>
                  <a:schemeClr val="accent4"/>
                </a:solidFill>
              </a:rPr>
              <a:t>на протяжении всего периода наблюдения, включая вторичную профилактику </a:t>
            </a:r>
            <a:br>
              <a:rPr lang="ru-RU" altLang="ru-RU" sz="1700" dirty="0">
                <a:solidFill>
                  <a:schemeClr val="accent4"/>
                </a:solidFill>
              </a:rPr>
            </a:br>
            <a:r>
              <a:rPr lang="ru-RU" altLang="ru-RU" sz="1700" dirty="0">
                <a:solidFill>
                  <a:schemeClr val="accent4"/>
                </a:solidFill>
              </a:rPr>
              <a:t>сердечно-сосудистых осложнений</a:t>
            </a:r>
          </a:p>
          <a:p>
            <a:pPr marL="542925" indent="-542925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31" y="-4407"/>
            <a:ext cx="6964638" cy="39280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6" y="3364549"/>
            <a:ext cx="422289" cy="400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" y="2307912"/>
            <a:ext cx="422289" cy="4003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4393" y="2305286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3" y="2830449"/>
            <a:ext cx="422289" cy="40037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0165" y="286375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634" y="3382715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3" y="4041601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7663" y="405185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" y="4938739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101" y="4948992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5" y="6331002"/>
            <a:ext cx="817142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г, с. 51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</a:rPr>
              <a:t>Сайт Российского кардиологического 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20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3414107" y="3886062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646266" y="3951635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6692456" y="259105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8740473" y="1980766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640703" y="221207"/>
            <a:ext cx="2210613" cy="2232733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20227" y="2882448"/>
            <a:ext cx="11233149" cy="970280"/>
          </a:xfrm>
        </p:spPr>
        <p:txBody>
          <a:bodyPr/>
          <a:lstStyle/>
          <a:p>
            <a:pPr algn="ctr"/>
            <a:r>
              <a:rPr lang="ru-RU" dirty="0"/>
              <a:t>ЧТО ДАЁТ </a:t>
            </a:r>
            <a:br>
              <a:rPr lang="ru-RU" dirty="0"/>
            </a:br>
            <a:r>
              <a:rPr lang="ru-RU" dirty="0">
                <a:solidFill>
                  <a:schemeClr val="accent2"/>
                </a:solidFill>
              </a:rPr>
              <a:t>КАРДИОРЕАБИЛИТАЦИЯ?</a:t>
            </a:r>
            <a:br>
              <a:rPr lang="ru-RU" dirty="0"/>
            </a:b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446409" y="1673696"/>
            <a:ext cx="2564934" cy="2590599"/>
          </a:xfrm>
          <a:prstGeom prst="ellipse">
            <a:avLst/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8182" y="2183962"/>
            <a:ext cx="31467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Уменьшение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уровня атерогенных липидов: общего холестерина,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 ЛПНП и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триглицеридов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136998" y="797216"/>
            <a:ext cx="31467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Повышение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 уровня «хорошего холестерина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ЛПВП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38908" y="851663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Замедление прогрессирования атеросклероза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46043" y="4606266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Нормализация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уровня глюкозы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 крови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161286" y="4618161"/>
            <a:ext cx="314673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Снижение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артериального </a:t>
            </a:r>
          </a:p>
          <a:p>
            <a:pPr algn="ctr" hangingPunct="0">
              <a:buClr>
                <a:srgbClr val="C00000"/>
              </a:buClr>
            </a:pPr>
            <a:r>
              <a:rPr lang="ru-RU" sz="1700" b="1" dirty="0">
                <a:solidFill>
                  <a:schemeClr val="bg1"/>
                </a:solidFill>
              </a:rPr>
              <a:t>давления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28478" y="2784044"/>
            <a:ext cx="314673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Clr>
                <a:srgbClr val="C00000"/>
              </a:buClr>
              <a:tabLst>
                <a:tab pos="6991350" algn="l"/>
              </a:tabLst>
            </a:pPr>
            <a:r>
              <a:rPr lang="ru-RU" sz="1700" b="1" dirty="0">
                <a:solidFill>
                  <a:schemeClr val="bg1"/>
                </a:solidFill>
              </a:rPr>
              <a:t>Снижение </a:t>
            </a:r>
            <a:br>
              <a:rPr lang="ru-RU" sz="1700" b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массы тела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56801" y="3265905"/>
            <a:ext cx="1631072" cy="3585661"/>
          </a:xfrm>
          <a:prstGeom prst="rect">
            <a:avLst/>
          </a:prstGeom>
        </p:spPr>
      </p:pic>
      <p:sp>
        <p:nvSpPr>
          <p:cNvPr id="65" name="TextBox 1">
            <a:extLst>
              <a:ext uri="{FF2B5EF4-FFF2-40B4-BE49-F238E27FC236}">
                <a16:creationId xmlns:a16="http://schemas.microsoft.com/office/drawing/2014/main" id="{419A17F1-4BEE-40C2-B39F-35B27A4F1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53" y="6303131"/>
            <a:ext cx="82809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2014г, с. 51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.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9441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58079" y="714143"/>
            <a:ext cx="11233149" cy="970280"/>
          </a:xfrm>
        </p:spPr>
        <p:txBody>
          <a:bodyPr/>
          <a:lstStyle/>
          <a:p>
            <a:r>
              <a:rPr lang="ru-RU" dirty="0"/>
              <a:t>ЧТО ДАЁТ </a:t>
            </a:r>
            <a:br>
              <a:rPr lang="en-US" dirty="0"/>
            </a:br>
            <a:r>
              <a:rPr lang="ru-RU" dirty="0"/>
              <a:t>КАРДИОРЕАБИЛИТАЦИЯ?</a:t>
            </a:r>
            <a:br>
              <a:rPr lang="ru-RU" dirty="0"/>
            </a:br>
            <a:endParaRPr lang="ru-RU" dirty="0"/>
          </a:p>
        </p:txBody>
      </p:sp>
      <p:sp>
        <p:nvSpPr>
          <p:cNvPr id="27" name="TextBox 1">
            <a:extLst>
              <a:ext uri="{FF2B5EF4-FFF2-40B4-BE49-F238E27FC236}">
                <a16:creationId xmlns:a16="http://schemas.microsoft.com/office/drawing/2014/main" id="{B7650753-EEB6-48F8-8399-760447CD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5" y="6374303"/>
            <a:ext cx="799095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, </a:t>
            </a:r>
            <a:r>
              <a:rPr lang="ru-RU" sz="800" dirty="0">
                <a:solidFill>
                  <a:schemeClr val="accent4"/>
                </a:solidFill>
                <a:cs typeface="Arial"/>
              </a:rPr>
              <a:t>Сайт Российского кардиологического общества.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88484" y="2149944"/>
            <a:ext cx="41140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Bef>
                <a:spcPct val="20000"/>
              </a:spcBef>
              <a:buClr>
                <a:srgbClr val="C00000"/>
              </a:buClr>
            </a:pPr>
            <a:r>
              <a:rPr lang="ru-RU" sz="2000" dirty="0"/>
              <a:t>Повышение переносимости нагрузок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Снижение страха, тревоги </a:t>
            </a:r>
            <a:br>
              <a:rPr lang="en-US" sz="2000" dirty="0"/>
            </a:br>
            <a:r>
              <a:rPr lang="ru-RU" sz="2000" dirty="0"/>
              <a:t>и депрессии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Восстановление психологического состояния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Восстановление работоспособности</a:t>
            </a:r>
          </a:p>
          <a:p>
            <a:pPr marL="342900" lvl="0" indent="-34290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/>
          </a:p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46105" y="2149944"/>
            <a:ext cx="50233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r>
              <a:rPr lang="ru-RU" sz="2000" dirty="0"/>
              <a:t>Улучшение качества жизни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Более быстрое возвращение </a:t>
            </a:r>
            <a:br>
              <a:rPr lang="en-US" sz="2000" dirty="0"/>
            </a:br>
            <a:r>
              <a:rPr lang="ru-RU" sz="2000" dirty="0"/>
              <a:t>к работе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Возможность уменьшения </a:t>
            </a:r>
            <a:br>
              <a:rPr lang="en-US" sz="2000" dirty="0"/>
            </a:br>
            <a:r>
              <a:rPr lang="ru-RU" sz="2000" dirty="0"/>
              <a:t>доз лекарств</a:t>
            </a:r>
            <a:br>
              <a:rPr lang="en-US" sz="2000" dirty="0"/>
            </a:br>
            <a:br>
              <a:rPr lang="en-US" sz="2000" dirty="0"/>
            </a:br>
            <a:r>
              <a:rPr lang="ru-RU" sz="2000" dirty="0"/>
              <a:t>Снижение вероятности </a:t>
            </a:r>
            <a:br>
              <a:rPr lang="en-US" sz="2000" dirty="0"/>
            </a:br>
            <a:r>
              <a:rPr lang="ru-RU" sz="2000" dirty="0"/>
              <a:t>повторных</a:t>
            </a:r>
            <a:r>
              <a:rPr lang="en-US" sz="2000" dirty="0"/>
              <a:t> </a:t>
            </a:r>
            <a:r>
              <a:rPr lang="ru-RU" sz="2000" dirty="0"/>
              <a:t>госпитализаций </a:t>
            </a:r>
            <a:br>
              <a:rPr lang="en-US" sz="2000" dirty="0"/>
            </a:br>
            <a:r>
              <a:rPr lang="ru-RU" sz="2000" dirty="0"/>
              <a:t>в связи с кардиологическими </a:t>
            </a:r>
            <a:br>
              <a:rPr lang="en-US" sz="2000" dirty="0"/>
            </a:br>
            <a:r>
              <a:rPr lang="ru-RU" sz="2000" dirty="0"/>
              <a:t>проблемами</a:t>
            </a:r>
          </a:p>
          <a:p>
            <a:pPr marL="342900" lvl="0" indent="-34290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/>
          </a:p>
          <a:p>
            <a:pPr lvl="0" hangingPunct="0">
              <a:spcBef>
                <a:spcPct val="20000"/>
              </a:spcBef>
              <a:buClr>
                <a:srgbClr val="C00000"/>
              </a:buClr>
            </a:pPr>
            <a:endParaRPr lang="ru-RU" sz="20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4712591" y="2075329"/>
            <a:ext cx="28333" cy="3759772"/>
          </a:xfrm>
          <a:prstGeom prst="line">
            <a:avLst/>
          </a:prstGeom>
          <a:ln w="31750" cap="rnd">
            <a:solidFill>
              <a:srgbClr val="A760D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низ 38"/>
          <p:cNvSpPr/>
          <p:nvPr/>
        </p:nvSpPr>
        <p:spPr>
          <a:xfrm rot="16200000">
            <a:off x="4854851" y="3486425"/>
            <a:ext cx="557101" cy="807646"/>
          </a:xfrm>
          <a:prstGeom prst="downArrow">
            <a:avLst>
              <a:gd name="adj1" fmla="val 41111"/>
              <a:gd name="adj2" fmla="val 92910"/>
            </a:avLst>
          </a:prstGeo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82C8C76-EADF-4246-8B1A-BE8D04165386}"/>
              </a:ext>
            </a:extLst>
          </p:cNvPr>
          <p:cNvSpPr/>
          <p:nvPr/>
        </p:nvSpPr>
        <p:spPr>
          <a:xfrm>
            <a:off x="5631367" y="2075329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1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1B0354F-5706-4CEB-BC06-E3EAE6F04050}"/>
              </a:ext>
            </a:extLst>
          </p:cNvPr>
          <p:cNvSpPr/>
          <p:nvPr/>
        </p:nvSpPr>
        <p:spPr>
          <a:xfrm>
            <a:off x="5631368" y="2692307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2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10D424A-C5E7-44DF-869D-133C6439A53C}"/>
              </a:ext>
            </a:extLst>
          </p:cNvPr>
          <p:cNvSpPr/>
          <p:nvPr/>
        </p:nvSpPr>
        <p:spPr>
          <a:xfrm>
            <a:off x="5631367" y="3686656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3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5191BDC-C821-4DA1-9EEC-5C6CB2265C51}"/>
              </a:ext>
            </a:extLst>
          </p:cNvPr>
          <p:cNvSpPr/>
          <p:nvPr/>
        </p:nvSpPr>
        <p:spPr>
          <a:xfrm>
            <a:off x="5631367" y="4550376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4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82C8C76-EADF-4246-8B1A-BE8D04165386}"/>
              </a:ext>
            </a:extLst>
          </p:cNvPr>
          <p:cNvSpPr/>
          <p:nvPr/>
        </p:nvSpPr>
        <p:spPr>
          <a:xfrm>
            <a:off x="458079" y="2116452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1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D1B0354F-5706-4CEB-BC06-E3EAE6F04050}"/>
              </a:ext>
            </a:extLst>
          </p:cNvPr>
          <p:cNvSpPr/>
          <p:nvPr/>
        </p:nvSpPr>
        <p:spPr>
          <a:xfrm>
            <a:off x="458080" y="2965658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2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10D424A-C5E7-44DF-869D-133C6439A53C}"/>
              </a:ext>
            </a:extLst>
          </p:cNvPr>
          <p:cNvSpPr/>
          <p:nvPr/>
        </p:nvSpPr>
        <p:spPr>
          <a:xfrm>
            <a:off x="458079" y="3872921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3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191BDC-C821-4DA1-9EEC-5C6CB2265C51}"/>
              </a:ext>
            </a:extLst>
          </p:cNvPr>
          <p:cNvSpPr/>
          <p:nvPr/>
        </p:nvSpPr>
        <p:spPr>
          <a:xfrm>
            <a:off x="458079" y="4809213"/>
            <a:ext cx="540000" cy="504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200" b="1" dirty="0">
                <a:gradFill>
                  <a:gsLst>
                    <a:gs pos="0">
                      <a:srgbClr val="C32B78"/>
                    </a:gs>
                    <a:gs pos="100000">
                      <a:srgbClr val="593092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4</a:t>
            </a:r>
            <a:endParaRPr lang="ru-RU" sz="3200" b="1" dirty="0">
              <a:gradFill>
                <a:gsLst>
                  <a:gs pos="0">
                    <a:srgbClr val="C32B78"/>
                  </a:gs>
                  <a:gs pos="100000">
                    <a:srgbClr val="593092"/>
                  </a:gs>
                </a:gsLst>
                <a:lin ang="0" scaled="1"/>
              </a:gradFill>
              <a:latin typeface="Arial Black" panose="020B0A040201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53" y="0"/>
            <a:ext cx="3366240" cy="25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99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ЕСЛИ ВЫ ПЕРЕНЕСЛИ ИНФАРКТ МИОКАРДА…</a:t>
            </a:r>
            <a:br>
              <a:rPr lang="ru-RU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479424" y="1123940"/>
            <a:ext cx="10071485" cy="561685"/>
            <a:chOff x="0" y="0"/>
            <a:chExt cx="9296537" cy="1137336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0"/>
              <a:ext cx="8640960" cy="11373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Скругленный прямоугольник 4"/>
            <p:cNvSpPr txBox="1"/>
            <p:nvPr/>
          </p:nvSpPr>
          <p:spPr>
            <a:xfrm>
              <a:off x="766617" y="55520"/>
              <a:ext cx="8529920" cy="10262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Регулярно принимайте все лекарства так, </a:t>
              </a:r>
              <a:r>
                <a:rPr lang="ru-RU" sz="1700" kern="1200" dirty="0"/>
                <a:t>как Вам рекомендовал врач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67447" y="1814459"/>
            <a:ext cx="10066260" cy="1038232"/>
            <a:chOff x="0" y="1278057"/>
            <a:chExt cx="9279841" cy="1009592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1278057"/>
              <a:ext cx="8640960" cy="100959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749921" y="1315952"/>
              <a:ext cx="8529920" cy="91095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Никогда не отменяйте назначенный препарат самостоятельно</a:t>
              </a:r>
              <a:r>
                <a:rPr lang="ru-RU" sz="1700" kern="1200" dirty="0"/>
                <a:t>, </a:t>
              </a:r>
              <a:br>
                <a:rPr lang="en-US" sz="1700" kern="1200" dirty="0"/>
              </a:br>
              <a:r>
                <a:rPr lang="ru-RU" sz="1700" kern="1200" dirty="0"/>
                <a:t>не посоветовавшись с врачом, даже если Вам кажется, что у Вас появились </a:t>
              </a:r>
              <a:br>
                <a:rPr lang="en-US" sz="1700" kern="1200" dirty="0"/>
              </a:br>
              <a:r>
                <a:rPr lang="ru-RU" sz="1700" kern="1200" dirty="0"/>
                <a:t>побочные эффекты – это может быть опасным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67447" y="3002756"/>
            <a:ext cx="10083465" cy="649968"/>
            <a:chOff x="0" y="2300419"/>
            <a:chExt cx="9295702" cy="1045309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0" y="2300419"/>
              <a:ext cx="8640960" cy="104530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Скругленный прямоугольник 4"/>
            <p:cNvSpPr txBox="1"/>
            <p:nvPr/>
          </p:nvSpPr>
          <p:spPr>
            <a:xfrm>
              <a:off x="765782" y="2352148"/>
              <a:ext cx="8529920" cy="94190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Не забывайте о необходимости </a:t>
              </a:r>
              <a:r>
                <a:rPr lang="ru-RU" sz="1700" b="1" kern="1200" dirty="0"/>
                <a:t>регулярно наблюдаться у врача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9425" y="3788763"/>
            <a:ext cx="10074178" cy="696819"/>
            <a:chOff x="0" y="3206840"/>
            <a:chExt cx="9299025" cy="1052788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3213864"/>
              <a:ext cx="8640960" cy="104576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Скругленный прямоугольник 4"/>
            <p:cNvSpPr txBox="1"/>
            <p:nvPr/>
          </p:nvSpPr>
          <p:spPr>
            <a:xfrm>
              <a:off x="769105" y="3206840"/>
              <a:ext cx="8529920" cy="102629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Найдите возможность участия в программе кардиореабилитации </a:t>
              </a:r>
              <a:r>
                <a:rPr lang="ru-RU" sz="1700" kern="1200" dirty="0"/>
                <a:t>– </a:t>
              </a:r>
              <a:br>
                <a:rPr lang="en-US" sz="1700" kern="1200" dirty="0"/>
              </a:br>
              <a:r>
                <a:rPr lang="ru-RU" sz="1700" kern="1200" dirty="0"/>
                <a:t>это поможет Вам быстрее восстановиться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79424" y="4617261"/>
            <a:ext cx="10144056" cy="1137336"/>
            <a:chOff x="0" y="4210666"/>
            <a:chExt cx="9248804" cy="1137336"/>
          </a:xfrm>
          <a:gradFill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</a:gradFill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0" y="4210666"/>
              <a:ext cx="8640960" cy="113733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Скругленный прямоугольник 4"/>
            <p:cNvSpPr txBox="1"/>
            <p:nvPr/>
          </p:nvSpPr>
          <p:spPr>
            <a:xfrm>
              <a:off x="718884" y="4237156"/>
              <a:ext cx="8529920" cy="10262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b="1" kern="1200" dirty="0"/>
                <a:t>Заручитесь поддержкой. </a:t>
              </a:r>
              <a:r>
                <a:rPr lang="ru-RU" sz="1700" kern="1200" dirty="0"/>
                <a:t>Многие люди после инфаркта миокарда чувствуют</a:t>
              </a:r>
              <a:br>
                <a:rPr lang="en-US" sz="1700" kern="1200" dirty="0"/>
              </a:br>
              <a:r>
                <a:rPr lang="ru-RU" sz="1700" kern="1200" dirty="0"/>
                <a:t>себя напуганными или подавленными, это вполне объяснимо. Не стесняйтесь</a:t>
              </a:r>
              <a:br>
                <a:rPr lang="en-US" sz="1700" kern="1200" dirty="0"/>
              </a:br>
              <a:r>
                <a:rPr lang="ru-RU" sz="1700" kern="1200" dirty="0"/>
                <a:t>просить поддержки у своих близких, также бывает полезно общение </a:t>
              </a:r>
              <a:br>
                <a:rPr lang="en-US" sz="1700" kern="1200" dirty="0"/>
              </a:br>
              <a:r>
                <a:rPr lang="ru-RU" sz="1700" kern="1200" dirty="0"/>
                <a:t>с другими пациентами, которые тоже раньше перенесли инфаркт миокарда</a:t>
              </a:r>
            </a:p>
          </p:txBody>
        </p:sp>
      </p:grpSp>
      <p:sp>
        <p:nvSpPr>
          <p:cNvPr id="53" name="TextBox 1">
            <a:extLst>
              <a:ext uri="{FF2B5EF4-FFF2-40B4-BE49-F238E27FC236}">
                <a16:creationId xmlns:a16="http://schemas.microsoft.com/office/drawing/2014/main" id="{76FCF607-5DCD-4589-A7A0-D3715B8EC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441207"/>
            <a:ext cx="86409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Национальные рекомендации «Реабилитация и вторичная профилактика у больных перенесших 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», 2014 г. </a:t>
            </a:r>
          </a:p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cs typeface="Arial"/>
              </a:rPr>
              <a:t>Сайт Российского кардиологического общества. [Электронный ресурс]. 22 сентября 2020. URL: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https://scardio.ru/content/Guidelines/Project_reabilit_190514.pdf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6"/>
          <a:stretch/>
        </p:blipFill>
        <p:spPr>
          <a:xfrm>
            <a:off x="9355738" y="4064000"/>
            <a:ext cx="2646623" cy="272054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955" y="2416809"/>
            <a:ext cx="2458251" cy="4441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" y="1232274"/>
            <a:ext cx="337424" cy="33742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2" y="2066122"/>
            <a:ext cx="337424" cy="3374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8" y="3124478"/>
            <a:ext cx="337424" cy="337424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5" y="3931854"/>
            <a:ext cx="337424" cy="337424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" y="4934472"/>
            <a:ext cx="337424" cy="3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0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408B47-B929-8E4F-114B-957D09FE68B5}"/>
              </a:ext>
            </a:extLst>
          </p:cNvPr>
          <p:cNvSpPr txBox="1"/>
          <p:nvPr/>
        </p:nvSpPr>
        <p:spPr>
          <a:xfrm>
            <a:off x="1302018" y="1513511"/>
            <a:ext cx="9753600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Даже самые эффективные лекарства не помогают,                         если их принимать неправильно или нерегулярно!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D37A4-325D-E5C2-2438-127EF7DD5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31" y="248471"/>
            <a:ext cx="983138" cy="11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054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3A3EC13-3168-DEC4-B5A2-8CDB78645CDD}"/>
              </a:ext>
            </a:extLst>
          </p:cNvPr>
          <p:cNvGrpSpPr/>
          <p:nvPr/>
        </p:nvGrpSpPr>
        <p:grpSpPr>
          <a:xfrm>
            <a:off x="718822" y="2918602"/>
            <a:ext cx="10801892" cy="2071946"/>
            <a:chOff x="695053" y="2866961"/>
            <a:chExt cx="10801892" cy="2071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9D41DE-D419-5312-787B-FDD30CB881B3}"/>
                </a:ext>
              </a:extLst>
            </p:cNvPr>
            <p:cNvSpPr txBox="1"/>
            <p:nvPr/>
          </p:nvSpPr>
          <p:spPr>
            <a:xfrm>
              <a:off x="695053" y="4105348"/>
              <a:ext cx="278637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Информация                о  заболевании</a:t>
              </a:r>
            </a:p>
          </p:txBody>
        </p:sp>
        <p:pic>
          <p:nvPicPr>
            <p:cNvPr id="8" name="Picture 4" descr="врач Стоковых иллюстраций и клипартов – (75,671 Стоковых ...">
              <a:extLst>
                <a:ext uri="{FF2B5EF4-FFF2-40B4-BE49-F238E27FC236}">
                  <a16:creationId xmlns:a16="http://schemas.microsoft.com/office/drawing/2014/main" id="{555B2428-F960-F106-FAEF-4ED0E619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862" y="2894499"/>
              <a:ext cx="1789853" cy="1143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Старуха Напомнила Принимать Лекарства Концепция Лекарств И Напоминаний  Вектор Плоский Мультфильм Иллюстрация — стоковая векторная графика и другие  ...">
              <a:extLst>
                <a:ext uri="{FF2B5EF4-FFF2-40B4-BE49-F238E27FC236}">
                  <a16:creationId xmlns:a16="http://schemas.microsoft.com/office/drawing/2014/main" id="{7BC582A8-EF90-70ED-79BD-818E84BA6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355" y="2866961"/>
              <a:ext cx="1198344" cy="119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Рука с телефоном. Значок письма в телефоне Иллюстрация ...">
              <a:extLst>
                <a:ext uri="{FF2B5EF4-FFF2-40B4-BE49-F238E27FC236}">
                  <a16:creationId xmlns:a16="http://schemas.microsoft.com/office/drawing/2014/main" id="{D03BFC10-A8E5-1C3E-FEA8-C993D2859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339" y="2866961"/>
              <a:ext cx="1498999" cy="1090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45FABE-DFF2-6B7D-ECD0-89F21591DFEB}"/>
                </a:ext>
              </a:extLst>
            </p:cNvPr>
            <p:cNvSpPr txBox="1"/>
            <p:nvPr/>
          </p:nvSpPr>
          <p:spPr>
            <a:xfrm>
              <a:off x="3863093" y="4107910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Как правильно лечиться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A5A8DB-007C-BAE6-2F64-631DE1643C86}"/>
                </a:ext>
              </a:extLst>
            </p:cNvPr>
            <p:cNvSpPr txBox="1"/>
            <p:nvPr/>
          </p:nvSpPr>
          <p:spPr>
            <a:xfrm>
              <a:off x="6095998" y="4105347"/>
              <a:ext cx="33149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Дневники самоконтроля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4B0008-68B1-D12C-8D61-34503E2151ED}"/>
                </a:ext>
              </a:extLst>
            </p:cNvPr>
            <p:cNvSpPr txBox="1"/>
            <p:nvPr/>
          </p:nvSpPr>
          <p:spPr>
            <a:xfrm>
              <a:off x="9150077" y="4105347"/>
              <a:ext cx="23468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</a:rPr>
                <a:t>Полезные советы</a:t>
              </a:r>
              <a:endParaRPr lang="ru-RU" sz="2200" dirty="0">
                <a:solidFill>
                  <a:srgbClr val="334050"/>
                </a:solidFill>
                <a:latin typeface="Calibri (Основной текст)"/>
                <a:ea typeface="Roboto" panose="02000000000000000000" pitchFamily="2" charset="0"/>
                <a:sym typeface="Barlow Semi Condensed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0BCD7C-E956-74B2-9737-53A206E93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61" y="2634723"/>
            <a:ext cx="1340313" cy="1444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AD46E8-E868-F6F8-ED6F-DD6422283BA0}"/>
              </a:ext>
            </a:extLst>
          </p:cNvPr>
          <p:cNvSpPr txBox="1"/>
          <p:nvPr/>
        </p:nvSpPr>
        <p:spPr>
          <a:xfrm>
            <a:off x="642468" y="338595"/>
            <a:ext cx="11182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  <a:sym typeface="Barlow Semi Condensed"/>
              </a:rPr>
              <a:t>Важно не только знать о своем заболевании,                  но и соблюдать рекомендации врача!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85806-B764-154B-672B-320A290E340B}"/>
              </a:ext>
            </a:extLst>
          </p:cNvPr>
          <p:cNvSpPr txBox="1"/>
          <p:nvPr/>
        </p:nvSpPr>
        <p:spPr>
          <a:xfrm>
            <a:off x="442393" y="5878567"/>
            <a:ext cx="113072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000" b="1" dirty="0"/>
          </a:p>
        </p:txBody>
      </p:sp>
      <p:sp>
        <p:nvSpPr>
          <p:cNvPr id="19" name="Скругленный прямоугольник 16">
            <a:extLst>
              <a:ext uri="{FF2B5EF4-FFF2-40B4-BE49-F238E27FC236}">
                <a16:creationId xmlns:a16="http://schemas.microsoft.com/office/drawing/2014/main" id="{B0E101DA-E216-9C67-F668-F339287C4B2B}"/>
              </a:ext>
            </a:extLst>
          </p:cNvPr>
          <p:cNvSpPr/>
          <p:nvPr/>
        </p:nvSpPr>
        <p:spPr>
          <a:xfrm>
            <a:off x="3958419" y="2016822"/>
            <a:ext cx="4275161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Нужную информацию </a:t>
            </a: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id="{3F8B7E01-B48A-CAB4-2E50-B8672DEDDD20}"/>
              </a:ext>
            </a:extLst>
          </p:cNvPr>
          <p:cNvSpPr/>
          <p:nvPr/>
        </p:nvSpPr>
        <p:spPr>
          <a:xfrm>
            <a:off x="918593" y="5393838"/>
            <a:ext cx="10402348" cy="4316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7A1DBC">
                  <a:alpha val="70000"/>
                </a:srgbClr>
              </a:gs>
              <a:gs pos="0">
                <a:srgbClr val="CE15A3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ym typeface="Barlow Semi Condensed"/>
              </a:rPr>
              <a:t>можно найти на специальных ресурсах для пациентов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8788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BBA6DE5-D66C-D071-EF3B-51B0FA9D7CFD}"/>
              </a:ext>
            </a:extLst>
          </p:cNvPr>
          <p:cNvGrpSpPr/>
          <p:nvPr/>
        </p:nvGrpSpPr>
        <p:grpSpPr>
          <a:xfrm>
            <a:off x="861347" y="346630"/>
            <a:ext cx="10469305" cy="3082370"/>
            <a:chOff x="861347" y="346630"/>
            <a:chExt cx="10469305" cy="30823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5BAEA-428C-BDB3-D482-39E16F586869}"/>
                </a:ext>
              </a:extLst>
            </p:cNvPr>
            <p:cNvSpPr txBox="1"/>
            <p:nvPr/>
          </p:nvSpPr>
          <p:spPr>
            <a:xfrm>
              <a:off x="4778850" y="2228671"/>
              <a:ext cx="655180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ifyoucare.ru</a:t>
              </a:r>
            </a:p>
            <a:p>
              <a:pPr algn="ctr"/>
              <a:r>
                <a:rPr lang="ru-RU" sz="3600" b="1" dirty="0">
                  <a:solidFill>
                    <a:srgbClr val="334050"/>
                  </a:solidFill>
                  <a:latin typeface="Calibri (Основной текст)"/>
                  <a:ea typeface="Roboto" panose="02000000000000000000" pitchFamily="2" charset="0"/>
                  <a:sym typeface="Barlow Semi Condensed"/>
                </a:rPr>
                <a:t>еслиувасестьсердце.рф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6CA7B6-89C9-5289-504E-F550F0EBEB50}"/>
                </a:ext>
              </a:extLst>
            </p:cNvPr>
            <p:cNvSpPr txBox="1"/>
            <p:nvPr/>
          </p:nvSpPr>
          <p:spPr>
            <a:xfrm>
              <a:off x="861347" y="346630"/>
              <a:ext cx="1046930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2">
                      <a:lumMod val="25000"/>
                    </a:schemeClr>
                  </a:solidFill>
                  <a:latin typeface="+mj-lt"/>
                  <a:ea typeface="+mj-ea"/>
                  <a:cs typeface="+mj-cs"/>
                  <a:sym typeface="Barlow Semi Condensed"/>
                </a:rPr>
                <a:t>Компания «Сервье» создала специальный ресурс для пациентов о заболеваниях сердца и сосудов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CAFEDD-7831-E780-89D8-47468449F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848" y="3961429"/>
            <a:ext cx="4088331" cy="1683196"/>
          </a:xfrm>
          <a:prstGeom prst="rect">
            <a:avLst/>
          </a:prstGeom>
        </p:spPr>
      </p:pic>
      <p:pic>
        <p:nvPicPr>
          <p:cNvPr id="3" name="Рисунок 2" descr="Изображение выглядит как шаблон, шов&#10;&#10;Автоматически созданное описание">
            <a:extLst>
              <a:ext uri="{FF2B5EF4-FFF2-40B4-BE49-F238E27FC236}">
                <a16:creationId xmlns:a16="http://schemas.microsoft.com/office/drawing/2014/main" id="{8AE696FA-026E-F9F5-1551-58C4ED489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7" y="1815939"/>
            <a:ext cx="4088331" cy="40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8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96" y="1810569"/>
            <a:ext cx="7717780" cy="440680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9424" y="256003"/>
            <a:ext cx="11233149" cy="970280"/>
          </a:xfrm>
        </p:spPr>
        <p:txBody>
          <a:bodyPr/>
          <a:lstStyle/>
          <a:p>
            <a:r>
              <a:rPr lang="ru-RU" dirty="0"/>
              <a:t>ОСНОВНЫЕ ПРИЧИНЫ ИНФАРКТА МИОКАРДА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7003" y="1417092"/>
            <a:ext cx="7363808" cy="1548334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ru-RU" altLang="ru-RU" sz="1700" dirty="0"/>
              <a:t>В большинстве случаев </a:t>
            </a:r>
            <a:r>
              <a:rPr lang="ru-RU" altLang="ru-RU" sz="1700" b="1" dirty="0"/>
              <a:t>причиной инфаркта миокарда являются атеросклеротические бляшки, </a:t>
            </a:r>
            <a:r>
              <a:rPr lang="ru-RU" altLang="ru-RU" sz="1700" dirty="0"/>
              <a:t>образующиеся в стенках коронарных артерий </a:t>
            </a:r>
          </a:p>
          <a:p>
            <a:pPr lvl="0">
              <a:buClr>
                <a:srgbClr val="C00000"/>
              </a:buClr>
            </a:pPr>
            <a:r>
              <a:rPr lang="ru-RU" altLang="ru-RU" sz="1700" b="1" dirty="0"/>
              <a:t>При инфаркте миокарда возникает разрыв или эрозия бляшки, </a:t>
            </a:r>
            <a:br>
              <a:rPr lang="en-US" altLang="ru-RU" sz="1700" dirty="0"/>
            </a:br>
            <a:r>
              <a:rPr lang="ru-RU" altLang="ru-RU" sz="1700" dirty="0"/>
              <a:t>в результате чего на ее поверхности формируется тромб</a:t>
            </a:r>
            <a:endParaRPr lang="ru-RU" sz="1700" dirty="0"/>
          </a:p>
          <a:p>
            <a:endParaRPr lang="ru-RU" sz="1700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37002" y="2951389"/>
            <a:ext cx="7363809" cy="11079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defRPr/>
            </a:pPr>
            <a:r>
              <a:rPr lang="ru-RU" altLang="ru-RU" sz="1700" b="1" dirty="0"/>
              <a:t>Если участок миокарда не получает кислород в течение </a:t>
            </a:r>
            <a:br>
              <a:rPr lang="en-US" altLang="ru-RU" sz="1700" b="1" dirty="0"/>
            </a:br>
            <a:r>
              <a:rPr lang="ru-RU" altLang="ru-RU" sz="1700" b="1" dirty="0"/>
              <a:t>20 минут, </a:t>
            </a:r>
            <a:r>
              <a:rPr lang="ru-RU" altLang="ru-RU" sz="1700" dirty="0"/>
              <a:t>он может погибнуть (некроз), т.е. развивается </a:t>
            </a:r>
            <a:br>
              <a:rPr lang="en-US" altLang="ru-RU" sz="1700" dirty="0"/>
            </a:br>
            <a:r>
              <a:rPr lang="ru-RU" altLang="ru-RU" sz="1700" dirty="0"/>
              <a:t>инфаркт миокарда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8" y="1484088"/>
            <a:ext cx="132471" cy="1255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" y="2334988"/>
            <a:ext cx="132471" cy="125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3016086"/>
            <a:ext cx="132471" cy="1255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025" y="5334590"/>
            <a:ext cx="35712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accent4"/>
                </a:solidFill>
              </a:rPr>
              <a:t>Разрыв/эрозия бляшки и тромб, </a:t>
            </a:r>
            <a:r>
              <a:rPr lang="en-US" sz="1500" dirty="0">
                <a:solidFill>
                  <a:schemeClr val="accent4"/>
                </a:solidFill>
              </a:rPr>
              <a:t>          </a:t>
            </a:r>
            <a:r>
              <a:rPr lang="ru-RU" sz="1500" b="1" dirty="0">
                <a:solidFill>
                  <a:schemeClr val="accent2"/>
                </a:solidFill>
              </a:rPr>
              <a:t>полностью </a:t>
            </a:r>
            <a:r>
              <a:rPr lang="ru-RU" sz="1500" dirty="0">
                <a:solidFill>
                  <a:schemeClr val="accent4"/>
                </a:solidFill>
              </a:rPr>
              <a:t>перекрывающий просвет артерии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0388" y="5318650"/>
            <a:ext cx="35712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4"/>
                </a:solidFill>
              </a:rPr>
              <a:t>Разрыв/эрозия бляшки и тромб, который </a:t>
            </a:r>
            <a:endParaRPr lang="en-US" sz="1400" dirty="0">
              <a:solidFill>
                <a:schemeClr val="accent4"/>
              </a:solidFill>
            </a:endParaRPr>
          </a:p>
          <a:p>
            <a:r>
              <a:rPr lang="ru-RU" sz="1400" b="1" dirty="0">
                <a:solidFill>
                  <a:schemeClr val="accent2"/>
                </a:solidFill>
              </a:rPr>
              <a:t>не полностью </a:t>
            </a:r>
            <a:r>
              <a:rPr lang="ru-RU" sz="1400" dirty="0">
                <a:solidFill>
                  <a:schemeClr val="accent4"/>
                </a:solidFill>
              </a:rPr>
              <a:t>перекрывает просвет артерии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424" y="6359928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2020, с. 11. Сайт Российского кардиологического общества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. 22 сентября 2020.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8" y="4059376"/>
            <a:ext cx="5692307" cy="12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41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59" y="871496"/>
            <a:ext cx="5778802" cy="53422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425" y="1122363"/>
            <a:ext cx="4988560" cy="48964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dirty="0"/>
              <a:t>Презентация подготовлена </a:t>
            </a:r>
            <a:br>
              <a:rPr lang="en-US" sz="3200" dirty="0"/>
            </a:br>
            <a:r>
              <a:rPr lang="ru-RU" sz="3200" dirty="0"/>
              <a:t>при поддержке фармацевтической компании «Сервье»</a:t>
            </a:r>
            <a:endParaRPr lang="ru-RU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0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7"/>
          <p:cNvSpPr>
            <a:spLocks noGrp="1"/>
          </p:cNvSpPr>
          <p:nvPr>
            <p:ph type="title"/>
          </p:nvPr>
        </p:nvSpPr>
        <p:spPr>
          <a:xfrm>
            <a:off x="479425" y="171448"/>
            <a:ext cx="11233149" cy="970280"/>
          </a:xfrm>
        </p:spPr>
        <p:txBody>
          <a:bodyPr/>
          <a:lstStyle/>
          <a:p>
            <a:r>
              <a:rPr lang="ru-RU" dirty="0"/>
              <a:t>СТЕНТИРОВАНИЕ КОРОНАРНЫХ АРТЕРИЙ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" y="3460381"/>
            <a:ext cx="406897" cy="365454"/>
          </a:xfrm>
          <a:prstGeom prst="rect">
            <a:avLst/>
          </a:prstGeom>
        </p:spPr>
      </p:pic>
      <p:pic>
        <p:nvPicPr>
          <p:cNvPr id="3" name="Picture 2" descr="E:\Школа материалы\КАГ.jpg"/>
          <p:cNvPicPr>
            <a:picLocks noChangeAspect="1" noChangeArrowheads="1"/>
          </p:cNvPicPr>
          <p:nvPr/>
        </p:nvPicPr>
        <p:blipFill>
          <a:blip r:embed="rId3" cstate="print"/>
          <a:srcRect l="967"/>
          <a:stretch>
            <a:fillRect/>
          </a:stretch>
        </p:blipFill>
        <p:spPr bwMode="auto">
          <a:xfrm>
            <a:off x="1030967" y="1029564"/>
            <a:ext cx="3745706" cy="2593773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1" y="3911947"/>
            <a:ext cx="406897" cy="36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0" y="4570719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9" y="5525651"/>
            <a:ext cx="406897" cy="365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8323" y="6439132"/>
            <a:ext cx="92827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Национального общества по изучению атеросклероза.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[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Электронный ресурс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], 22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сентября 2020. </a:t>
            </a:r>
          </a:p>
          <a:p>
            <a:pPr>
              <a:defRPr/>
            </a:pPr>
            <a:r>
              <a:rPr lang="en-US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URL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https://noatero.ru/ru/procedura-ballonnoy-angioplastiki-so-stentirovaniem-tbka</a:t>
            </a:r>
            <a:endParaRPr lang="ru-RU" sz="800" dirty="0">
              <a:solidFill>
                <a:schemeClr val="accent4"/>
              </a:solidFill>
              <a:latin typeface="+mj-lt"/>
              <a:cs typeface="Arial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972911" y="3507227"/>
            <a:ext cx="7314747" cy="2650204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/>
              <a:t>Высокотехнологичное и малоинвазивное лечение</a:t>
            </a:r>
            <a:br>
              <a:rPr lang="ru-RU" altLang="ru-RU" sz="1700" dirty="0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 altLang="ru-RU" sz="1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В настоящее время часто проводится в остром периоде 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инфаркта миокарда</a:t>
            </a:r>
            <a:br>
              <a:rPr lang="ru-RU" altLang="ru-RU" sz="1700" dirty="0">
                <a:solidFill>
                  <a:schemeClr val="accent2"/>
                </a:solidFill>
              </a:rPr>
            </a:br>
            <a:br>
              <a:rPr lang="ru-RU" altLang="ru-RU" sz="1700" dirty="0">
                <a:solidFill>
                  <a:schemeClr val="accent2"/>
                </a:solidFill>
              </a:rPr>
            </a:br>
            <a:r>
              <a:rPr lang="ru-RU" sz="1700" dirty="0"/>
              <a:t>Позволяет восстановить проходимость пораженного сосуда </a:t>
            </a:r>
            <a:br>
              <a:rPr lang="ru-RU" sz="1700" dirty="0"/>
            </a:br>
            <a:r>
              <a:rPr lang="ru-RU" sz="1700" dirty="0"/>
              <a:t>и в большинстве случаев значительно уменьшить степень </a:t>
            </a:r>
            <a:br>
              <a:rPr lang="ru-RU" sz="1700" dirty="0"/>
            </a:br>
            <a:r>
              <a:rPr lang="ru-RU" sz="1700" dirty="0"/>
              <a:t>повреждения сердца</a:t>
            </a:r>
            <a:br>
              <a:rPr lang="ru-RU" sz="1700" dirty="0"/>
            </a:br>
            <a:br>
              <a:rPr lang="ru-RU" sz="1700" dirty="0"/>
            </a:br>
            <a:r>
              <a:rPr lang="ru-RU" sz="1700" dirty="0"/>
              <a:t>После этих операций снижается риск осложнений инфаркта </a:t>
            </a:r>
            <a:br>
              <a:rPr lang="en-US" sz="1700" dirty="0"/>
            </a:br>
            <a:r>
              <a:rPr lang="ru-RU" sz="1700" dirty="0"/>
              <a:t>миокарда, и восстановление происходит быстрее</a:t>
            </a:r>
          </a:p>
          <a:p>
            <a:endParaRPr lang="ru-RU" sz="17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133" y="1231139"/>
            <a:ext cx="2626317" cy="529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79425" y="229509"/>
            <a:ext cx="11233149" cy="1381579"/>
          </a:xfrm>
        </p:spPr>
        <p:txBody>
          <a:bodyPr/>
          <a:lstStyle/>
          <a:p>
            <a:r>
              <a:rPr lang="ru-RU" dirty="0"/>
              <a:t>ПОСЛЕ СТЕНТИРОВАНИЯ МОЖНО</a:t>
            </a:r>
            <a:br>
              <a:rPr lang="en-US" dirty="0"/>
            </a:br>
            <a:r>
              <a:rPr lang="ru-RU" dirty="0"/>
              <a:t>СЧИТАТЬ СЕБЯ ПОЛНОСТЬЮ ЗДОРОВЫМ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19" name="Объект 1"/>
          <p:cNvSpPr>
            <a:spLocks noGrp="1"/>
          </p:cNvSpPr>
          <p:nvPr>
            <p:ph idx="1"/>
          </p:nvPr>
        </p:nvSpPr>
        <p:spPr>
          <a:xfrm>
            <a:off x="842278" y="1861004"/>
            <a:ext cx="11233148" cy="4737735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altLang="ru-RU" sz="1700" dirty="0"/>
              <a:t>Все вмешательства на коронарных артериях </a:t>
            </a:r>
            <a:r>
              <a:rPr lang="ru-RU" altLang="ru-RU" sz="1700" b="1" dirty="0">
                <a:solidFill>
                  <a:schemeClr val="accent2"/>
                </a:solidFill>
              </a:rPr>
              <a:t>не излечивают</a:t>
            </a:r>
            <a:br>
              <a:rPr lang="ru-RU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от атеросклероза</a:t>
            </a:r>
            <a:r>
              <a:rPr lang="ru-RU" altLang="ru-RU" sz="1700" dirty="0">
                <a:solidFill>
                  <a:schemeClr val="accent2"/>
                </a:solidFill>
              </a:rPr>
              <a:t>,</a:t>
            </a:r>
            <a:r>
              <a:rPr lang="ru-RU" altLang="ru-RU" sz="1700" dirty="0"/>
              <a:t> а лишь устраняют его клинические проявления </a:t>
            </a:r>
            <a:br>
              <a:rPr lang="en-US" altLang="ru-RU" sz="1700" dirty="0"/>
            </a:br>
            <a:br>
              <a:rPr lang="en-US" altLang="ru-RU" sz="1700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После инфаркта миокарда повышается вероятность повторных </a:t>
            </a:r>
            <a:br>
              <a:rPr lang="en-US" altLang="ru-RU" sz="1700" b="1" dirty="0">
                <a:solidFill>
                  <a:schemeClr val="accent2"/>
                </a:solidFill>
              </a:rPr>
            </a:br>
            <a:r>
              <a:rPr lang="ru-RU" altLang="ru-RU" sz="1700" b="1" dirty="0">
                <a:solidFill>
                  <a:schemeClr val="accent2"/>
                </a:solidFill>
              </a:rPr>
              <a:t>сердечно-сосудистых событий: </a:t>
            </a:r>
            <a:r>
              <a:rPr lang="ru-RU" altLang="ru-RU" sz="1700" dirty="0"/>
              <a:t>выше всего она в течение первых 3 месяцев, </a:t>
            </a:r>
            <a:br>
              <a:rPr lang="en-US" altLang="ru-RU" sz="1700" dirty="0"/>
            </a:br>
            <a:r>
              <a:rPr lang="ru-RU" altLang="ru-RU" sz="1700" dirty="0"/>
              <a:t>однако риск рецидива сохраняется еще достаточно длительное время. </a:t>
            </a:r>
            <a:br>
              <a:rPr lang="en-US" altLang="ru-RU" sz="1700" dirty="0"/>
            </a:br>
            <a:r>
              <a:rPr lang="ru-RU" altLang="ru-RU" sz="1700" dirty="0"/>
              <a:t>Около 40% случаев повторных сердечно-сосудистых катастроф происходят </a:t>
            </a:r>
            <a:br>
              <a:rPr lang="ru-RU" altLang="ru-RU" sz="1700" dirty="0"/>
            </a:br>
            <a:r>
              <a:rPr lang="ru-RU" altLang="ru-RU" sz="1700" dirty="0"/>
              <a:t>в течение последующих</a:t>
            </a:r>
            <a:r>
              <a:rPr lang="en-US" altLang="ru-RU" sz="1700" dirty="0"/>
              <a:t> </a:t>
            </a:r>
            <a:r>
              <a:rPr lang="ru-RU" altLang="ru-RU" sz="1700" dirty="0"/>
              <a:t>2–5 лет</a:t>
            </a:r>
            <a:br>
              <a:rPr lang="en-US" altLang="ru-RU" sz="1700" dirty="0"/>
            </a:br>
            <a:br>
              <a:rPr lang="en-US" altLang="ru-RU" sz="1700" dirty="0"/>
            </a:br>
            <a:r>
              <a:rPr lang="ru-RU" altLang="ru-RU" sz="1700" b="1" dirty="0">
                <a:solidFill>
                  <a:schemeClr val="accent2"/>
                </a:solidFill>
              </a:rPr>
              <a:t>Повторный инфаркта миокарда значительно более опасен:</a:t>
            </a:r>
            <a:r>
              <a:rPr lang="en-US" altLang="ru-RU" sz="1700" b="1" dirty="0">
                <a:solidFill>
                  <a:schemeClr val="accent2"/>
                </a:solidFill>
              </a:rPr>
              <a:t> </a:t>
            </a:r>
            <a:r>
              <a:rPr lang="ru-RU" altLang="ru-RU" sz="1700" dirty="0"/>
              <a:t>если он </a:t>
            </a:r>
            <a:br>
              <a:rPr lang="en-US" altLang="ru-RU" sz="1700" dirty="0"/>
            </a:br>
            <a:r>
              <a:rPr lang="ru-RU" altLang="ru-RU" sz="1700" dirty="0"/>
              <a:t>развивается</a:t>
            </a:r>
            <a:r>
              <a:rPr lang="en-US" altLang="ru-RU" sz="1700" dirty="0"/>
              <a:t> </a:t>
            </a:r>
            <a:r>
              <a:rPr lang="ru-RU" altLang="ru-RU" sz="1700" dirty="0"/>
              <a:t>в течение 5 лет после впервые перенесенного инфаркта </a:t>
            </a:r>
            <a:br>
              <a:rPr lang="ru-RU" altLang="ru-RU" sz="1700" dirty="0"/>
            </a:br>
            <a:r>
              <a:rPr lang="ru-RU" altLang="ru-RU" sz="1700" dirty="0"/>
              <a:t>миокарда, риск</a:t>
            </a:r>
            <a:r>
              <a:rPr lang="en-US" altLang="ru-RU" sz="1700" dirty="0"/>
              <a:t> </a:t>
            </a:r>
            <a:r>
              <a:rPr lang="ru-RU" altLang="ru-RU" sz="1700" dirty="0"/>
              <a:t>смертельного исхода увеличивается в 2 раза</a:t>
            </a:r>
            <a:br>
              <a:rPr lang="en-US" altLang="ru-RU" sz="1700" dirty="0"/>
            </a:br>
            <a:br>
              <a:rPr lang="en-US" altLang="ru-RU" sz="1700" dirty="0"/>
            </a:br>
            <a:r>
              <a:rPr lang="ru-RU" altLang="ru-RU" sz="1700" b="1" dirty="0">
                <a:solidFill>
                  <a:schemeClr val="accent2"/>
                </a:solidFill>
              </a:rPr>
              <a:t>Примерно каждый пятый пациент погибает в течение 5 лет </a:t>
            </a:r>
            <a:br>
              <a:rPr lang="en-US" altLang="ru-RU" sz="1700" b="1" dirty="0"/>
            </a:br>
            <a:r>
              <a:rPr lang="ru-RU" altLang="ru-RU" sz="1700" dirty="0"/>
              <a:t>с момента</a:t>
            </a:r>
            <a:r>
              <a:rPr lang="en-US" altLang="ru-RU" sz="1700" dirty="0"/>
              <a:t> </a:t>
            </a:r>
            <a:r>
              <a:rPr lang="ru-RU" altLang="ru-RU" sz="1700" dirty="0"/>
              <a:t>инфаркта миокарда или эпизода нестабильной </a:t>
            </a:r>
            <a:br>
              <a:rPr lang="ru-RU" altLang="ru-RU" sz="1700" dirty="0"/>
            </a:br>
            <a:r>
              <a:rPr lang="ru-RU" altLang="ru-RU" sz="1700" dirty="0"/>
              <a:t>стенокардии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ru-RU" altLang="ru-RU" sz="1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1700" dirty="0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785494BC-B4E0-420E-96E0-4AE8BB41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0" y="6319115"/>
            <a:ext cx="687862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Figueras J, et al. Am J Cardiol 2002;89:1416–1420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Stone GW, et al. N Engl J Med 2011;364:226–235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</a:p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Nakatani D, et al. Circ J 2013;77:439–446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; 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Kikkert WJ, et al. Am J Cardiol 2014;113:229–235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29" y="2505913"/>
            <a:ext cx="2882446" cy="44089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6" y="1895928"/>
            <a:ext cx="132471" cy="1255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6" y="2604294"/>
            <a:ext cx="132471" cy="1255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7" y="3988479"/>
            <a:ext cx="132471" cy="1255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4" y="4941116"/>
            <a:ext cx="132471" cy="1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" y="4267201"/>
            <a:ext cx="10014403" cy="259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185965"/>
            <a:ext cx="11233149" cy="970280"/>
          </a:xfrm>
        </p:spPr>
        <p:txBody>
          <a:bodyPr/>
          <a:lstStyle/>
          <a:p>
            <a:r>
              <a:rPr lang="ru-RU" altLang="ru-RU" dirty="0"/>
              <a:t>ЛЕКАРСТВЕННАЯ ТЕРАПИЯ: ПРИНЦИП </a:t>
            </a:r>
            <a:r>
              <a:rPr lang="en-US" altLang="ru-RU" dirty="0"/>
              <a:t>ABC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425" y="1338487"/>
            <a:ext cx="11233149" cy="4737735"/>
          </a:xfrm>
        </p:spPr>
        <p:txBody>
          <a:bodyPr/>
          <a:lstStyle/>
          <a:p>
            <a:pPr marL="361950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А</a:t>
            </a:r>
            <a:r>
              <a:rPr lang="ru-RU" sz="1700" dirty="0">
                <a:solidFill>
                  <a:schemeClr val="accent2"/>
                </a:solidFill>
              </a:rPr>
              <a:t> – </a:t>
            </a:r>
            <a:r>
              <a:rPr lang="ru-RU" sz="1700" b="1" dirty="0">
                <a:solidFill>
                  <a:schemeClr val="accent2"/>
                </a:solidFill>
              </a:rPr>
              <a:t>Антиагрегантная терапия </a:t>
            </a:r>
            <a:r>
              <a:rPr lang="ru-RU" sz="1700" dirty="0"/>
              <a:t>(препараты, которые препятствуют слипанию тромбоцитов </a:t>
            </a:r>
            <a:br>
              <a:rPr lang="ru-RU" sz="1700" dirty="0"/>
            </a:br>
            <a:r>
              <a:rPr lang="ru-RU" sz="1700" dirty="0"/>
              <a:t>и за счет этого снижают свертываемость крови)</a:t>
            </a:r>
          </a:p>
          <a:p>
            <a:pPr marL="714375" lvl="2">
              <a:buClr>
                <a:srgbClr val="C00000"/>
              </a:buClr>
            </a:pPr>
            <a:r>
              <a:rPr lang="ru-RU" sz="1700" dirty="0"/>
              <a:t>В первые 6-12 месяцев после инфаркта миокарда или перенесенной ангиопластики</a:t>
            </a:r>
            <a:br>
              <a:rPr lang="ru-RU" sz="1700" dirty="0"/>
            </a:br>
            <a:r>
              <a:rPr lang="ru-RU" sz="1700" dirty="0"/>
              <a:t>со стентированием большинство пациентов должны получать так называемую </a:t>
            </a:r>
            <a:br>
              <a:rPr lang="ru-RU" sz="1700" dirty="0"/>
            </a:br>
            <a:r>
              <a:rPr lang="ru-RU" sz="1700" dirty="0"/>
              <a:t>«</a:t>
            </a:r>
            <a:r>
              <a:rPr lang="ru-RU" sz="1700" i="1" dirty="0"/>
              <a:t>двойную антиагрегантную терапию</a:t>
            </a:r>
            <a:r>
              <a:rPr lang="ru-RU" sz="1700" dirty="0"/>
              <a:t>» –</a:t>
            </a:r>
            <a:r>
              <a:rPr lang="en-GB" sz="1700" dirty="0"/>
              <a:t> </a:t>
            </a:r>
            <a:r>
              <a:rPr lang="ru-RU" sz="1700" dirty="0"/>
              <a:t>аспирин и еще один из антиагрегантов</a:t>
            </a:r>
          </a:p>
          <a:p>
            <a:pPr marL="361950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В</a:t>
            </a:r>
            <a:r>
              <a:rPr lang="ru-RU" sz="1700" dirty="0">
                <a:solidFill>
                  <a:schemeClr val="accent2"/>
                </a:solidFill>
              </a:rPr>
              <a:t> – </a:t>
            </a:r>
            <a:r>
              <a:rPr lang="ru-RU" sz="1700" b="1" dirty="0">
                <a:solidFill>
                  <a:schemeClr val="accent2"/>
                </a:solidFill>
              </a:rPr>
              <a:t>Бета-блокаторы </a:t>
            </a:r>
            <a:r>
              <a:rPr lang="ru-RU" sz="1700" dirty="0"/>
              <a:t>– снижают потребность сердца в кислороде за счет снижения </a:t>
            </a:r>
            <a:br>
              <a:rPr lang="en-US" sz="1700" dirty="0"/>
            </a:br>
            <a:r>
              <a:rPr lang="ru-RU" sz="1700" dirty="0"/>
              <a:t>частоты</a:t>
            </a:r>
            <a:r>
              <a:rPr lang="en-US" sz="1700" dirty="0"/>
              <a:t> </a:t>
            </a:r>
            <a:r>
              <a:rPr lang="ru-RU" sz="1700" dirty="0"/>
              <a:t>сердечных сокращений и артериального давления, также они обладают </a:t>
            </a:r>
            <a:br>
              <a:rPr lang="en-US" sz="1700" dirty="0"/>
            </a:br>
            <a:r>
              <a:rPr lang="ru-RU" sz="1700" dirty="0"/>
              <a:t>антиаритмическим действием</a:t>
            </a:r>
            <a:r>
              <a:rPr lang="en-US" sz="1700" dirty="0"/>
              <a:t>. </a:t>
            </a:r>
            <a:r>
              <a:rPr lang="ru-RU" sz="1700" dirty="0"/>
              <a:t>Доказано, что препараты этой группы снижают </a:t>
            </a:r>
            <a:br>
              <a:rPr lang="en-US" sz="1700" dirty="0"/>
            </a:br>
            <a:r>
              <a:rPr lang="ru-RU" sz="1700" dirty="0"/>
              <a:t>риск повторного инфаркта миокарда и риск  сердечной смерти</a:t>
            </a:r>
          </a:p>
          <a:p>
            <a:pPr marL="361950" lvl="1" indent="-361950">
              <a:buClr>
                <a:srgbClr val="C00000"/>
              </a:buClr>
            </a:pPr>
            <a:r>
              <a:rPr lang="ru-RU" sz="1700" b="1" dirty="0">
                <a:solidFill>
                  <a:schemeClr val="accent2"/>
                </a:solidFill>
              </a:rPr>
              <a:t>С</a:t>
            </a:r>
            <a:r>
              <a:rPr lang="ru-RU" sz="1700" dirty="0">
                <a:solidFill>
                  <a:schemeClr val="accent2"/>
                </a:solidFill>
              </a:rPr>
              <a:t> </a:t>
            </a:r>
            <a:r>
              <a:rPr lang="ru-RU" sz="1700" dirty="0"/>
              <a:t>– Препараты, снижающие уровень холестерина (от английского «с</a:t>
            </a:r>
            <a:r>
              <a:rPr lang="en-US" sz="1700" dirty="0"/>
              <a:t>holesterol</a:t>
            </a:r>
            <a:r>
              <a:rPr lang="ru-RU" sz="1700" dirty="0"/>
              <a:t>» - </a:t>
            </a:r>
            <a:br>
              <a:rPr lang="en-US" sz="1700" dirty="0"/>
            </a:br>
            <a:r>
              <a:rPr lang="en-US" sz="1700" dirty="0"/>
              <a:t> </a:t>
            </a:r>
            <a:r>
              <a:rPr lang="ru-RU" sz="1700" dirty="0"/>
              <a:t>холестерин). Наиболее часто используются препараты из класса </a:t>
            </a:r>
            <a:r>
              <a:rPr lang="ru-RU" sz="1700" b="1" dirty="0">
                <a:solidFill>
                  <a:schemeClr val="accent2"/>
                </a:solidFill>
              </a:rPr>
              <a:t>статинов</a:t>
            </a:r>
          </a:p>
          <a:p>
            <a:pPr marL="361950" lvl="1" indent="-361950">
              <a:buClr>
                <a:srgbClr val="C00000"/>
              </a:buClr>
            </a:pP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522967" y="4841343"/>
            <a:ext cx="10928804" cy="1530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1700" dirty="0">
                <a:solidFill>
                  <a:schemeClr val="bg1"/>
                </a:solidFill>
              </a:rPr>
              <a:t>Кроме этого, многим пациентам после ИМ назначаются препараты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из класса </a:t>
            </a:r>
            <a:r>
              <a:rPr lang="ru-RU" sz="1700" b="1" dirty="0">
                <a:solidFill>
                  <a:schemeClr val="bg1"/>
                </a:solidFill>
              </a:rPr>
              <a:t>ингибиторов</a:t>
            </a:r>
            <a:r>
              <a:rPr lang="ru-RU" sz="1700" b="1" i="1" dirty="0">
                <a:solidFill>
                  <a:schemeClr val="bg1"/>
                </a:solidFill>
              </a:rPr>
              <a:t> </a:t>
            </a:r>
            <a:r>
              <a:rPr lang="ru-RU" sz="1700" b="1" dirty="0">
                <a:solidFill>
                  <a:schemeClr val="bg1"/>
                </a:solidFill>
              </a:rPr>
              <a:t>ангиотензинпревращающего фермента</a:t>
            </a:r>
            <a:br>
              <a:rPr lang="en-US" sz="1700" b="1" i="1" dirty="0">
                <a:solidFill>
                  <a:schemeClr val="bg1"/>
                </a:solidFill>
              </a:rPr>
            </a:br>
            <a:r>
              <a:rPr lang="ru-RU" sz="1700" b="1" dirty="0">
                <a:solidFill>
                  <a:schemeClr val="bg1"/>
                </a:solidFill>
              </a:rPr>
              <a:t>(АПФ) </a:t>
            </a:r>
            <a:r>
              <a:rPr lang="ru-RU" sz="1700" dirty="0">
                <a:solidFill>
                  <a:schemeClr val="bg1"/>
                </a:solidFill>
              </a:rPr>
              <a:t>или близких к ним </a:t>
            </a:r>
            <a:r>
              <a:rPr lang="ru-RU" sz="1700" b="1" dirty="0">
                <a:solidFill>
                  <a:schemeClr val="bg1"/>
                </a:solidFill>
              </a:rPr>
              <a:t>блокаторов ангиотензиновых рецепторов </a:t>
            </a:r>
            <a:br>
              <a:rPr lang="en-US" sz="1700" b="1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для снижения сопротивления току крови в артериальных сосудах,  </a:t>
            </a:r>
            <a:br>
              <a:rPr lang="en-US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а также профилактики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развития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ru-RU" sz="1700" dirty="0">
                <a:solidFill>
                  <a:schemeClr val="bg1"/>
                </a:solidFill>
              </a:rPr>
              <a:t>сердечной недостаточности</a:t>
            </a:r>
          </a:p>
          <a:p>
            <a:endParaRPr lang="ru-RU" sz="17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785494BC-B4E0-420E-96E0-4AE8BB419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39" y="6319115"/>
            <a:ext cx="780715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электрокардиограммы», 2020, с. 43-62 и с.151. Сайт Российского кардиологического общества [Электронный ресурс]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.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 22 сентября 2020.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URL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: </a:t>
            </a:r>
            <a:r>
              <a:rPr lang="en-US" sz="800" dirty="0">
                <a:solidFill>
                  <a:schemeClr val="bg1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bg1"/>
                </a:solidFill>
                <a:latin typeface="+mj-lt"/>
                <a:cs typeface="Arial"/>
              </a:rPr>
              <a:t>   </a:t>
            </a:r>
          </a:p>
          <a:p>
            <a:endParaRPr lang="ru-RU" sz="12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85" y="3381829"/>
            <a:ext cx="3315638" cy="347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425" y="418194"/>
            <a:ext cx="11233149" cy="970280"/>
          </a:xfrm>
        </p:spPr>
        <p:txBody>
          <a:bodyPr/>
          <a:lstStyle/>
          <a:p>
            <a:r>
              <a:rPr lang="ru-RU" altLang="ru-RU" dirty="0"/>
              <a:t>АНТИАГРЕГАНТНАЯ ТЕРАПИЯ</a:t>
            </a:r>
            <a:br>
              <a:rPr lang="ru-RU" altLang="ru-RU" dirty="0"/>
            </a:br>
            <a:r>
              <a:rPr lang="ru-RU" altLang="ru-RU" dirty="0"/>
              <a:t>КАК ПРАВИЛО СОСТОИТ ИЗ ДВУХ КОМПОНЕНТОВ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030970" y="1773920"/>
            <a:ext cx="10580460" cy="1712716"/>
          </a:xfrm>
        </p:spPr>
        <p:txBody>
          <a:bodyPr/>
          <a:lstStyle/>
          <a:p>
            <a:r>
              <a:rPr lang="ru-RU" sz="1700" b="1" dirty="0">
                <a:solidFill>
                  <a:schemeClr val="accent2"/>
                </a:solidFill>
              </a:rPr>
              <a:t>Ацетилсалициловая кислота – </a:t>
            </a:r>
            <a:r>
              <a:rPr lang="ru-RU" sz="1700" dirty="0"/>
              <a:t>препарат блокирует агрегацию тромбоцитов и</a:t>
            </a:r>
            <a:r>
              <a:rPr lang="en-US" sz="1700" dirty="0"/>
              <a:t> </a:t>
            </a:r>
            <a:r>
              <a:rPr lang="ru-RU" sz="1700" dirty="0"/>
              <a:t>образование тромба. Назначается в малых дозах 75-150 мг. После отмены функция тромбоцитов восстанавливается</a:t>
            </a:r>
            <a:br>
              <a:rPr lang="en-US" sz="1700" dirty="0"/>
            </a:br>
            <a:r>
              <a:rPr lang="ru-RU" sz="1700" dirty="0"/>
              <a:t>в течение 5-7 дней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>
                <a:solidFill>
                  <a:schemeClr val="accent2"/>
                </a:solidFill>
              </a:rPr>
              <a:t>Один из ингибиторов </a:t>
            </a:r>
            <a:r>
              <a:rPr lang="en-US" sz="1700" b="1" dirty="0">
                <a:solidFill>
                  <a:schemeClr val="accent2"/>
                </a:solidFill>
              </a:rPr>
              <a:t>P2Y</a:t>
            </a:r>
            <a:r>
              <a:rPr lang="en-US" sz="1700" b="1" baseline="-25000" dirty="0">
                <a:solidFill>
                  <a:schemeClr val="accent2"/>
                </a:solidFill>
              </a:rPr>
              <a:t>12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  <a:r>
              <a:rPr lang="ru-RU" sz="1700" b="1" dirty="0">
                <a:solidFill>
                  <a:schemeClr val="accent2"/>
                </a:solidFill>
              </a:rPr>
              <a:t>рецепторов</a:t>
            </a:r>
            <a:endParaRPr lang="en-US" sz="1700" b="1" dirty="0">
              <a:solidFill>
                <a:schemeClr val="accent2"/>
              </a:solidFill>
            </a:endParaRPr>
          </a:p>
          <a:p>
            <a:endParaRPr lang="en-US" sz="1700" b="1" dirty="0">
              <a:solidFill>
                <a:schemeClr val="accent2"/>
              </a:solidFill>
            </a:endParaRPr>
          </a:p>
          <a:p>
            <a:endParaRPr lang="ru-RU" sz="1700" b="1" dirty="0">
              <a:solidFill>
                <a:schemeClr val="accent2"/>
              </a:solidFill>
            </a:endParaRP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9" name="Объект 7"/>
          <p:cNvSpPr txBox="1">
            <a:spLocks/>
          </p:cNvSpPr>
          <p:nvPr/>
        </p:nvSpPr>
        <p:spPr>
          <a:xfrm>
            <a:off x="965653" y="3493090"/>
            <a:ext cx="10732859" cy="26319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/>
              <a:t>Все эти препараты назначаются на срок не менее 12 месяцев </a:t>
            </a:r>
            <a:r>
              <a:rPr lang="ru-RU" sz="1700" dirty="0"/>
              <a:t>(если риск кровотечений </a:t>
            </a:r>
            <a:br>
              <a:rPr lang="en-US" sz="1700" dirty="0"/>
            </a:br>
            <a:r>
              <a:rPr lang="ru-RU" sz="1700" dirty="0"/>
              <a:t>повышен или кровотечение возникает в процессе лечения, то на меньший срок), а иногда и дольше.</a:t>
            </a:r>
            <a:endParaRPr lang="en-US" sz="1700" dirty="0"/>
          </a:p>
          <a:p>
            <a:r>
              <a:rPr lang="ru-RU" sz="1700" b="1" dirty="0"/>
              <a:t>Длительность лечения определяется врачом. </a:t>
            </a:r>
            <a:r>
              <a:rPr lang="ru-RU" sz="1700" dirty="0"/>
              <a:t>Следует помнить, что самостоятельная беспричинная отмена этих препаратов значительно повышает риск тромбоза стента и повторного инфаркта миокарда, особенно в ранние сроки.</a:t>
            </a:r>
          </a:p>
          <a:p>
            <a:r>
              <a:rPr lang="ru-RU" sz="1700" dirty="0">
                <a:solidFill>
                  <a:schemeClr val="accent2"/>
                </a:solidFill>
              </a:rPr>
              <a:t>Если вам предстоит хирургическое вмешательство или процедура, связанная с риском кровотечения (биопсия, удаление зуба), обязательно предупредите врача о приеме этих препаратов заранее.</a:t>
            </a:r>
            <a:endParaRPr lang="en-US" sz="1700" dirty="0">
              <a:solidFill>
                <a:schemeClr val="accent2"/>
              </a:solidFill>
            </a:endParaRPr>
          </a:p>
          <a:p>
            <a:r>
              <a:rPr lang="ru-RU" sz="1700" dirty="0">
                <a:solidFill>
                  <a:schemeClr val="accent2"/>
                </a:solidFill>
              </a:rPr>
              <a:t>Следует избегать совместного приема этих препаратов с противовоспалительными </a:t>
            </a:r>
            <a:br>
              <a:rPr lang="en-US" sz="1700" dirty="0">
                <a:solidFill>
                  <a:schemeClr val="accent2"/>
                </a:solidFill>
              </a:rPr>
            </a:br>
            <a:r>
              <a:rPr lang="ru-RU" sz="1700" dirty="0">
                <a:solidFill>
                  <a:schemeClr val="accent2"/>
                </a:solidFill>
              </a:rPr>
              <a:t>и обезболивающими средствами из-за усиления риска кровотечений</a:t>
            </a:r>
          </a:p>
          <a:p>
            <a:endParaRPr lang="en-US" sz="1700" b="1" dirty="0">
              <a:solidFill>
                <a:schemeClr val="accent2"/>
              </a:solidFill>
            </a:endParaRPr>
          </a:p>
          <a:p>
            <a:endParaRPr lang="ru-RU" sz="1700" b="1" dirty="0">
              <a:solidFill>
                <a:schemeClr val="accent2"/>
              </a:solidFill>
            </a:endParaRPr>
          </a:p>
          <a:p>
            <a:endParaRPr lang="ru-RU" sz="1800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6" y="1741879"/>
            <a:ext cx="422289" cy="4003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" y="2602656"/>
            <a:ext cx="422289" cy="4003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284" y="175496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770" y="261134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9" y="3428579"/>
            <a:ext cx="406897" cy="3654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8" y="4013779"/>
            <a:ext cx="406897" cy="3654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7" y="4844047"/>
            <a:ext cx="406897" cy="3654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8" y="5414733"/>
            <a:ext cx="406897" cy="365454"/>
          </a:xfrm>
          <a:prstGeom prst="rect">
            <a:avLst/>
          </a:prstGeom>
        </p:spPr>
      </p:pic>
      <p:sp>
        <p:nvSpPr>
          <p:cNvPr id="18" name="TextBox 1">
            <a:extLst>
              <a:ext uri="{FF2B5EF4-FFF2-40B4-BE49-F238E27FC236}">
                <a16:creationId xmlns:a16="http://schemas.microsoft.com/office/drawing/2014/main" id="{A443E0ED-4161-4CF3-8E24-5D529521E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02" y="6323473"/>
            <a:ext cx="80127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Клинические Рекомендации МЗ РФ «Острый инфаркт миокарда с подъемом  сегмента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ST 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электрокардиограммы», 2020 г., с. 43-62 и с.151.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 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Сайт Российского кардиологического общества [Электронный ресурс]. 22 сентября 2020. URL: </a:t>
            </a:r>
            <a:r>
              <a:rPr lang="en-US" sz="800" dirty="0">
                <a:solidFill>
                  <a:schemeClr val="accent4"/>
                </a:solidFill>
                <a:latin typeface="+mj-lt"/>
                <a:cs typeface="Arial"/>
              </a:rPr>
              <a:t>https://scardio.ru/content/Guidelines/2020/Clinic_rekom_OKS_sST.pdf</a:t>
            </a:r>
            <a:r>
              <a:rPr lang="ru-RU" sz="800" dirty="0">
                <a:solidFill>
                  <a:schemeClr val="accent4"/>
                </a:solidFill>
                <a:latin typeface="+mj-lt"/>
                <a:cs typeface="Arial"/>
              </a:rPr>
              <a:t>   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99885" y="3236686"/>
            <a:ext cx="1052285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80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1147082" y="2147735"/>
            <a:ext cx="7321959" cy="39233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1700" b="1" dirty="0"/>
              <a:t>Постарайтесь принимать препараты каждый</a:t>
            </a:r>
            <a:r>
              <a:rPr lang="en-US" sz="1700" b="1" dirty="0"/>
              <a:t> </a:t>
            </a:r>
            <a:r>
              <a:rPr lang="ru-RU" sz="1700" b="1" dirty="0"/>
              <a:t>день </a:t>
            </a:r>
            <a:br>
              <a:rPr lang="en-US" sz="1700" b="1" dirty="0"/>
            </a:br>
            <a:r>
              <a:rPr lang="ru-RU" sz="1700" dirty="0"/>
              <a:t>в одно и то же время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Сочетайте прием лекарств с другими повседневными </a:t>
            </a:r>
            <a:br>
              <a:rPr lang="en-US" sz="1700" b="1" dirty="0"/>
            </a:br>
            <a:r>
              <a:rPr lang="ru-RU" sz="1700" b="1" dirty="0"/>
              <a:t>действиями, </a:t>
            </a:r>
            <a:r>
              <a:rPr lang="ru-RU" sz="1700" dirty="0"/>
              <a:t>например, чисткой зубов</a:t>
            </a:r>
            <a:br>
              <a:rPr lang="en-US" sz="1700" dirty="0"/>
            </a:br>
            <a:br>
              <a:rPr lang="en-US" sz="1700" b="1" dirty="0"/>
            </a:br>
            <a:r>
              <a:rPr lang="ru-RU" sz="1700" b="1" dirty="0"/>
              <a:t>Попросите своих близких напоминать Вам </a:t>
            </a:r>
            <a:br>
              <a:rPr lang="en-US" sz="1700" b="1" dirty="0"/>
            </a:br>
            <a:r>
              <a:rPr lang="ru-RU" sz="1700" dirty="0"/>
              <a:t>о</a:t>
            </a:r>
            <a:r>
              <a:rPr lang="en-US" sz="1700" dirty="0"/>
              <a:t> </a:t>
            </a:r>
            <a:r>
              <a:rPr lang="ru-RU" sz="1700" dirty="0"/>
              <a:t>необходимости принять таблетки</a:t>
            </a:r>
            <a:br>
              <a:rPr lang="en-US" sz="1700" dirty="0"/>
            </a:br>
            <a:br>
              <a:rPr lang="en-US" sz="1700" dirty="0"/>
            </a:br>
            <a:r>
              <a:rPr lang="ru-RU" sz="1700" b="1" dirty="0"/>
              <a:t>Повесьте листок с напоминанием </a:t>
            </a:r>
            <a:r>
              <a:rPr lang="ru-RU" sz="1700" dirty="0"/>
              <a:t>на видное место,</a:t>
            </a:r>
            <a:br>
              <a:rPr lang="en-US" sz="1700" dirty="0"/>
            </a:br>
            <a:r>
              <a:rPr lang="ru-RU" sz="1700" dirty="0"/>
              <a:t>например, на холодильник</a:t>
            </a:r>
            <a:br>
              <a:rPr lang="en-US" sz="1700" dirty="0"/>
            </a:br>
            <a:br>
              <a:rPr lang="en-US" sz="1700" dirty="0"/>
            </a:br>
            <a:r>
              <a:rPr lang="ru-RU" sz="1700" dirty="0"/>
              <a:t>Многим людям бывает проще, если они </a:t>
            </a:r>
            <a:r>
              <a:rPr lang="ru-RU" sz="1700" b="1" dirty="0"/>
              <a:t>заранее раскладывают</a:t>
            </a:r>
            <a:br>
              <a:rPr lang="en-US" sz="1700" b="1" dirty="0"/>
            </a:br>
            <a:r>
              <a:rPr lang="ru-RU" sz="1700" b="1" dirty="0"/>
              <a:t>таблетки на определенный период времени</a:t>
            </a:r>
            <a:r>
              <a:rPr lang="ru-RU" sz="1700" dirty="0"/>
              <a:t> – </a:t>
            </a:r>
            <a:br>
              <a:rPr lang="en-US" sz="1700" dirty="0"/>
            </a:br>
            <a:r>
              <a:rPr lang="ru-RU" sz="1700" dirty="0"/>
              <a:t>например, на неделю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1" y="2110381"/>
            <a:ext cx="422289" cy="4003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8971" y="2111389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2" y="2832288"/>
            <a:ext cx="422289" cy="4003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5599" y="283873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3512251"/>
            <a:ext cx="422289" cy="4003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8342" y="3543294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81" y="4167183"/>
            <a:ext cx="422289" cy="4003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1771" y="4176298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3" y="4911021"/>
            <a:ext cx="422289" cy="40037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8399" y="4912857"/>
            <a:ext cx="79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15" y="1327779"/>
            <a:ext cx="4650689" cy="4636961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A443E0ED-4161-4CF3-8E24-5D529521E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02" y="6323473"/>
            <a:ext cx="801273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  <a:latin typeface="+mj-lt"/>
              </a:rPr>
              <a:t>10 ways to control high blood pressure without medication .</a:t>
            </a:r>
            <a:r>
              <a:rPr lang="ru-RU" sz="800" dirty="0">
                <a:solidFill>
                  <a:schemeClr val="accent4"/>
                </a:solidFill>
                <a:latin typeface="+mj-lt"/>
              </a:rPr>
              <a:t> Сайт клиники Мейо [Электронный ресурс]. 22 сентября 2020. </a:t>
            </a:r>
          </a:p>
          <a:p>
            <a:r>
              <a:rPr lang="ru-RU" sz="800" dirty="0">
                <a:solidFill>
                  <a:schemeClr val="accent4"/>
                </a:solidFill>
                <a:latin typeface="+mj-lt"/>
              </a:rPr>
              <a:t>URL:</a:t>
            </a:r>
            <a:r>
              <a:rPr lang="en-US" sz="800" dirty="0">
                <a:solidFill>
                  <a:schemeClr val="accent4"/>
                </a:solidFill>
                <a:latin typeface="+mj-lt"/>
              </a:rPr>
              <a:t> https://www.mayoclinic.org/diseases-conditions/high-blood-pressure/in-depth/high-blood-pressure/art-20046974</a:t>
            </a:r>
            <a:endParaRPr lang="ru-RU" sz="8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45429" y="492102"/>
            <a:ext cx="11233149" cy="970280"/>
          </a:xfrm>
        </p:spPr>
        <p:txBody>
          <a:bodyPr/>
          <a:lstStyle/>
          <a:p>
            <a:r>
              <a:rPr lang="ru-RU" dirty="0"/>
              <a:t>ЕСЛИ ВАМ ТРУДНО РЕГУЛЯРНО </a:t>
            </a:r>
            <a:br>
              <a:rPr lang="en-US" dirty="0"/>
            </a:br>
            <a:r>
              <a:rPr lang="ru-RU" dirty="0"/>
              <a:t>ПРИНИМАТЬ ЛЕКАРСТВА</a:t>
            </a:r>
          </a:p>
        </p:txBody>
      </p:sp>
    </p:spTree>
    <p:extLst>
      <p:ext uri="{BB962C8B-B14F-4D97-AF65-F5344CB8AC3E}">
        <p14:creationId xmlns:p14="http://schemas.microsoft.com/office/powerpoint/2010/main" val="47295711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_Сервье">
  <a:themeElements>
    <a:clrScheme name="Другая 78">
      <a:dk1>
        <a:sysClr val="windowText" lastClr="000000"/>
      </a:dk1>
      <a:lt1>
        <a:sysClr val="window" lastClr="FFFFFF"/>
      </a:lt1>
      <a:dk2>
        <a:srgbClr val="44546A"/>
      </a:dk2>
      <a:lt2>
        <a:srgbClr val="EAD8FE"/>
      </a:lt2>
      <a:accent1>
        <a:srgbClr val="C32B78"/>
      </a:accent1>
      <a:accent2>
        <a:srgbClr val="7D1C87"/>
      </a:accent2>
      <a:accent3>
        <a:srgbClr val="8873E9"/>
      </a:accent3>
      <a:accent4>
        <a:srgbClr val="2E305F"/>
      </a:accent4>
      <a:accent5>
        <a:srgbClr val="EFAB4E"/>
      </a:accent5>
      <a:accent6>
        <a:srgbClr val="E88955"/>
      </a:accent6>
      <a:hlink>
        <a:srgbClr val="0563C1"/>
      </a:hlink>
      <a:folHlink>
        <a:srgbClr val="954F72"/>
      </a:folHlink>
    </a:clrScheme>
    <a:fontScheme name="Другая 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Сервье" id="{B83AABE8-BAD2-4942-B507-230E332795A4}" vid="{FA0BCBAA-9F0A-4FAC-8A3A-0BCCD8427A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e65628-09dc-4f02-baf8-c4ce8f9cb1a4" xsi:nil="true"/>
    <lcf76f155ced4ddcb4097134ff3c332f xmlns="0ab77f2e-3b4a-4aa4-9e59-fcbabd83b45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849E8CB37A9246998277913A3E3895" ma:contentTypeVersion="19" ma:contentTypeDescription="Создание документа." ma:contentTypeScope="" ma:versionID="ff5c69263e96dcd755bf6f2d017eeb7b">
  <xsd:schema xmlns:xsd="http://www.w3.org/2001/XMLSchema" xmlns:xs="http://www.w3.org/2001/XMLSchema" xmlns:p="http://schemas.microsoft.com/office/2006/metadata/properties" xmlns:ns2="0ab77f2e-3b4a-4aa4-9e59-fcbabd83b459" xmlns:ns3="94e65628-09dc-4f02-baf8-c4ce8f9cb1a4" targetNamespace="http://schemas.microsoft.com/office/2006/metadata/properties" ma:root="true" ma:fieldsID="e2680c74441701fdc3eefbfabdd8b4da" ns2:_="" ns3:_="">
    <xsd:import namespace="0ab77f2e-3b4a-4aa4-9e59-fcbabd83b459"/>
    <xsd:import namespace="94e65628-09dc-4f02-baf8-c4ce8f9cb1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77f2e-3b4a-4aa4-9e59-fcbabd83b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ea06dc81-7351-40b9-acc0-3b5a169b4e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e65628-09dc-4f02-baf8-c4ce8f9cb1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9ac43d0-3734-424a-a383-001a36cc82bd}" ma:internalName="TaxCatchAll" ma:showField="CatchAllData" ma:web="94e65628-09dc-4f02-baf8-c4ce8f9cb1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23D339-301B-4776-A1E1-FE0B7D4F76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efff2e70-ea24-4a5f-a673-56f3f7618bd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B4AC0A-FE15-4799-996B-830A13EA028A}"/>
</file>

<file path=customXml/itemProps3.xml><?xml version="1.0" encoding="utf-8"?>
<ds:datastoreItem xmlns:ds="http://schemas.openxmlformats.org/officeDocument/2006/customXml" ds:itemID="{FB5BC67E-8E3E-4D27-AB75-6A35AF0A81CB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Шаблон_Сервье</Template>
  <TotalTime>2528</TotalTime>
  <Words>5396</Words>
  <Application>Microsoft Office PowerPoint</Application>
  <PresentationFormat>Широкоэкранный</PresentationFormat>
  <Paragraphs>320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Barlow Semi Condensed</vt:lpstr>
      <vt:lpstr>Calibri</vt:lpstr>
      <vt:lpstr>Calibri (Основной текст)</vt:lpstr>
      <vt:lpstr>Symbol</vt:lpstr>
      <vt:lpstr>Wingdings</vt:lpstr>
      <vt:lpstr>Шаблон_Сервье</vt:lpstr>
      <vt:lpstr>ЖИЗНЬ ПОСЛЕ ИНФАРКТА МИОКАРДА</vt:lpstr>
      <vt:lpstr>СОСУДЫ, КРОВОСНАБЖАЮЩИЕ СЕРДЦЕ</vt:lpstr>
      <vt:lpstr>ЧТО ТАКОЕ ИНФАРКТ МИОКАРДА?</vt:lpstr>
      <vt:lpstr>ОСНОВНЫЕ ПРИЧИНЫ ИНФАРКТА МИОКАРДА</vt:lpstr>
      <vt:lpstr>СТЕНТИРОВАНИЕ КОРОНАРНЫХ АРТЕРИЙ</vt:lpstr>
      <vt:lpstr>ПОСЛЕ СТЕНТИРОВАНИЯ МОЖНО СЧИТАТЬ СЕБЯ ПОЛНОСТЬЮ ЗДОРОВЫМ?</vt:lpstr>
      <vt:lpstr>ЛЕКАРСТВЕННАЯ ТЕРАПИЯ: ПРИНЦИП ABC</vt:lpstr>
      <vt:lpstr>АНТИАГРЕГАНТНАЯ ТЕРАПИЯ КАК ПРАВИЛО СОСТОИТ ИЗ ДВУХ КОМПОНЕНТОВ</vt:lpstr>
      <vt:lpstr>ЕСЛИ ВАМ ТРУДНО РЕГУЛЯРНО  ПРИНИМАТЬ ЛЕКАРСТВА</vt:lpstr>
      <vt:lpstr>ЕСЛИ ВАМ ТРУДНО РЕГУЛЯРНО  ПРИНИМАТЬ ЛЕКАРСТВА</vt:lpstr>
      <vt:lpstr>КАКОВЫ НОРМЫ СОДЕРЖАНИЯ ХОЛЕСТЕРИНА  В КРОВИ, СОГЛАСНО ПОСЛЕДНИМ  РЕКОМЕНДАЦИЯМ ПО ДИСЛИПИДЕМИИ? </vt:lpstr>
      <vt:lpstr>ПРЕПАРАТЫ ДЛЯ СНИЖЕНИЯ  УРОВНЯ ХОЛЕСТЕРИНА В КРОВИ</vt:lpstr>
      <vt:lpstr>ВАЖНО!</vt:lpstr>
      <vt:lpstr>СОМНЕНИЯ И ОПАСЕНИЯ: «Мифы о статинах»</vt:lpstr>
      <vt:lpstr>КУРЕНИЕ</vt:lpstr>
      <vt:lpstr>ЧТО ВЫ ПРИОБРЕТАЕТЕ ПОСЛЕ ОТКАЗА  ОТ КУРЕНИЯ?</vt:lpstr>
      <vt:lpstr>ЧТО ВЫ ПРИОБРЕТАЕТЕ ПОСЛЕ ОТКАЗА  ОТ КУРЕНИЯ?</vt:lpstr>
      <vt:lpstr>ОКАЗАТЬСЯ ОТ КУРЕНИЯ: КАК ЭТО СДЕЛАТЬ?</vt:lpstr>
      <vt:lpstr>ОКАЗАТЬСЯ ОТ КУРЕНИЯ: КАК ЭТО СДЕЛАТЬ?</vt:lpstr>
      <vt:lpstr>ЛЕКАРСТВЕННЫЕ ПРЕПАРАТЫ</vt:lpstr>
      <vt:lpstr>ЗДОРОВОЕ ПИТАНИЕ   </vt:lpstr>
      <vt:lpstr>РЕКОМЕНДАЦИИ  ПО РАЦИОНАЛЬНОМУ  ПИТАНИЮ ПОСЛЕ ИНФАРКТА МИОКАРДА </vt:lpstr>
      <vt:lpstr>ОСНОВНЫЕ ХАРАКТЕРИСТИКИ ЗДОРОВОГО ПИТАНИЯ </vt:lpstr>
      <vt:lpstr>ВАЖНО!</vt:lpstr>
      <vt:lpstr>ФАКТОР РИСКА: АРТЕРИАЛЬНАЯ ГИПЕРТЕНЗИЯ</vt:lpstr>
      <vt:lpstr>ВАЖНО! </vt:lpstr>
      <vt:lpstr>ФАКТОРЫ РИСКА: САХАРНЫЙ ДИАБЕТ </vt:lpstr>
      <vt:lpstr>ЦЕЛЕВЫЕ УРОВНИ ДЛЯ ПАЦИЕНТОВ  САХАРНЫМ ДИАБЕТОМ </vt:lpstr>
      <vt:lpstr>МНОГИЕ КОМПОНЕНТЫ ЗДОРОВОГО ОБРАЗА ЖИЗНИ ПОМОГАЮТ НАМ СПРАВЛЯТЬСЯ СО СТРЕССОМ  </vt:lpstr>
      <vt:lpstr>ДРУГИЕ СПОСОБЫ БОРЬБЫ СО СТРЕССОМ И ПОДДЕРЖАНИЯ ЭМОЦИОНАЛЬНОГО БЛАГОПОЛУЧИЯ:   </vt:lpstr>
      <vt:lpstr> СЕКС ПОСЛЕ ИНФАРКТА МИОКАРДА  </vt:lpstr>
      <vt:lpstr> ЭРЕКТИЛЬНАЯ ДИСФУНКЦИЯ  ПОСЛЕ ИНФАРКТА МИОКАРДА  </vt:lpstr>
      <vt:lpstr>В ПРОГРАММУ  КАРДИОРЕАБИЛИТАЦИИ  ВХОДЯТ: </vt:lpstr>
      <vt:lpstr>ЧТО ДАЁТ  КАРДИОРЕАБИЛИТАЦИЯ? </vt:lpstr>
      <vt:lpstr>ЧТО ДАЁТ  КАРДИОРЕАБИЛИТАЦИЯ? </vt:lpstr>
      <vt:lpstr>ЕСЛИ ВЫ ПЕРЕНЕСЛИ ИНФАРКТ МИОКАРДА…  </vt:lpstr>
      <vt:lpstr>Презентация PowerPoint</vt:lpstr>
      <vt:lpstr>Презентация PowerPoint</vt:lpstr>
      <vt:lpstr>Презентация PowerPoint</vt:lpstr>
      <vt:lpstr>Презентация подготовлена  при поддержке фармацевтической компании «Сервье»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_Презентация для Школ пациентов Жизнь после инфаркта миокарда 06.02.2023.pptx</dc:title>
  <dc:creator>Anton</dc:creator>
  <cp:lastModifiedBy>EREMEEVA Natalya RUSSIA</cp:lastModifiedBy>
  <cp:revision>145</cp:revision>
  <cp:lastPrinted>2022-05-31T09:53:57Z</cp:lastPrinted>
  <dcterms:created xsi:type="dcterms:W3CDTF">2020-09-28T14:35:16Z</dcterms:created>
  <dcterms:modified xsi:type="dcterms:W3CDTF">2025-05-15T07:21:54Z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0x010100E6849E8CB37A9246998277913A3E3895</vt:lpwstr>
  </property>
</Properties>
</file>