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81.jpg" ContentType="image/png"/>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3"/>
  </p:sldMasterIdLst>
  <p:notesMasterIdLst>
    <p:notesMasterId r:id="rId59"/>
  </p:notesMasterIdLst>
  <p:sldIdLst>
    <p:sldId id="3666" r:id="rId4"/>
    <p:sldId id="3641" r:id="rId5"/>
    <p:sldId id="3655" r:id="rId6"/>
    <p:sldId id="3656" r:id="rId7"/>
    <p:sldId id="3657" r:id="rId8"/>
    <p:sldId id="3658" r:id="rId9"/>
    <p:sldId id="3659" r:id="rId10"/>
    <p:sldId id="3660" r:id="rId11"/>
    <p:sldId id="3661" r:id="rId12"/>
    <p:sldId id="3662" r:id="rId13"/>
    <p:sldId id="3663" r:id="rId14"/>
    <p:sldId id="3664" r:id="rId15"/>
    <p:sldId id="3665" r:id="rId16"/>
    <p:sldId id="288" r:id="rId17"/>
    <p:sldId id="3605" r:id="rId18"/>
    <p:sldId id="3606" r:id="rId19"/>
    <p:sldId id="902" r:id="rId20"/>
    <p:sldId id="270" r:id="rId21"/>
    <p:sldId id="3609" r:id="rId22"/>
    <p:sldId id="274" r:id="rId23"/>
    <p:sldId id="347" r:id="rId24"/>
    <p:sldId id="337" r:id="rId25"/>
    <p:sldId id="295" r:id="rId26"/>
    <p:sldId id="333" r:id="rId27"/>
    <p:sldId id="3654" r:id="rId28"/>
    <p:sldId id="339" r:id="rId29"/>
    <p:sldId id="338" r:id="rId30"/>
    <p:sldId id="293" r:id="rId31"/>
    <p:sldId id="896" r:id="rId32"/>
    <p:sldId id="3618" r:id="rId33"/>
    <p:sldId id="341" r:id="rId34"/>
    <p:sldId id="3644" r:id="rId35"/>
    <p:sldId id="286" r:id="rId36"/>
    <p:sldId id="3622" r:id="rId37"/>
    <p:sldId id="3623" r:id="rId38"/>
    <p:sldId id="3624" r:id="rId39"/>
    <p:sldId id="3625" r:id="rId40"/>
    <p:sldId id="3646" r:id="rId41"/>
    <p:sldId id="3626" r:id="rId42"/>
    <p:sldId id="3640" r:id="rId43"/>
    <p:sldId id="259" r:id="rId44"/>
    <p:sldId id="318" r:id="rId45"/>
    <p:sldId id="3633" r:id="rId46"/>
    <p:sldId id="303" r:id="rId47"/>
    <p:sldId id="3628" r:id="rId48"/>
    <p:sldId id="3629" r:id="rId49"/>
    <p:sldId id="3637" r:id="rId50"/>
    <p:sldId id="301" r:id="rId51"/>
    <p:sldId id="3634" r:id="rId52"/>
    <p:sldId id="3635" r:id="rId53"/>
    <p:sldId id="285" r:id="rId54"/>
    <p:sldId id="2146848502" r:id="rId55"/>
    <p:sldId id="2146848500" r:id="rId56"/>
    <p:sldId id="2146848501" r:id="rId57"/>
    <p:sldId id="926" r:id="rId5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SHKIROVA Elena RUSSIA" initials="BER" lastIdx="1" clrIdx="0"/>
  <p:cmAuthor id="2" name="BURTSEV Yuriy RUSSIA" initials="BYR" lastIdx="39" clrIdx="1">
    <p:extLst>
      <p:ext uri="{19B8F6BF-5375-455C-9EA6-DF929625EA0E}">
        <p15:presenceInfo xmlns:p15="http://schemas.microsoft.com/office/powerpoint/2012/main" userId="S-1-5-21-1367370928-238555667-2913276313-1056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8FC2"/>
    <a:srgbClr val="2E305F"/>
    <a:srgbClr val="E9D9FE"/>
    <a:srgbClr val="DCBEFE"/>
    <a:srgbClr val="4E5153"/>
    <a:srgbClr val="7D7D7F"/>
    <a:srgbClr val="380373"/>
    <a:srgbClr val="FFFFFF"/>
    <a:srgbClr val="FBE6FF"/>
    <a:srgbClr val="DEBE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1" autoAdjust="0"/>
    <p:restoredTop sz="85546" autoAdjust="0"/>
  </p:normalViewPr>
  <p:slideViewPr>
    <p:cSldViewPr snapToGrid="0">
      <p:cViewPr varScale="1">
        <p:scale>
          <a:sx n="97" d="100"/>
          <a:sy n="97" d="100"/>
        </p:scale>
        <p:origin x="125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3D3C1E-63AF-41BB-8BF8-EF6DC49F4603}" type="doc">
      <dgm:prSet loTypeId="urn:microsoft.com/office/officeart/2005/8/layout/matrix3" loCatId="matrix" qsTypeId="urn:microsoft.com/office/officeart/2005/8/quickstyle/simple2" qsCatId="simple" csTypeId="urn:microsoft.com/office/officeart/2005/8/colors/accent2_2" csCatId="accent2" phldr="1"/>
      <dgm:spPr/>
      <dgm:t>
        <a:bodyPr/>
        <a:lstStyle/>
        <a:p>
          <a:endParaRPr lang="en-US"/>
        </a:p>
      </dgm:t>
    </dgm:pt>
    <dgm:pt modelId="{37C58527-A237-479B-9342-DA8BA570C555}">
      <dgm:prSet custT="1"/>
      <dgm:spPr/>
      <dgm:t>
        <a:bodyPr/>
        <a:lstStyle/>
        <a:p>
          <a:r>
            <a:rPr lang="ru-RU" sz="1600" dirty="0"/>
            <a:t>Косвенно воздействуют на кровоток в сосудах сердца, уменьшая потребность миокарда в кислороде</a:t>
          </a:r>
        </a:p>
      </dgm:t>
    </dgm:pt>
    <dgm:pt modelId="{4AA13A7F-A806-467E-ABC5-829A20F54158}" type="parTrans" cxnId="{4C4981B2-C0E1-45F8-8C2E-5E9FCE401B28}">
      <dgm:prSet/>
      <dgm:spPr/>
      <dgm:t>
        <a:bodyPr/>
        <a:lstStyle/>
        <a:p>
          <a:endParaRPr lang="en-US"/>
        </a:p>
      </dgm:t>
    </dgm:pt>
    <dgm:pt modelId="{D1EB7225-5778-4668-8D34-F56542C46125}" type="sibTrans" cxnId="{4C4981B2-C0E1-45F8-8C2E-5E9FCE401B28}">
      <dgm:prSet/>
      <dgm:spPr/>
      <dgm:t>
        <a:bodyPr/>
        <a:lstStyle/>
        <a:p>
          <a:endParaRPr lang="en-US"/>
        </a:p>
      </dgm:t>
    </dgm:pt>
    <dgm:pt modelId="{A0F5537E-4638-4853-961F-A423CB805621}">
      <dgm:prSet custT="1"/>
      <dgm:spPr/>
      <dgm:t>
        <a:bodyPr/>
        <a:lstStyle/>
        <a:p>
          <a:r>
            <a:rPr lang="ru-RU" sz="1600" kern="1200" dirty="0">
              <a:solidFill>
                <a:prstClr val="white"/>
              </a:solidFill>
              <a:latin typeface="Arial"/>
              <a:ea typeface="+mn-ea"/>
              <a:cs typeface="+mn-cs"/>
            </a:rPr>
            <a:t>Уменьшают нагрузку на миокард за счет снижения артериального давления</a:t>
          </a:r>
        </a:p>
      </dgm:t>
    </dgm:pt>
    <dgm:pt modelId="{0E093369-A298-4B98-826D-62B9B99F0646}" type="parTrans" cxnId="{5A5085CD-78A5-4F20-AB9B-F9EDF07445B1}">
      <dgm:prSet/>
      <dgm:spPr/>
      <dgm:t>
        <a:bodyPr/>
        <a:lstStyle/>
        <a:p>
          <a:endParaRPr lang="en-US"/>
        </a:p>
      </dgm:t>
    </dgm:pt>
    <dgm:pt modelId="{BEDDF23D-D4A4-4425-9466-5B0CF3A1CF14}" type="sibTrans" cxnId="{5A5085CD-78A5-4F20-AB9B-F9EDF07445B1}">
      <dgm:prSet/>
      <dgm:spPr/>
      <dgm:t>
        <a:bodyPr/>
        <a:lstStyle/>
        <a:p>
          <a:endParaRPr lang="en-US"/>
        </a:p>
      </dgm:t>
    </dgm:pt>
    <dgm:pt modelId="{008605FF-2D48-495C-850A-0354705DD63F}">
      <dgm:prSet/>
      <dgm:spPr/>
      <dgm:t>
        <a:bodyPr/>
        <a:lstStyle/>
        <a:p>
          <a:r>
            <a:rPr lang="ru-RU" dirty="0"/>
            <a:t>Улучшают эластичность сосудов, уменьшают выраженность гипертрофии миокарда</a:t>
          </a:r>
        </a:p>
      </dgm:t>
    </dgm:pt>
    <dgm:pt modelId="{AB891458-97EC-4DFA-A740-0E4B4F5476D9}" type="parTrans" cxnId="{F13ECFDC-B95B-40D3-B2BE-6E3DD7CB36A3}">
      <dgm:prSet/>
      <dgm:spPr/>
      <dgm:t>
        <a:bodyPr/>
        <a:lstStyle/>
        <a:p>
          <a:endParaRPr lang="en-US"/>
        </a:p>
      </dgm:t>
    </dgm:pt>
    <dgm:pt modelId="{64852064-95EF-4173-829C-30409F75C7AC}" type="sibTrans" cxnId="{F13ECFDC-B95B-40D3-B2BE-6E3DD7CB36A3}">
      <dgm:prSet/>
      <dgm:spPr/>
      <dgm:t>
        <a:bodyPr/>
        <a:lstStyle/>
        <a:p>
          <a:endParaRPr lang="en-US"/>
        </a:p>
      </dgm:t>
    </dgm:pt>
    <dgm:pt modelId="{2562B0ED-D432-48FA-9001-F997B2ACD65C}">
      <dgm:prSet/>
      <dgm:spPr/>
      <dgm:t>
        <a:bodyPr/>
        <a:lstStyle/>
        <a:p>
          <a:r>
            <a:rPr lang="ru-RU" dirty="0"/>
            <a:t>Эффект  развивается при регулярном длительном приеме от 3 и более недель</a:t>
          </a:r>
        </a:p>
      </dgm:t>
    </dgm:pt>
    <dgm:pt modelId="{0E1AD814-2A6B-40D6-B9AC-B40A54C2BAB5}" type="parTrans" cxnId="{CC49C669-FDA0-4841-9915-DFF6B42E533A}">
      <dgm:prSet/>
      <dgm:spPr/>
      <dgm:t>
        <a:bodyPr/>
        <a:lstStyle/>
        <a:p>
          <a:endParaRPr lang="en-US"/>
        </a:p>
      </dgm:t>
    </dgm:pt>
    <dgm:pt modelId="{11CD2A67-C043-4DAA-B5DC-090CC428641D}" type="sibTrans" cxnId="{CC49C669-FDA0-4841-9915-DFF6B42E533A}">
      <dgm:prSet/>
      <dgm:spPr/>
      <dgm:t>
        <a:bodyPr/>
        <a:lstStyle/>
        <a:p>
          <a:endParaRPr lang="en-US"/>
        </a:p>
      </dgm:t>
    </dgm:pt>
    <dgm:pt modelId="{EA86F2B5-4B03-4C1D-A5F9-DBB1925E0F33}" type="pres">
      <dgm:prSet presAssocID="{863D3C1E-63AF-41BB-8BF8-EF6DC49F4603}" presName="matrix" presStyleCnt="0">
        <dgm:presLayoutVars>
          <dgm:chMax val="1"/>
          <dgm:dir/>
          <dgm:resizeHandles val="exact"/>
        </dgm:presLayoutVars>
      </dgm:prSet>
      <dgm:spPr/>
    </dgm:pt>
    <dgm:pt modelId="{D1061B6D-1D66-49A4-830D-E31279F5CA36}" type="pres">
      <dgm:prSet presAssocID="{863D3C1E-63AF-41BB-8BF8-EF6DC49F4603}" presName="diamond" presStyleLbl="bgShp" presStyleIdx="0" presStyleCnt="1"/>
      <dgm:spPr/>
    </dgm:pt>
    <dgm:pt modelId="{949A82F1-5A70-4199-B9F3-F9356C4FA89E}" type="pres">
      <dgm:prSet presAssocID="{863D3C1E-63AF-41BB-8BF8-EF6DC49F4603}" presName="quad1" presStyleLbl="node1" presStyleIdx="0" presStyleCnt="4" custScaleX="109992">
        <dgm:presLayoutVars>
          <dgm:chMax val="0"/>
          <dgm:chPref val="0"/>
          <dgm:bulletEnabled val="1"/>
        </dgm:presLayoutVars>
      </dgm:prSet>
      <dgm:spPr/>
    </dgm:pt>
    <dgm:pt modelId="{29CF6330-05A9-4E09-97E8-C27E64F7B202}" type="pres">
      <dgm:prSet presAssocID="{863D3C1E-63AF-41BB-8BF8-EF6DC49F4603}" presName="quad2" presStyleLbl="node1" presStyleIdx="1" presStyleCnt="4" custScaleX="102823">
        <dgm:presLayoutVars>
          <dgm:chMax val="0"/>
          <dgm:chPref val="0"/>
          <dgm:bulletEnabled val="1"/>
        </dgm:presLayoutVars>
      </dgm:prSet>
      <dgm:spPr/>
    </dgm:pt>
    <dgm:pt modelId="{CDE15B1A-719A-483D-8862-BF7D2DC50F77}" type="pres">
      <dgm:prSet presAssocID="{863D3C1E-63AF-41BB-8BF8-EF6DC49F4603}" presName="quad3" presStyleLbl="node1" presStyleIdx="2" presStyleCnt="4" custScaleX="112181">
        <dgm:presLayoutVars>
          <dgm:chMax val="0"/>
          <dgm:chPref val="0"/>
          <dgm:bulletEnabled val="1"/>
        </dgm:presLayoutVars>
      </dgm:prSet>
      <dgm:spPr/>
    </dgm:pt>
    <dgm:pt modelId="{86A64D2B-FFAE-4183-A711-33106F72E932}" type="pres">
      <dgm:prSet presAssocID="{863D3C1E-63AF-41BB-8BF8-EF6DC49F4603}" presName="quad4" presStyleLbl="node1" presStyleIdx="3" presStyleCnt="4" custScaleX="104857" custLinFactNeighborY="-11">
        <dgm:presLayoutVars>
          <dgm:chMax val="0"/>
          <dgm:chPref val="0"/>
          <dgm:bulletEnabled val="1"/>
        </dgm:presLayoutVars>
      </dgm:prSet>
      <dgm:spPr/>
    </dgm:pt>
  </dgm:ptLst>
  <dgm:cxnLst>
    <dgm:cxn modelId="{F8C77F17-2E98-4315-B1E1-EA32D6F13A8D}" type="presOf" srcId="{008605FF-2D48-495C-850A-0354705DD63F}" destId="{CDE15B1A-719A-483D-8862-BF7D2DC50F77}" srcOrd="0" destOrd="0" presId="urn:microsoft.com/office/officeart/2005/8/layout/matrix3"/>
    <dgm:cxn modelId="{CC49C669-FDA0-4841-9915-DFF6B42E533A}" srcId="{863D3C1E-63AF-41BB-8BF8-EF6DC49F4603}" destId="{2562B0ED-D432-48FA-9001-F997B2ACD65C}" srcOrd="3" destOrd="0" parTransId="{0E1AD814-2A6B-40D6-B9AC-B40A54C2BAB5}" sibTransId="{11CD2A67-C043-4DAA-B5DC-090CC428641D}"/>
    <dgm:cxn modelId="{40705484-C465-4581-8DE5-D361F0F2D335}" type="presOf" srcId="{863D3C1E-63AF-41BB-8BF8-EF6DC49F4603}" destId="{EA86F2B5-4B03-4C1D-A5F9-DBB1925E0F33}" srcOrd="0" destOrd="0" presId="urn:microsoft.com/office/officeart/2005/8/layout/matrix3"/>
    <dgm:cxn modelId="{4D17438C-A0E3-4057-BF57-43B8C4C4A9D5}" type="presOf" srcId="{37C58527-A237-479B-9342-DA8BA570C555}" destId="{949A82F1-5A70-4199-B9F3-F9356C4FA89E}" srcOrd="0" destOrd="0" presId="urn:microsoft.com/office/officeart/2005/8/layout/matrix3"/>
    <dgm:cxn modelId="{526B3D91-D08E-49D9-88EC-618A663AC0D1}" type="presOf" srcId="{A0F5537E-4638-4853-961F-A423CB805621}" destId="{29CF6330-05A9-4E09-97E8-C27E64F7B202}" srcOrd="0" destOrd="0" presId="urn:microsoft.com/office/officeart/2005/8/layout/matrix3"/>
    <dgm:cxn modelId="{4C4981B2-C0E1-45F8-8C2E-5E9FCE401B28}" srcId="{863D3C1E-63AF-41BB-8BF8-EF6DC49F4603}" destId="{37C58527-A237-479B-9342-DA8BA570C555}" srcOrd="0" destOrd="0" parTransId="{4AA13A7F-A806-467E-ABC5-829A20F54158}" sibTransId="{D1EB7225-5778-4668-8D34-F56542C46125}"/>
    <dgm:cxn modelId="{5A5085CD-78A5-4F20-AB9B-F9EDF07445B1}" srcId="{863D3C1E-63AF-41BB-8BF8-EF6DC49F4603}" destId="{A0F5537E-4638-4853-961F-A423CB805621}" srcOrd="1" destOrd="0" parTransId="{0E093369-A298-4B98-826D-62B9B99F0646}" sibTransId="{BEDDF23D-D4A4-4425-9466-5B0CF3A1CF14}"/>
    <dgm:cxn modelId="{F13ECFDC-B95B-40D3-B2BE-6E3DD7CB36A3}" srcId="{863D3C1E-63AF-41BB-8BF8-EF6DC49F4603}" destId="{008605FF-2D48-495C-850A-0354705DD63F}" srcOrd="2" destOrd="0" parTransId="{AB891458-97EC-4DFA-A740-0E4B4F5476D9}" sibTransId="{64852064-95EF-4173-829C-30409F75C7AC}"/>
    <dgm:cxn modelId="{49870EFF-3A9C-4DCC-ADE5-81DB55DC7E72}" type="presOf" srcId="{2562B0ED-D432-48FA-9001-F997B2ACD65C}" destId="{86A64D2B-FFAE-4183-A711-33106F72E932}" srcOrd="0" destOrd="0" presId="urn:microsoft.com/office/officeart/2005/8/layout/matrix3"/>
    <dgm:cxn modelId="{224725F8-DA1C-442F-B08F-FAFCF0CE7E06}" type="presParOf" srcId="{EA86F2B5-4B03-4C1D-A5F9-DBB1925E0F33}" destId="{D1061B6D-1D66-49A4-830D-E31279F5CA36}" srcOrd="0" destOrd="0" presId="urn:microsoft.com/office/officeart/2005/8/layout/matrix3"/>
    <dgm:cxn modelId="{EED7EC37-B7E2-4B05-A094-CB74038C54C4}" type="presParOf" srcId="{EA86F2B5-4B03-4C1D-A5F9-DBB1925E0F33}" destId="{949A82F1-5A70-4199-B9F3-F9356C4FA89E}" srcOrd="1" destOrd="0" presId="urn:microsoft.com/office/officeart/2005/8/layout/matrix3"/>
    <dgm:cxn modelId="{C75C7D1B-3FF9-4936-9C46-D44330592C52}" type="presParOf" srcId="{EA86F2B5-4B03-4C1D-A5F9-DBB1925E0F33}" destId="{29CF6330-05A9-4E09-97E8-C27E64F7B202}" srcOrd="2" destOrd="0" presId="urn:microsoft.com/office/officeart/2005/8/layout/matrix3"/>
    <dgm:cxn modelId="{21A99051-D635-48D2-9433-EEDC9E5207B5}" type="presParOf" srcId="{EA86F2B5-4B03-4C1D-A5F9-DBB1925E0F33}" destId="{CDE15B1A-719A-483D-8862-BF7D2DC50F77}" srcOrd="3" destOrd="0" presId="urn:microsoft.com/office/officeart/2005/8/layout/matrix3"/>
    <dgm:cxn modelId="{9316B598-1ED8-40A4-B7C0-9F61EA0D6363}" type="presParOf" srcId="{EA86F2B5-4B03-4C1D-A5F9-DBB1925E0F33}" destId="{86A64D2B-FFAE-4183-A711-33106F72E932}" srcOrd="4" destOrd="0" presId="urn:microsoft.com/office/officeart/2005/8/layout/matrix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61B6D-1D66-49A4-830D-E31279F5CA36}">
      <dsp:nvSpPr>
        <dsp:cNvPr id="0" name=""/>
        <dsp:cNvSpPr/>
      </dsp:nvSpPr>
      <dsp:spPr>
        <a:xfrm>
          <a:off x="1005681" y="0"/>
          <a:ext cx="4752974" cy="475297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9A82F1-5A70-4199-B9F3-F9356C4FA89E}">
      <dsp:nvSpPr>
        <dsp:cNvPr id="0" name=""/>
        <dsp:cNvSpPr/>
      </dsp:nvSpPr>
      <dsp:spPr>
        <a:xfrm>
          <a:off x="1364605" y="451532"/>
          <a:ext cx="2038877" cy="185365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kern="1200" dirty="0"/>
            <a:t>Косвенно воздействуют на кровоток в сосудах сердца, уменьшая потребность миокарда в кислороде</a:t>
          </a:r>
        </a:p>
      </dsp:txBody>
      <dsp:txXfrm>
        <a:off x="1455093" y="542020"/>
        <a:ext cx="1857901" cy="1672683"/>
      </dsp:txXfrm>
    </dsp:sp>
    <dsp:sp modelId="{29CF6330-05A9-4E09-97E8-C27E64F7B202}">
      <dsp:nvSpPr>
        <dsp:cNvPr id="0" name=""/>
        <dsp:cNvSpPr/>
      </dsp:nvSpPr>
      <dsp:spPr>
        <a:xfrm>
          <a:off x="3427298" y="451532"/>
          <a:ext cx="1905988" cy="185365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kern="1200" dirty="0">
              <a:solidFill>
                <a:prstClr val="white"/>
              </a:solidFill>
              <a:latin typeface="Arial"/>
              <a:ea typeface="+mn-ea"/>
              <a:cs typeface="+mn-cs"/>
            </a:rPr>
            <a:t>Уменьшают нагрузку на миокард за счет снижения артериального давления</a:t>
          </a:r>
        </a:p>
      </dsp:txBody>
      <dsp:txXfrm>
        <a:off x="3517786" y="542020"/>
        <a:ext cx="1725012" cy="1672683"/>
      </dsp:txXfrm>
    </dsp:sp>
    <dsp:sp modelId="{CDE15B1A-719A-483D-8862-BF7D2DC50F77}">
      <dsp:nvSpPr>
        <dsp:cNvPr id="0" name=""/>
        <dsp:cNvSpPr/>
      </dsp:nvSpPr>
      <dsp:spPr>
        <a:xfrm>
          <a:off x="1344316" y="2447781"/>
          <a:ext cx="2079454" cy="185365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kern="1200" dirty="0"/>
            <a:t>Улучшают эластичность сосудов, уменьшают выраженность гипертрофии миокарда</a:t>
          </a:r>
        </a:p>
      </dsp:txBody>
      <dsp:txXfrm>
        <a:off x="1434804" y="2538269"/>
        <a:ext cx="1898478" cy="1672683"/>
      </dsp:txXfrm>
    </dsp:sp>
    <dsp:sp modelId="{86A64D2B-FFAE-4183-A711-33106F72E932}">
      <dsp:nvSpPr>
        <dsp:cNvPr id="0" name=""/>
        <dsp:cNvSpPr/>
      </dsp:nvSpPr>
      <dsp:spPr>
        <a:xfrm>
          <a:off x="3408446" y="2447577"/>
          <a:ext cx="1943692" cy="185365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kern="1200" dirty="0"/>
            <a:t>Эффект  развивается при регулярном длительном приеме от 3 и более недель</a:t>
          </a:r>
        </a:p>
      </dsp:txBody>
      <dsp:txXfrm>
        <a:off x="3498934" y="2538065"/>
        <a:ext cx="1762716" cy="167268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D2D5A1-15AB-43A0-A5D1-FF1CAEDDC4DC}" type="datetimeFigureOut">
              <a:rPr lang="ru-RU" smtClean="0"/>
              <a:t>18.09.2023</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79419-BF38-4C18-9970-724E0D38A7D6}" type="slidenum">
              <a:rPr lang="ru-RU" smtClean="0"/>
              <a:t>‹#›</a:t>
            </a:fld>
            <a:endParaRPr lang="ru-RU" dirty="0"/>
          </a:p>
        </p:txBody>
      </p:sp>
    </p:spTree>
    <p:extLst>
      <p:ext uri="{BB962C8B-B14F-4D97-AF65-F5344CB8AC3E}">
        <p14:creationId xmlns:p14="http://schemas.microsoft.com/office/powerpoint/2010/main" val="380605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64C35F-2683-406C-91D3-CF7B0EE543EE}" type="slidenum">
              <a:rPr lang="ru-RU" smtClean="0"/>
              <a:t>1</a:t>
            </a:fld>
            <a:endParaRPr lang="ru-RU" dirty="0"/>
          </a:p>
        </p:txBody>
      </p:sp>
    </p:spTree>
    <p:extLst>
      <p:ext uri="{BB962C8B-B14F-4D97-AF65-F5344CB8AC3E}">
        <p14:creationId xmlns:p14="http://schemas.microsoft.com/office/powerpoint/2010/main" val="732780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Классификация Канадского сердечно-сосудистого общества используется врачами в качестве системы градации стабильной стенокардии для количественного определения порога, при котором возникают симптомы в  связи с  физической активностью.  Функциональный класс (тяжесть заболевания) может изменяться с течением болезни (как в лучшую сторону, так и в сторону ухудшения). Зависит от лечения, образа жизни и активного взаимодействия с врачом.</a:t>
            </a: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12</a:t>
            </a:fld>
            <a:endParaRPr lang="ru-RU" dirty="0"/>
          </a:p>
        </p:txBody>
      </p:sp>
    </p:spTree>
    <p:extLst>
      <p:ext uri="{BB962C8B-B14F-4D97-AF65-F5344CB8AC3E}">
        <p14:creationId xmlns:p14="http://schemas.microsoft.com/office/powerpoint/2010/main" val="1363874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Чтобы заставить сердце работать активнее, вам предложат походить по беговой дорожке или введут лекарство. Во время нагрузочной пробы врачи будут регистрировать артериальное давление, сердечный ритм и записывать ЭКГ или ЭхоКГ, чтобы определить, нет ли у вас закупорки артерий. В некоторых случаях вам могут ввести радиофармацевтический препарат, чтобы получить изображения сердца до, после и во время физической нагрузки.</a:t>
            </a:r>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15</a:t>
            </a:fld>
            <a:endParaRPr lang="ru-RU" dirty="0"/>
          </a:p>
        </p:txBody>
      </p:sp>
    </p:spTree>
    <p:extLst>
      <p:ext uri="{BB962C8B-B14F-4D97-AF65-F5344CB8AC3E}">
        <p14:creationId xmlns:p14="http://schemas.microsoft.com/office/powerpoint/2010/main" val="2022383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http://www.angiografiya.ru/</a:t>
            </a:r>
            <a:r>
              <a:rPr lang="ru-RU" dirty="0"/>
              <a:t>:</a:t>
            </a:r>
          </a:p>
          <a:p>
            <a:endParaRPr lang="ru-RU" dirty="0"/>
          </a:p>
          <a:p>
            <a:endParaRPr lang="ru-RU" dirty="0"/>
          </a:p>
          <a:p>
            <a:r>
              <a:rPr lang="ru-RU" dirty="0"/>
              <a:t>КТ ангиография сердца проводится с помощью высокотехнологичного рентгеновского сканера с использованием методов компьютерного анализа. </a:t>
            </a:r>
          </a:p>
          <a:p>
            <a:r>
              <a:rPr lang="ru-RU" dirty="0"/>
              <a:t>Врач получает трехмерные изображения крупных сосудов сердца и самого органа. </a:t>
            </a:r>
          </a:p>
          <a:p>
            <a:endParaRPr lang="ru-RU" dirty="0"/>
          </a:p>
          <a:p>
            <a:r>
              <a:rPr lang="ru-RU" sz="1200" b="0" i="0" kern="1200" dirty="0">
                <a:solidFill>
                  <a:schemeClr val="tx1"/>
                </a:solidFill>
                <a:effectLst/>
                <a:latin typeface="+mn-lt"/>
                <a:ea typeface="+mn-ea"/>
                <a:cs typeface="+mn-cs"/>
              </a:rPr>
              <a:t>Перед проведением КТ ангиографии сердца с пациентом проводится беседа, исследование анамнеза. Во время предварительной консультации врач назовет лекарства, прием которых нужно будет прекратить за 48 часов до КТ. За 4 часа до начала процедуры не рекомендуется есть твердую пищу. На питье этот запрет не распространяется.</a:t>
            </a:r>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16</a:t>
            </a:fld>
            <a:endParaRPr lang="ru-RU" dirty="0"/>
          </a:p>
        </p:txBody>
      </p:sp>
    </p:spTree>
    <p:extLst>
      <p:ext uri="{BB962C8B-B14F-4D97-AF65-F5344CB8AC3E}">
        <p14:creationId xmlns:p14="http://schemas.microsoft.com/office/powerpoint/2010/main" val="1090750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коронарные артерии вводят тонкую пластиковую трубочку (катетер), по которой подают контрастное вещество, позволяющее увидеть места сужения сосудов с помощью специального аппарата, основанного на принципах рентгена.</a:t>
            </a:r>
          </a:p>
          <a:p>
            <a:endParaRPr lang="ru-RU" dirty="0"/>
          </a:p>
          <a:p>
            <a:r>
              <a:rPr lang="ru-RU" sz="1200" b="0" i="0" kern="1200" dirty="0">
                <a:solidFill>
                  <a:schemeClr val="tx1"/>
                </a:solidFill>
                <a:effectLst/>
                <a:latin typeface="+mn-lt"/>
                <a:ea typeface="+mn-ea"/>
                <a:cs typeface="+mn-cs"/>
              </a:rPr>
              <a:t>Ангиография коронарных сосудов может назначаться и как подготовительный этап к операциям на сосудах, сердце, клапанах сердца. </a:t>
            </a:r>
          </a:p>
          <a:p>
            <a:endParaRPr lang="ru-RU" sz="1200" b="0" i="0" kern="1200" dirty="0">
              <a:solidFill>
                <a:schemeClr val="tx1"/>
              </a:solidFill>
              <a:effectLst/>
              <a:latin typeface="+mn-lt"/>
              <a:ea typeface="+mn-ea"/>
              <a:cs typeface="+mn-cs"/>
            </a:endParaRPr>
          </a:p>
          <a:p>
            <a:r>
              <a:rPr lang="ru-RU" sz="1200" b="0" i="0" kern="1200" dirty="0">
                <a:solidFill>
                  <a:schemeClr val="tx1"/>
                </a:solidFill>
                <a:effectLst/>
                <a:latin typeface="+mn-lt"/>
                <a:ea typeface="+mn-ea"/>
                <a:cs typeface="+mn-cs"/>
              </a:rPr>
              <a:t>Диагностическая коронарография может выполняться по плановым и неотложным показаниям. Плановая коронарография проводится при объективных признаках ишемии миокарда: типичном кардиальном болевом синдроме; преходящих ишемических изменениях, зарегистрированных на стандартной ЭКГ или в ходе суточного мониторирования ЭКГ; положительной пробе на физическую нагрузку (по результатам велоэргометрии, тредмил-теста, стресс-ЭхоКГ, сцинтиграфии миокарда); недейственности медикаментозной терапии стенокардии.</a:t>
            </a:r>
            <a:endParaRPr lang="ru-RU" dirty="0"/>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17</a:t>
            </a:fld>
            <a:endParaRPr lang="ru-RU" dirty="0"/>
          </a:p>
        </p:txBody>
      </p:sp>
    </p:spTree>
    <p:extLst>
      <p:ext uri="{BB962C8B-B14F-4D97-AF65-F5344CB8AC3E}">
        <p14:creationId xmlns:p14="http://schemas.microsoft.com/office/powerpoint/2010/main" val="1574207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Ведение пациентов с  ИБС направлено на  уменьшение симптомов и улучшение прогноза с помощью соответствующих лекарств и  вмешательств, а  также для контроля ФР, включая образ жизни.</a:t>
            </a:r>
            <a:r>
              <a:rPr lang="en-US" dirty="0"/>
              <a:t> </a:t>
            </a:r>
            <a:r>
              <a:rPr lang="ru-RU" dirty="0"/>
              <a:t>Модификация</a:t>
            </a:r>
            <a:r>
              <a:rPr lang="ru-RU" baseline="0" dirty="0"/>
              <a:t> образа жизни, лекарственная терапия и хирургическое лечение ИБС в равной степени влияют на достижение обеих целей лечения ИБС. </a:t>
            </a:r>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19</a:t>
            </a:fld>
            <a:endParaRPr lang="ru-RU" dirty="0"/>
          </a:p>
        </p:txBody>
      </p:sp>
    </p:spTree>
    <p:extLst>
      <p:ext uri="{BB962C8B-B14F-4D97-AF65-F5344CB8AC3E}">
        <p14:creationId xmlns:p14="http://schemas.microsoft.com/office/powerpoint/2010/main" val="525737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Внедрение здорового образа жизни снижает риск повторных сердечно-сосудистых</a:t>
            </a:r>
            <a:r>
              <a:rPr lang="ru-RU" baseline="0" dirty="0"/>
              <a:t> событий</a:t>
            </a:r>
            <a:r>
              <a:rPr lang="ru-RU" dirty="0"/>
              <a:t> и  смертности и  является дополнением к  соответствующей терапии при вторичной профилактике. </a:t>
            </a:r>
            <a:r>
              <a:rPr lang="en-US" dirty="0"/>
              <a:t> </a:t>
            </a:r>
            <a:r>
              <a:rPr lang="ru-RU" dirty="0"/>
              <a:t>Образ жизни важен и внедрение здоровых факторов образа жизни (включая отказ от  курения, рекомендации по  физической активности, здоровой диете и поддержание нормального веса) значительно снижает риск последующих сердечно-сосудистых</a:t>
            </a:r>
            <a:r>
              <a:rPr lang="ru-RU" baseline="0" dirty="0"/>
              <a:t> событий</a:t>
            </a:r>
            <a:r>
              <a:rPr lang="ru-RU" dirty="0"/>
              <a:t> и  смерти, в  т.ч.  при проведении вторичной профилактики и  после инвазивных вмешательств. Преимущества очевидны уже через 6 мес. после индексного события.</a:t>
            </a:r>
          </a:p>
          <a:p>
            <a:endParaRPr lang="ru-RU" dirty="0"/>
          </a:p>
        </p:txBody>
      </p:sp>
      <p:sp>
        <p:nvSpPr>
          <p:cNvPr id="4" name="Номер слайда 3"/>
          <p:cNvSpPr>
            <a:spLocks noGrp="1"/>
          </p:cNvSpPr>
          <p:nvPr>
            <p:ph type="sldNum" sz="quarter" idx="5"/>
          </p:nvPr>
        </p:nvSpPr>
        <p:spPr/>
        <p:txBody>
          <a:bodyPr/>
          <a:lstStyle/>
          <a:p>
            <a:fld id="{AE64C35F-2683-406C-91D3-CF7B0EE543EE}" type="slidenum">
              <a:rPr lang="ru-RU" smtClean="0"/>
              <a:t>20</a:t>
            </a:fld>
            <a:endParaRPr lang="ru-RU" dirty="0"/>
          </a:p>
        </p:txBody>
      </p:sp>
    </p:spTree>
    <p:extLst>
      <p:ext uri="{BB962C8B-B14F-4D97-AF65-F5344CB8AC3E}">
        <p14:creationId xmlns:p14="http://schemas.microsoft.com/office/powerpoint/2010/main" val="2083890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Всем пациентам высокого сердечно-сосудистого риска или уже имеющим заболевания</a:t>
            </a:r>
            <a:r>
              <a:rPr lang="ru-RU" baseline="0" dirty="0"/>
              <a:t> сердечно-сосудистой системы рекомендован отказ от курения, в том числе пассивного. На сегодняшний день существует масса ресурсов по поддержке отказа от курения табака: интернет-марафоны по отказу от курения, группы поддержки, школы по отказу от курения на базе городских центров здоровья. В случае стойкой физической и психологической зависимости от никотина имеются медикаментозные препараты – никотинозаменители и препараты с центральным механизмом действия, которые подавляют тягу к никотину. </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b="0" i="1" dirty="0"/>
          </a:p>
        </p:txBody>
      </p:sp>
      <p:sp>
        <p:nvSpPr>
          <p:cNvPr id="4" name="Номер слайда 3"/>
          <p:cNvSpPr>
            <a:spLocks noGrp="1"/>
          </p:cNvSpPr>
          <p:nvPr>
            <p:ph type="sldNum" sz="quarter" idx="5"/>
          </p:nvPr>
        </p:nvSpPr>
        <p:spPr/>
        <p:txBody>
          <a:bodyPr/>
          <a:lstStyle/>
          <a:p>
            <a:fld id="{AE64C35F-2683-406C-91D3-CF7B0EE543EE}" type="slidenum">
              <a:rPr lang="ru-RU" smtClean="0"/>
              <a:t>21</a:t>
            </a:fld>
            <a:endParaRPr lang="ru-RU" dirty="0"/>
          </a:p>
        </p:txBody>
      </p:sp>
    </p:spTree>
    <p:extLst>
      <p:ext uri="{BB962C8B-B14F-4D97-AF65-F5344CB8AC3E}">
        <p14:creationId xmlns:p14="http://schemas.microsoft.com/office/powerpoint/2010/main" val="3234190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t>Диета с высоким содержанием овощей, фруктов и цельного зерна.</a:t>
            </a:r>
          </a:p>
          <a:p>
            <a:r>
              <a:rPr lang="ru-RU" sz="1200" dirty="0"/>
              <a:t>Ограничить потребление насыщенных жиров до &lt;10% от общего потребления.</a:t>
            </a:r>
          </a:p>
          <a:p>
            <a:r>
              <a:rPr lang="ru-RU" sz="1200" dirty="0"/>
              <a:t>Ограничить потребление алкоголя до &lt;100 г/неделю или 15 г/день.</a:t>
            </a: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22</a:t>
            </a:fld>
            <a:endParaRPr lang="ru-RU" dirty="0"/>
          </a:p>
        </p:txBody>
      </p:sp>
    </p:spTree>
    <p:extLst>
      <p:ext uri="{BB962C8B-B14F-4D97-AF65-F5344CB8AC3E}">
        <p14:creationId xmlns:p14="http://schemas.microsoft.com/office/powerpoint/2010/main" val="3502644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Рекомендуется средиземноморская диета с  высо‑ ким содержанием фруктов, овощей, бобовых, клетчатки, полиненасыщенных жиров, орехов и  рыбы, избегая или ограничивая рафинированные углеводы, красное мясо, молочные продукты и  насыщенные жиры</a:t>
            </a:r>
          </a:p>
          <a:p>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dirty="0"/>
              <a:t>Текст автора:</a:t>
            </a:r>
          </a:p>
          <a:p>
            <a:endParaRPr lang="ru-RU" dirty="0"/>
          </a:p>
          <a:p>
            <a:endParaRPr lang="ru-RU" dirty="0"/>
          </a:p>
          <a:p>
            <a:r>
              <a:rPr lang="ru-RU" dirty="0"/>
              <a:t>При организации</a:t>
            </a:r>
            <a:r>
              <a:rPr lang="ru-RU" baseline="0" dirty="0"/>
              <a:t> питания старайтесь всегда продумывать свой рацион заранее. Это поможет избежать срывов и нарушений диеты. Основные рекомендации экспертов по питанию представлены на слайде. </a:t>
            </a:r>
          </a:p>
          <a:p>
            <a:endParaRPr lang="ru-RU" baseline="0" dirty="0"/>
          </a:p>
          <a:p>
            <a:r>
              <a:rPr lang="ru-RU" baseline="0" dirty="0"/>
              <a:t>Вот простые советы, чтобы улучшить свое питание:</a:t>
            </a:r>
          </a:p>
          <a:p>
            <a:endParaRPr lang="ru-RU" baseline="0" dirty="0"/>
          </a:p>
          <a:p>
            <a:r>
              <a:rPr lang="ru-RU" sz="1200" b="0" i="0" kern="1200" dirty="0">
                <a:solidFill>
                  <a:schemeClr val="tx1"/>
                </a:solidFill>
                <a:effectLst/>
                <a:latin typeface="+mn-lt"/>
                <a:ea typeface="+mn-ea"/>
                <a:cs typeface="+mn-cs"/>
              </a:rPr>
              <a:t>1. Добавляйте порцию овощей на каждый прием пищи (завтрак, обед и ужин)</a:t>
            </a:r>
          </a:p>
          <a:p>
            <a:br>
              <a:rPr lang="ru-RU" dirty="0"/>
            </a:br>
            <a:r>
              <a:rPr lang="ru-RU" sz="1200" b="0" i="0" kern="1200" dirty="0">
                <a:solidFill>
                  <a:schemeClr val="tx1"/>
                </a:solidFill>
                <a:effectLst/>
                <a:latin typeface="+mn-lt"/>
                <a:ea typeface="+mn-ea"/>
                <a:cs typeface="+mn-cs"/>
              </a:rPr>
              <a:t>2. Потребляйте фрукты в качестве десертов и перекусов, используйте все виды – сырые, замороженные, сушеные, консервированные</a:t>
            </a:r>
          </a:p>
          <a:p>
            <a:br>
              <a:rPr lang="ru-RU" dirty="0"/>
            </a:br>
            <a:r>
              <a:rPr lang="ru-RU" sz="1200" b="0" i="0" kern="1200" dirty="0">
                <a:solidFill>
                  <a:schemeClr val="tx1"/>
                </a:solidFill>
                <a:effectLst/>
                <a:latin typeface="+mn-lt"/>
                <a:ea typeface="+mn-ea"/>
                <a:cs typeface="+mn-cs"/>
              </a:rPr>
              <a:t>3. Используйте только половину вашей привычной порции сливочного масла. Выбирайте молочные продукты с низким содержанием жира.</a:t>
            </a:r>
          </a:p>
          <a:p>
            <a:br>
              <a:rPr lang="ru-RU" dirty="0"/>
            </a:br>
            <a:r>
              <a:rPr lang="ru-RU" sz="1200" b="0" i="0" kern="1200" dirty="0">
                <a:solidFill>
                  <a:schemeClr val="tx1"/>
                </a:solidFill>
                <a:effectLst/>
                <a:latin typeface="+mn-lt"/>
                <a:ea typeface="+mn-ea"/>
                <a:cs typeface="+mn-cs"/>
              </a:rPr>
              <a:t>4. Обязательно ежедневно включайте в рацион блюда из круп, отдавайте предпочтение ржаному хлебу и избегайте сладкой выпечки</a:t>
            </a:r>
          </a:p>
          <a:p>
            <a:br>
              <a:rPr lang="ru-RU" dirty="0"/>
            </a:br>
            <a:r>
              <a:rPr lang="ru-RU" sz="1200" b="0" i="0" kern="1200" dirty="0">
                <a:solidFill>
                  <a:schemeClr val="tx1"/>
                </a:solidFill>
                <a:effectLst/>
                <a:latin typeface="+mn-lt"/>
                <a:ea typeface="+mn-ea"/>
                <a:cs typeface="+mn-cs"/>
              </a:rPr>
              <a:t>5. Ограничивайте мясо и птицу до 180 граммов в день и чаще заменяйте их рыбой. Старайтесь есть преимущественно вегетарианские блюда.</a:t>
            </a:r>
          </a:p>
          <a:p>
            <a:br>
              <a:rPr lang="ru-RU" dirty="0"/>
            </a:br>
            <a:r>
              <a:rPr lang="ru-RU" sz="1200" b="0" i="0" kern="1200" dirty="0">
                <a:solidFill>
                  <a:schemeClr val="tx1"/>
                </a:solidFill>
                <a:effectLst/>
                <a:latin typeface="+mn-lt"/>
                <a:ea typeface="+mn-ea"/>
                <a:cs typeface="+mn-cs"/>
              </a:rPr>
              <a:t>6. Замените соленые закуски (чипсы, крендельки, крекеры и т. д.) орехами, сухофруктами, ягодами, фруктами и овощами.</a:t>
            </a:r>
          </a:p>
          <a:p>
            <a:endParaRPr lang="ru-RU" dirty="0"/>
          </a:p>
        </p:txBody>
      </p:sp>
      <p:sp>
        <p:nvSpPr>
          <p:cNvPr id="4" name="Номер слайда 3"/>
          <p:cNvSpPr>
            <a:spLocks noGrp="1"/>
          </p:cNvSpPr>
          <p:nvPr>
            <p:ph type="sldNum" sz="quarter" idx="5"/>
          </p:nvPr>
        </p:nvSpPr>
        <p:spPr/>
        <p:txBody>
          <a:bodyPr/>
          <a:lstStyle/>
          <a:p>
            <a:fld id="{AE64C35F-2683-406C-91D3-CF7B0EE543EE}" type="slidenum">
              <a:rPr lang="ru-RU" smtClean="0"/>
              <a:t>23</a:t>
            </a:fld>
            <a:endParaRPr lang="ru-RU" dirty="0"/>
          </a:p>
        </p:txBody>
      </p:sp>
    </p:spTree>
    <p:extLst>
      <p:ext uri="{BB962C8B-B14F-4D97-AF65-F5344CB8AC3E}">
        <p14:creationId xmlns:p14="http://schemas.microsoft.com/office/powerpoint/2010/main" val="861924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ru-RU" sz="1200" dirty="0">
                <a:ea typeface="MS Gothic" pitchFamily="49" charset="-128"/>
                <a:cs typeface="Arial"/>
              </a:rPr>
              <a:t>Клинические Рекомендации МЗ РФ «Стабильная ишемическая болезнь сердца», </a:t>
            </a:r>
            <a:r>
              <a:rPr kumimoji="1" lang="en-US" sz="1200" dirty="0">
                <a:ea typeface="MS Gothic" pitchFamily="49" charset="-128"/>
                <a:cs typeface="Arial"/>
              </a:rPr>
              <a:t>2020</a:t>
            </a:r>
            <a:r>
              <a:rPr kumimoji="1" lang="ru-RU" sz="1200" dirty="0">
                <a:ea typeface="MS Gothic" pitchFamily="49" charset="-128"/>
                <a:cs typeface="Arial"/>
              </a:rPr>
              <a:t>, </a:t>
            </a:r>
            <a:r>
              <a:rPr lang="ru-RU" sz="1200" dirty="0">
                <a:hlinkClick r:id="rId3"/>
              </a:rPr>
              <a:t>https://scardio.ru/content/Guidelines/2020/Clinic_rekom_IBS.pdf</a:t>
            </a:r>
            <a:r>
              <a:rPr lang="ru-RU" sz="1200" dirty="0"/>
              <a:t> </a:t>
            </a:r>
          </a:p>
          <a:p>
            <a:r>
              <a:rPr lang="ru-RU" sz="1200" b="0" i="0" kern="1200" dirty="0">
                <a:solidFill>
                  <a:schemeClr val="tx1"/>
                </a:solidFill>
                <a:effectLst/>
                <a:latin typeface="+mn-lt"/>
                <a:ea typeface="+mn-ea"/>
                <a:cs typeface="+mn-cs"/>
              </a:rPr>
              <a:t>Всем больным с ИБС рекомендуется ежедневная физическая активность в умеренном темпе, например ходьба, – не менее 30 минут в день, домашние занятия, такие как уборка, работа в саду, ходьба от дома до работы. По возможности 2 раза в неделю рекомендованы тренировки на выносливость. Пациенты с высоким уровнем риска (например, после инфаркта или с сердечной недостаточностью) нуждаются в разработке индивидуальной программы физической реабилитации. Ее необходимо придерживаться всю жизнь, периодически изменяя по рекомендации специалиста.</a:t>
            </a:r>
          </a:p>
          <a:p>
            <a:endParaRPr lang="ru-RU" sz="1200" b="0" i="0" kern="1200" dirty="0">
              <a:solidFill>
                <a:schemeClr val="tx1"/>
              </a:solidFill>
              <a:effectLst/>
              <a:latin typeface="+mn-lt"/>
              <a:ea typeface="+mn-ea"/>
              <a:cs typeface="+mn-cs"/>
            </a:endParaRPr>
          </a:p>
          <a:p>
            <a:r>
              <a:rPr lang="ru-RU" dirty="0"/>
              <a:t>Физические упражнения были названы “полипилюлями” из-за их многочисленных полезных эффектов и  положительного влияния на  факторы ССР и  физиологию сердечно-сосудистой системы.</a:t>
            </a:r>
          </a:p>
          <a:p>
            <a:endParaRPr lang="ru-RU" sz="1200" b="0" i="0" kern="1200" dirty="0">
              <a:solidFill>
                <a:schemeClr val="tx1"/>
              </a:solidFill>
              <a:effectLst/>
              <a:latin typeface="+mn-lt"/>
              <a:ea typeface="+mn-ea"/>
              <a:cs typeface="+mn-cs"/>
            </a:endParaRPr>
          </a:p>
          <a:p>
            <a:r>
              <a:rPr lang="ru-RU" dirty="0"/>
              <a:t>Даже нерегулярная физическая активность, которая осуществляется в  свободное время, снижает риск смертности у пациентов, которые ранее вели сидячий образ жизни и увеличение физической активности связано со снижением сердечно-сосудистой смертности.</a:t>
            </a:r>
          </a:p>
          <a:p>
            <a:endParaRPr lang="ru-RU" sz="1200" b="0" i="0" kern="1200" dirty="0">
              <a:solidFill>
                <a:schemeClr val="tx1"/>
              </a:solidFill>
              <a:effectLst/>
              <a:latin typeface="+mn-lt"/>
              <a:ea typeface="+mn-ea"/>
              <a:cs typeface="+mn-cs"/>
            </a:endParaRPr>
          </a:p>
          <a:p>
            <a:r>
              <a:rPr lang="ru-RU" dirty="0"/>
              <a:t>Упражнения с отягощениями поддерживают мышечную массу и  силу, а  аэробные упражнения оказывают благоприятный эффект в  отношении чувствительности к  инсулину, контролю уровня липидов и уровню АД.</a:t>
            </a:r>
            <a:endParaRPr lang="ru-RU" sz="1200" b="0" i="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24</a:t>
            </a:fld>
            <a:endParaRPr lang="ru-RU" dirty="0"/>
          </a:p>
        </p:txBody>
      </p:sp>
    </p:spTree>
    <p:extLst>
      <p:ext uri="{BB962C8B-B14F-4D97-AF65-F5344CB8AC3E}">
        <p14:creationId xmlns:p14="http://schemas.microsoft.com/office/powerpoint/2010/main" val="80416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3</a:t>
            </a:fld>
            <a:endParaRPr lang="ru-RU" dirty="0"/>
          </a:p>
        </p:txBody>
      </p:sp>
    </p:spTree>
    <p:extLst>
      <p:ext uri="{BB962C8B-B14F-4D97-AF65-F5344CB8AC3E}">
        <p14:creationId xmlns:p14="http://schemas.microsoft.com/office/powerpoint/2010/main" val="2430133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Пациенты с  ХКС часто беспокоятся о  ССР, связанным с  сексуальной активностью и/или испытывают сексуальную дисфункцию. Риск внезапной смерти или острого ИМ очень низок, особенно когда сексуальные отношения с  постоянным партнером происходят в привычной обстановке без стресса или чрезмерного потребления пищи или алкоголя перед этим. </a:t>
            </a: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25</a:t>
            </a:fld>
            <a:endParaRPr lang="ru-RU" dirty="0"/>
          </a:p>
        </p:txBody>
      </p:sp>
    </p:spTree>
    <p:extLst>
      <p:ext uri="{BB962C8B-B14F-4D97-AF65-F5344CB8AC3E}">
        <p14:creationId xmlns:p14="http://schemas.microsoft.com/office/powerpoint/2010/main" val="4145786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07F83"/>
                </a:solidFill>
                <a:effectLst/>
                <a:uLnTx/>
                <a:uFillTx/>
                <a:latin typeface="Arial"/>
                <a:ea typeface="+mn-ea"/>
                <a:cs typeface="+mn-cs"/>
              </a:rPr>
              <a:t>Knuuti J </a:t>
            </a:r>
            <a:r>
              <a:rPr kumimoji="0" lang="en-GB" sz="1000" b="0" i="0" u="none" strike="noStrike" kern="1200" cap="none" spc="0" normalizeH="0" baseline="0" noProof="0" dirty="0">
                <a:ln>
                  <a:noFill/>
                </a:ln>
                <a:solidFill>
                  <a:srgbClr val="807F83"/>
                </a:solidFill>
                <a:effectLst/>
                <a:uLnTx/>
                <a:uFillTx/>
                <a:latin typeface="Arial"/>
                <a:ea typeface="+mn-ea"/>
                <a:cs typeface="+mn-cs"/>
              </a:rPr>
              <a:t>et al</a:t>
            </a:r>
            <a:r>
              <a:rPr kumimoji="0" lang="ru-RU" sz="1000" b="0" i="0" u="none" strike="noStrike" kern="1200" cap="none" spc="0" normalizeH="0" baseline="0" noProof="0" dirty="0">
                <a:ln>
                  <a:noFill/>
                </a:ln>
                <a:solidFill>
                  <a:srgbClr val="807F83"/>
                </a:solidFill>
                <a:effectLst/>
                <a:uLnTx/>
                <a:uFillTx/>
                <a:latin typeface="Arial"/>
                <a:ea typeface="+mn-ea"/>
                <a:cs typeface="+mn-cs"/>
              </a:rPr>
              <a:t>. </a:t>
            </a:r>
            <a:r>
              <a:rPr kumimoji="0" lang="en-GB" sz="1000" b="0" i="0" u="none" strike="noStrike" kern="1200" cap="none" spc="0" normalizeH="0" baseline="0" noProof="0" dirty="0">
                <a:ln>
                  <a:noFill/>
                </a:ln>
                <a:solidFill>
                  <a:srgbClr val="807F83"/>
                </a:solidFill>
                <a:effectLst/>
                <a:uLnTx/>
                <a:uFillTx/>
                <a:latin typeface="Arial"/>
                <a:ea typeface="+mn-ea"/>
                <a:cs typeface="+mn-cs"/>
              </a:rPr>
              <a:t>Eur Heart J 201</a:t>
            </a:r>
            <a:r>
              <a:rPr kumimoji="0" lang="ru-RU" sz="1000" b="0" i="0" u="none" strike="noStrike" kern="1200" cap="none" spc="0" normalizeH="0" baseline="0" noProof="0" dirty="0">
                <a:ln>
                  <a:noFill/>
                </a:ln>
                <a:solidFill>
                  <a:srgbClr val="807F83"/>
                </a:solidFill>
                <a:effectLst/>
                <a:uLnTx/>
                <a:uFillTx/>
                <a:latin typeface="Arial"/>
                <a:ea typeface="+mn-ea"/>
                <a:cs typeface="+mn-cs"/>
              </a:rPr>
              <a:t>9</a:t>
            </a:r>
            <a:r>
              <a:rPr kumimoji="0" lang="en-GB" sz="1000" b="0" i="0" u="none" strike="noStrike" kern="1200" cap="none" spc="0" normalizeH="0" baseline="0" noProof="0" dirty="0">
                <a:ln>
                  <a:noFill/>
                </a:ln>
                <a:solidFill>
                  <a:srgbClr val="807F83"/>
                </a:solidFill>
                <a:effectLst/>
                <a:uLnTx/>
                <a:uFillTx/>
                <a:latin typeface="Arial"/>
                <a:ea typeface="+mn-ea"/>
                <a:cs typeface="+mn-cs"/>
              </a:rPr>
              <a:t>;00:1-</a:t>
            </a:r>
            <a:r>
              <a:rPr kumimoji="0" lang="ru-RU" sz="1000" b="0" i="0" u="none" strike="noStrike" kern="1200" cap="none" spc="0" normalizeH="0" baseline="0" noProof="0" dirty="0">
                <a:ln>
                  <a:noFill/>
                </a:ln>
                <a:solidFill>
                  <a:srgbClr val="807F83"/>
                </a:solidFill>
                <a:effectLst/>
                <a:uLnTx/>
                <a:uFillTx/>
                <a:latin typeface="Arial"/>
                <a:ea typeface="+mn-ea"/>
                <a:cs typeface="+mn-cs"/>
              </a:rPr>
              <a:t>71 </a:t>
            </a:r>
            <a:r>
              <a:rPr kumimoji="0" lang="en-US" sz="1000" b="0" i="0" u="none" strike="noStrike" kern="1200" cap="none" spc="0" normalizeH="0" baseline="0" noProof="0" dirty="0">
                <a:ln>
                  <a:noFill/>
                </a:ln>
                <a:solidFill>
                  <a:srgbClr val="807F83"/>
                </a:solidFill>
                <a:effectLst/>
                <a:uLnTx/>
                <a:uFillTx/>
                <a:latin typeface="Arial"/>
                <a:ea typeface="+mn-ea"/>
                <a:cs typeface="+mn-cs"/>
              </a:rPr>
              <a:t>doi:10.1093/eurheartj/ehz425</a:t>
            </a:r>
            <a:endParaRPr kumimoji="0" lang="ru-RU" sz="1000" b="0" i="0" u="none" strike="noStrike" kern="1200" cap="none" spc="0" normalizeH="0" baseline="0" noProof="0" dirty="0">
              <a:ln>
                <a:noFill/>
              </a:ln>
              <a:solidFill>
                <a:srgbClr val="807F83"/>
              </a:solidFill>
              <a:effectLst/>
              <a:uLnTx/>
              <a:uFillTx/>
              <a:latin typeface="Arial"/>
              <a:ea typeface="+mn-ea"/>
              <a:cs typeface="+mn-cs"/>
            </a:endParaRPr>
          </a:p>
          <a:p>
            <a:endParaRPr lang="ru-RU" dirty="0"/>
          </a:p>
          <a:p>
            <a:r>
              <a:rPr lang="ru-RU" dirty="0"/>
              <a:t>Для контроля и  поддержания здорового веса (ИМТ </a:t>
            </a:r>
            <a:r>
              <a:rPr lang="en-US" dirty="0"/>
              <a:t>&lt;25</a:t>
            </a:r>
            <a:r>
              <a:rPr lang="ru-RU" baseline="0" dirty="0"/>
              <a:t> кг/м2)</a:t>
            </a:r>
            <a:endParaRPr lang="ru-RU" dirty="0"/>
          </a:p>
          <a:p>
            <a:r>
              <a:rPr lang="ru-RU" dirty="0"/>
              <a:t>Ожирение влияет на продолжительность жизни, укорачивая ее, а  избыточный вес связан с  развитием ССЗ в  более раннем возрасте [143]. Окружность талии является маркером центрального ожирения и  тесно связана с  развитием ССЗ и  СД.</a:t>
            </a:r>
            <a:r>
              <a:rPr lang="ru-RU" baseline="0" dirty="0"/>
              <a:t> </a:t>
            </a:r>
            <a:r>
              <a:rPr lang="ru-RU" dirty="0"/>
              <a:t>Рекомендуемая окружность талии: ≤94  см для мужчин,</a:t>
            </a:r>
            <a:r>
              <a:rPr lang="ru-RU" baseline="0" dirty="0"/>
              <a:t> для женщин - </a:t>
            </a:r>
            <a:r>
              <a:rPr lang="en-US" baseline="0" dirty="0"/>
              <a:t>&lt;=</a:t>
            </a:r>
            <a:r>
              <a:rPr lang="ru-RU" baseline="0" dirty="0"/>
              <a:t>80 см. </a:t>
            </a:r>
            <a:endParaRPr lang="ru-RU" dirty="0"/>
          </a:p>
          <a:p>
            <a:r>
              <a:rPr lang="ru-RU" sz="1200" b="0" i="0" kern="1200" dirty="0">
                <a:solidFill>
                  <a:schemeClr val="tx1"/>
                </a:solidFill>
                <a:effectLst/>
                <a:latin typeface="+mn-lt"/>
                <a:ea typeface="+mn-ea"/>
                <a:cs typeface="+mn-cs"/>
              </a:rPr>
              <a:t>Для достижения этих показателей рекомендуется увеличить физическую активность, снизить калорийность пищи, а при необходимости разработать индивидуальную программу снижения веса и придерживаться ее. На первом этапе необходимо снизить вес хотя бы на 10% от первоначального и удерживать его.</a:t>
            </a:r>
          </a:p>
          <a:p>
            <a:r>
              <a:rPr lang="ru-RU" sz="1200" b="0" i="0" kern="1200" dirty="0">
                <a:solidFill>
                  <a:schemeClr val="tx1"/>
                </a:solidFill>
                <a:effectLst/>
                <a:latin typeface="+mn-lt"/>
                <a:ea typeface="+mn-ea"/>
                <a:cs typeface="+mn-cs"/>
              </a:rPr>
              <a:t>При сильном ожирении необходимо обращение к специалисту диетологу и эндокринологу.</a:t>
            </a: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26</a:t>
            </a:fld>
            <a:endParaRPr lang="ru-RU" dirty="0"/>
          </a:p>
        </p:txBody>
      </p:sp>
    </p:spTree>
    <p:extLst>
      <p:ext uri="{BB962C8B-B14F-4D97-AF65-F5344CB8AC3E}">
        <p14:creationId xmlns:p14="http://schemas.microsoft.com/office/powerpoint/2010/main" val="1644010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С официального сайта школа.здоровое-питание.рф при поддержке Росздравнадзора.</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mn-lt"/>
                <a:ea typeface="+mn-ea"/>
                <a:cs typeface="+mn-cs"/>
              </a:rPr>
              <a:t>Снижение потребления соли при ишемической болезни обусловлено необходимостью снижения нагрузки на миокард. Нагрузка связана, прежде всего, с содержанием натрия в организме. При этом в аптеках продается соль с минимальным содержанием натрия, замещенным калием, потребление которого как раз полезно. В большом количестве он содержится в зелени (салат, петрушка, кориандр и др.) и грецких орехах.</a:t>
            </a:r>
            <a:br>
              <a:rPr lang="ru-RU" dirty="0"/>
            </a:br>
            <a:endParaRPr lang="ru-RU" sz="1200" dirty="0"/>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07F83"/>
                </a:solidFill>
                <a:effectLst/>
                <a:uLnTx/>
                <a:uFillTx/>
                <a:latin typeface="Arial"/>
                <a:ea typeface="+mn-ea"/>
                <a:cs typeface="+mn-cs"/>
              </a:rPr>
              <a:t>Knuuti J </a:t>
            </a:r>
            <a:r>
              <a:rPr kumimoji="0" lang="en-GB" sz="1000" b="0" i="0" u="none" strike="noStrike" kern="1200" cap="none" spc="0" normalizeH="0" baseline="0" noProof="0" dirty="0">
                <a:ln>
                  <a:noFill/>
                </a:ln>
                <a:solidFill>
                  <a:srgbClr val="807F83"/>
                </a:solidFill>
                <a:effectLst/>
                <a:uLnTx/>
                <a:uFillTx/>
                <a:latin typeface="Arial"/>
                <a:ea typeface="+mn-ea"/>
                <a:cs typeface="+mn-cs"/>
              </a:rPr>
              <a:t>et al</a:t>
            </a:r>
            <a:r>
              <a:rPr kumimoji="0" lang="ru-RU" sz="1000" b="0" i="0" u="none" strike="noStrike" kern="1200" cap="none" spc="0" normalizeH="0" baseline="0" noProof="0" dirty="0">
                <a:ln>
                  <a:noFill/>
                </a:ln>
                <a:solidFill>
                  <a:srgbClr val="807F83"/>
                </a:solidFill>
                <a:effectLst/>
                <a:uLnTx/>
                <a:uFillTx/>
                <a:latin typeface="Arial"/>
                <a:ea typeface="+mn-ea"/>
                <a:cs typeface="+mn-cs"/>
              </a:rPr>
              <a:t>. </a:t>
            </a:r>
            <a:r>
              <a:rPr kumimoji="0" lang="en-GB" sz="1000" b="0" i="0" u="none" strike="noStrike" kern="1200" cap="none" spc="0" normalizeH="0" baseline="0" noProof="0" dirty="0">
                <a:ln>
                  <a:noFill/>
                </a:ln>
                <a:solidFill>
                  <a:srgbClr val="807F83"/>
                </a:solidFill>
                <a:effectLst/>
                <a:uLnTx/>
                <a:uFillTx/>
                <a:latin typeface="Arial"/>
                <a:ea typeface="+mn-ea"/>
                <a:cs typeface="+mn-cs"/>
              </a:rPr>
              <a:t>Eur Heart J 201</a:t>
            </a:r>
            <a:r>
              <a:rPr kumimoji="0" lang="ru-RU" sz="1000" b="0" i="0" u="none" strike="noStrike" kern="1200" cap="none" spc="0" normalizeH="0" baseline="0" noProof="0" dirty="0">
                <a:ln>
                  <a:noFill/>
                </a:ln>
                <a:solidFill>
                  <a:srgbClr val="807F83"/>
                </a:solidFill>
                <a:effectLst/>
                <a:uLnTx/>
                <a:uFillTx/>
                <a:latin typeface="Arial"/>
                <a:ea typeface="+mn-ea"/>
                <a:cs typeface="+mn-cs"/>
              </a:rPr>
              <a:t>9</a:t>
            </a:r>
            <a:r>
              <a:rPr kumimoji="0" lang="en-GB" sz="1000" b="0" i="0" u="none" strike="noStrike" kern="1200" cap="none" spc="0" normalizeH="0" baseline="0" noProof="0" dirty="0">
                <a:ln>
                  <a:noFill/>
                </a:ln>
                <a:solidFill>
                  <a:srgbClr val="807F83"/>
                </a:solidFill>
                <a:effectLst/>
                <a:uLnTx/>
                <a:uFillTx/>
                <a:latin typeface="Arial"/>
                <a:ea typeface="+mn-ea"/>
                <a:cs typeface="+mn-cs"/>
              </a:rPr>
              <a:t>;00:1-</a:t>
            </a:r>
            <a:r>
              <a:rPr kumimoji="0" lang="ru-RU" sz="1000" b="0" i="0" u="none" strike="noStrike" kern="1200" cap="none" spc="0" normalizeH="0" baseline="0" noProof="0" dirty="0">
                <a:ln>
                  <a:noFill/>
                </a:ln>
                <a:solidFill>
                  <a:srgbClr val="807F83"/>
                </a:solidFill>
                <a:effectLst/>
                <a:uLnTx/>
                <a:uFillTx/>
                <a:latin typeface="Arial"/>
                <a:ea typeface="+mn-ea"/>
                <a:cs typeface="+mn-cs"/>
              </a:rPr>
              <a:t>71 </a:t>
            </a:r>
            <a:r>
              <a:rPr kumimoji="0" lang="en-US" sz="1000" b="0" i="0" u="none" strike="noStrike" kern="1200" cap="none" spc="0" normalizeH="0" baseline="0" noProof="0" dirty="0">
                <a:ln>
                  <a:noFill/>
                </a:ln>
                <a:solidFill>
                  <a:srgbClr val="807F83"/>
                </a:solidFill>
                <a:effectLst/>
                <a:uLnTx/>
                <a:uFillTx/>
                <a:latin typeface="Arial"/>
                <a:ea typeface="+mn-ea"/>
                <a:cs typeface="+mn-cs"/>
              </a:rPr>
              <a:t>doi:10.1093/eurheartj/ehz425</a:t>
            </a:r>
            <a:r>
              <a:rPr kumimoji="0" lang="ru-RU" sz="1000" b="0" i="0" u="none" strike="noStrike" kern="1200" cap="none" spc="0" normalizeH="0" baseline="0" noProof="0" dirty="0">
                <a:ln>
                  <a:noFill/>
                </a:ln>
                <a:solidFill>
                  <a:srgbClr val="807F83"/>
                </a:solidFill>
                <a:effectLst/>
                <a:uLnTx/>
                <a:uFillTx/>
                <a:latin typeface="Arial"/>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p>
          <a:p>
            <a:r>
              <a:rPr lang="ru-RU" dirty="0"/>
              <a:t>Хотя небольшое или умеренное употребление алкоголя (1-2 дринка в  день) не  увеличивает риск возникновения ИМ, потребление &gt;100  г в  неделю ассоциировано с  высокой смертностью от всех причин и сердечно-сосудистой смертностью, что продемонстрировано в  большом метаанализе. Анализ The Global Burden of Disease 1990-2016 показал, что нулевое потребление алкоголя сводит к минимуму риск смерти и инвалидности (</a:t>
            </a:r>
            <a:r>
              <a:rPr lang="en-US" sz="1200" b="0" i="0" kern="1200" dirty="0">
                <a:solidFill>
                  <a:schemeClr val="tx1"/>
                </a:solidFill>
                <a:effectLst/>
                <a:latin typeface="+mn-lt"/>
                <a:ea typeface="+mn-ea"/>
                <a:cs typeface="+mn-cs"/>
              </a:rPr>
              <a:t>Lancet. 2018 Nov 10;392(10159):1684-1735.</a:t>
            </a:r>
            <a:r>
              <a:rPr lang="ru-RU"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doi: 10.1016/S0140-6736(18)31891-9. Epub 2018 Nov 8.</a:t>
            </a:r>
            <a:r>
              <a:rPr lang="ru-RU"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Global, regional, and national age-sex-specific mortality and life expectancy, 1950-2017: a systematic analysis for the Global Burden of Disease Study 2017</a:t>
            </a:r>
            <a:r>
              <a:rPr lang="ru-RU" sz="1200" b="1" i="0" kern="1200" dirty="0">
                <a:solidFill>
                  <a:schemeClr val="tx1"/>
                </a:solidFill>
                <a:effectLst/>
                <a:latin typeface="+mn-lt"/>
                <a:ea typeface="+mn-ea"/>
                <a:cs typeface="+mn-cs"/>
              </a:rPr>
              <a:t>).</a:t>
            </a:r>
            <a:endParaRPr lang="en-US" sz="1200" b="1" i="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AE64C35F-2683-406C-91D3-CF7B0EE543EE}" type="slidenum">
              <a:rPr lang="ru-RU" smtClean="0"/>
              <a:t>27</a:t>
            </a:fld>
            <a:endParaRPr lang="ru-RU" dirty="0"/>
          </a:p>
        </p:txBody>
      </p:sp>
    </p:spTree>
    <p:extLst>
      <p:ext uri="{BB962C8B-B14F-4D97-AF65-F5344CB8AC3E}">
        <p14:creationId xmlns:p14="http://schemas.microsoft.com/office/powerpoint/2010/main" val="2597411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Дневник самоконтроля можно вести в бумажной или электронной форме, либо использовать приложения для мобильных устройств, которые разработаны специально для этого.</a:t>
            </a:r>
          </a:p>
        </p:txBody>
      </p:sp>
      <p:sp>
        <p:nvSpPr>
          <p:cNvPr id="4" name="Номер слайда 3"/>
          <p:cNvSpPr>
            <a:spLocks noGrp="1"/>
          </p:cNvSpPr>
          <p:nvPr>
            <p:ph type="sldNum" sz="quarter" idx="5"/>
          </p:nvPr>
        </p:nvSpPr>
        <p:spPr/>
        <p:txBody>
          <a:bodyPr/>
          <a:lstStyle/>
          <a:p>
            <a:fld id="{E7779419-BF38-4C18-9970-724E0D38A7D6}" type="slidenum">
              <a:rPr lang="ru-RU" smtClean="0"/>
              <a:t>28</a:t>
            </a:fld>
            <a:endParaRPr lang="ru-RU" dirty="0"/>
          </a:p>
        </p:txBody>
      </p:sp>
    </p:spTree>
    <p:extLst>
      <p:ext uri="{BB962C8B-B14F-4D97-AF65-F5344CB8AC3E}">
        <p14:creationId xmlns:p14="http://schemas.microsoft.com/office/powerpoint/2010/main" val="1113835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29</a:t>
            </a:fld>
            <a:endParaRPr lang="ru-RU" dirty="0"/>
          </a:p>
        </p:txBody>
      </p:sp>
    </p:spTree>
    <p:extLst>
      <p:ext uri="{BB962C8B-B14F-4D97-AF65-F5344CB8AC3E}">
        <p14:creationId xmlns:p14="http://schemas.microsoft.com/office/powerpoint/2010/main" val="1341630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Целями лекарственного лечения пациентов с ИБС являются уменьшение симптомов стенокардии и  стресс-индуцированной ишемии, а  также предотвращение сердечно-сосудистых событий.</a:t>
            </a: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31</a:t>
            </a:fld>
            <a:endParaRPr lang="ru-RU" dirty="0"/>
          </a:p>
        </p:txBody>
      </p:sp>
    </p:spTree>
    <p:extLst>
      <p:ext uri="{BB962C8B-B14F-4D97-AF65-F5344CB8AC3E}">
        <p14:creationId xmlns:p14="http://schemas.microsoft.com/office/powerpoint/2010/main" val="5471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Сублингвальные и аэрозольные препараты ‑ нитратов короткого действия обеспечивают немедленное облегчение симптомов стенокардии напряжения. Спрей нитрата короткого действия действует быстрее, чем сублингвальный вариант. При появлении симптомов стенокардии пациент должен принять сидячее положение (в положении стоя возможен обморок, а лежа — усиливается венозный возврат и преднагрузка).</a:t>
            </a:r>
          </a:p>
          <a:p>
            <a:r>
              <a:rPr lang="ru-RU" dirty="0"/>
              <a:t>Если стенокардия сохраняется, требуется немедленная медицинская помощь. </a:t>
            </a:r>
          </a:p>
          <a:p>
            <a:r>
              <a:rPr lang="ru-RU" dirty="0"/>
              <a:t>Нитрат короткого действия может назначаться для профилактики перед физическими нагрузками, провоцирующими стенокардию.</a:t>
            </a:r>
          </a:p>
          <a:p>
            <a:r>
              <a:rPr lang="ru-RU" dirty="0"/>
              <a:t>Противопоказания включают гипертрофическую обструктивную кардиомиопатию, тяжелый аортальный стеноз и  одновременное применение ингибиторов фосфодиэстеразы (например, силденафила, тадалафила или варденафила) или риоцигуата.</a:t>
            </a:r>
          </a:p>
          <a:p>
            <a:r>
              <a:rPr lang="ru-RU" sz="1200" b="0" i="0" kern="1200" dirty="0">
                <a:solidFill>
                  <a:schemeClr val="tx1"/>
                </a:solidFill>
                <a:effectLst/>
                <a:latin typeface="+mn-lt"/>
                <a:ea typeface="+mn-ea"/>
                <a:cs typeface="+mn-cs"/>
              </a:rPr>
              <a:t>Есть риск возникновения привыкания, поэтому после нескольких месяцев приема может быть необходима коррекция дозы или режима приема (переход на прием 2 раза в сутки). </a:t>
            </a:r>
          </a:p>
          <a:p>
            <a:r>
              <a:rPr lang="ru-RU" sz="1200" b="0" i="0" kern="1200" dirty="0">
                <a:solidFill>
                  <a:schemeClr val="tx1"/>
                </a:solidFill>
                <a:effectLst/>
                <a:latin typeface="+mn-lt"/>
                <a:ea typeface="+mn-ea"/>
                <a:cs typeface="+mn-cs"/>
              </a:rPr>
              <a:t>Держите  нитраты короткого действия при себе, если выходите из дома. Следите за сроком годности препаратов!</a:t>
            </a:r>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32</a:t>
            </a:fld>
            <a:endParaRPr lang="ru-RU" dirty="0"/>
          </a:p>
        </p:txBody>
      </p:sp>
    </p:spTree>
    <p:extLst>
      <p:ext uri="{BB962C8B-B14F-4D97-AF65-F5344CB8AC3E}">
        <p14:creationId xmlns:p14="http://schemas.microsoft.com/office/powerpoint/2010/main" val="3617274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ББ можно сочетать с другими препаратами, урежающими пульс.</a:t>
            </a:r>
          </a:p>
          <a:p>
            <a:endParaRPr lang="ru-RU" dirty="0"/>
          </a:p>
          <a:p>
            <a:r>
              <a:rPr lang="ru-RU" dirty="0"/>
              <a:t>Комбинация ББ с нитратом уменьшает рефлекторную тахикардию. Основными побочными эффектами ББ являются усталость, депрессия, брадикардия, атриовентрикулярная блокада, бронхо‑спазм, периферическая вазоконстрикция, постуральная гипотензия, импотенция и  маскирование симптомов гипогликемии.</a:t>
            </a:r>
          </a:p>
          <a:p>
            <a:endParaRPr lang="ru-RU" dirty="0"/>
          </a:p>
          <a:p>
            <a:r>
              <a:rPr lang="ru-RU" dirty="0"/>
              <a:t>Прекращение приема ББ должно быть постепенным, а  не  резким. </a:t>
            </a:r>
          </a:p>
        </p:txBody>
      </p:sp>
      <p:sp>
        <p:nvSpPr>
          <p:cNvPr id="4" name="Номер слайда 3"/>
          <p:cNvSpPr>
            <a:spLocks noGrp="1"/>
          </p:cNvSpPr>
          <p:nvPr>
            <p:ph type="sldNum" sz="quarter" idx="5"/>
          </p:nvPr>
        </p:nvSpPr>
        <p:spPr/>
        <p:txBody>
          <a:bodyPr/>
          <a:lstStyle/>
          <a:p>
            <a:fld id="{E7779419-BF38-4C18-9970-724E0D38A7D6}" type="slidenum">
              <a:rPr lang="ru-RU" smtClean="0"/>
              <a:t>33</a:t>
            </a:fld>
            <a:endParaRPr lang="ru-RU" dirty="0"/>
          </a:p>
        </p:txBody>
      </p:sp>
    </p:spTree>
    <p:extLst>
      <p:ext uri="{BB962C8B-B14F-4D97-AF65-F5344CB8AC3E}">
        <p14:creationId xmlns:p14="http://schemas.microsoft.com/office/powerpoint/2010/main" val="732743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ru-RU" sz="1200" dirty="0">
                <a:ea typeface="MS Gothic" pitchFamily="49" charset="-128"/>
                <a:cs typeface="Arial"/>
              </a:rPr>
              <a:t>Клинические Рекомендации МЗ РФ «Стабильная ишемическая болезнь сердца», </a:t>
            </a:r>
            <a:r>
              <a:rPr kumimoji="1" lang="en-US" sz="1200" dirty="0">
                <a:ea typeface="MS Gothic" pitchFamily="49" charset="-128"/>
                <a:cs typeface="Arial"/>
              </a:rPr>
              <a:t>2020</a:t>
            </a:r>
            <a:r>
              <a:rPr kumimoji="1" lang="ru-RU" sz="1200" dirty="0">
                <a:ea typeface="MS Gothic" pitchFamily="49" charset="-128"/>
                <a:cs typeface="Arial"/>
              </a:rPr>
              <a:t>, </a:t>
            </a:r>
            <a:r>
              <a:rPr lang="ru-RU" sz="1200" dirty="0">
                <a:hlinkClick r:id="rId3"/>
              </a:rPr>
              <a:t>https://scardio.ru/content/Guidelines/2020/Clinic_rekom_IBS.pdf</a:t>
            </a:r>
            <a:r>
              <a:rPr lang="ru-RU" sz="1200" dirty="0"/>
              <a:t> </a:t>
            </a:r>
          </a:p>
          <a:p>
            <a:endParaRPr lang="ru-RU" dirty="0"/>
          </a:p>
          <a:p>
            <a:endParaRPr lang="ru-RU" dirty="0"/>
          </a:p>
          <a:p>
            <a:r>
              <a:rPr lang="ru-RU" dirty="0"/>
              <a:t>В то время как блокаторы кальциевых каналов уменьшают симптомы и ишемию миокарда, не  было доказано, что они влияют на заболеваемость или смертность у пациентов с ИБС.</a:t>
            </a:r>
          </a:p>
          <a:p>
            <a:endParaRPr lang="ru-RU" dirty="0"/>
          </a:p>
          <a:p>
            <a:pPr lvl="0"/>
            <a:r>
              <a:rPr lang="ru-RU" sz="1200" kern="1200" dirty="0">
                <a:solidFill>
                  <a:schemeClr val="tx1"/>
                </a:solidFill>
                <a:effectLst/>
                <a:latin typeface="+mn-lt"/>
                <a:ea typeface="+mn-ea"/>
                <a:cs typeface="+mn-cs"/>
              </a:rPr>
              <a:t>Блокаторы </a:t>
            </a:r>
            <a:r>
              <a:rPr lang="ru-RU" sz="1200" i="0" kern="1200" dirty="0">
                <a:solidFill>
                  <a:schemeClr val="tx1"/>
                </a:solidFill>
                <a:effectLst/>
                <a:latin typeface="+mn-lt"/>
                <a:ea typeface="+mn-ea"/>
                <a:cs typeface="+mn-cs"/>
              </a:rPr>
              <a:t>«медленных» кальциевых каналов (БКК) по антиангинальной эффективности сопоставимы с бета-блокаторами. Дигидропиридиновые блокаторы «медленных» кальциевых каналов преимущественно действуют на тонус артериол. Они снижают постнагрузку, улучшают кровоток и доставку кислорода в ишемизированной зоне сердца. Одновременно могут повышать ЧСС и снижать системное АД. Недигиропиридиновые БКК действуют преимущественно на миокард. Они уменьшают ЧСС, угнетают сократимость миокарда и атриовентрикулярную проводимость, оказывают антиаритмическое действие. В этом недигидропиридиновые ритмурежающие БКК схожи с БАБ. Наилучшие результаты по профилактике ишемии БКК показывают у больных с вазоспастической стенокардией. БКК также назначают в случаях, когда БАБ противопоказаны или не переносятся. Эти препараты обладают рядом преимуществ перед другими антиангинальными и антиишемическими средствами и могут применяться у более широкого круга больных с сопутствующими заболеваниями, чем БАБ.</a:t>
            </a:r>
            <a:endParaRPr lang="ru-RU" i="0" dirty="0"/>
          </a:p>
          <a:p>
            <a:endParaRPr lang="ru-RU" dirty="0"/>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34</a:t>
            </a:fld>
            <a:endParaRPr lang="ru-RU" dirty="0"/>
          </a:p>
        </p:txBody>
      </p:sp>
    </p:spTree>
    <p:extLst>
      <p:ext uri="{BB962C8B-B14F-4D97-AF65-F5344CB8AC3E}">
        <p14:creationId xmlns:p14="http://schemas.microsoft.com/office/powerpoint/2010/main" val="1536722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ru-RU" sz="1200" dirty="0">
                <a:ea typeface="MS Gothic" pitchFamily="49" charset="-128"/>
                <a:cs typeface="Arial"/>
              </a:rPr>
              <a:t>Клинические Рекомендации МЗ РФ «Стабильная ишемическая болезнь сердца», </a:t>
            </a:r>
            <a:r>
              <a:rPr kumimoji="1" lang="en-US" sz="1200" dirty="0">
                <a:ea typeface="MS Gothic" pitchFamily="49" charset="-128"/>
                <a:cs typeface="Arial"/>
              </a:rPr>
              <a:t>2020</a:t>
            </a:r>
            <a:r>
              <a:rPr kumimoji="1" lang="ru-RU" sz="1200" dirty="0">
                <a:ea typeface="MS Gothic" pitchFamily="49" charset="-128"/>
                <a:cs typeface="Arial"/>
              </a:rPr>
              <a:t>, </a:t>
            </a:r>
            <a:r>
              <a:rPr lang="ru-RU" sz="1200" dirty="0">
                <a:hlinkClick r:id="rId3"/>
              </a:rPr>
              <a:t>https://scardio.ru/content/Guidelines/2020/Clinic_rekom_IBS.pdf</a:t>
            </a:r>
            <a:r>
              <a:rPr lang="ru-RU" sz="1200" dirty="0"/>
              <a:t> </a:t>
            </a:r>
          </a:p>
          <a:p>
            <a:endParaRPr lang="ru-RU" dirty="0"/>
          </a:p>
          <a:p>
            <a:r>
              <a:rPr lang="ru-RU" sz="1200" kern="1200" dirty="0">
                <a:solidFill>
                  <a:schemeClr val="tx1"/>
                </a:solidFill>
                <a:effectLst/>
                <a:latin typeface="+mn-lt"/>
                <a:ea typeface="+mn-ea"/>
                <a:cs typeface="+mn-cs"/>
              </a:rPr>
              <a:t>При недостаточной эффективности препаратов 1-й линии у пациентов со стабильной стенокардией рекомендуется добавить к лечению один из препаратов 2-й  линии, в частности ивабрадин. </a:t>
            </a:r>
          </a:p>
          <a:p>
            <a:endParaRPr lang="ru-RU"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Рекомендуется назначение ивабрадина у пациентов с синусовым ритмом, ФВ </a:t>
            </a:r>
            <a:r>
              <a:rPr lang="ru-RU" sz="1200" u="sng" kern="1200" dirty="0">
                <a:solidFill>
                  <a:schemeClr val="tx1"/>
                </a:solidFill>
                <a:effectLst/>
                <a:latin typeface="+mn-lt"/>
                <a:ea typeface="+mn-ea"/>
                <a:cs typeface="+mn-cs"/>
              </a:rPr>
              <a:t>&lt;</a:t>
            </a:r>
            <a:r>
              <a:rPr lang="ru-RU" sz="1200" kern="1200" dirty="0">
                <a:solidFill>
                  <a:schemeClr val="tx1"/>
                </a:solidFill>
                <a:effectLst/>
                <a:latin typeface="+mn-lt"/>
                <a:ea typeface="+mn-ea"/>
                <a:cs typeface="+mn-cs"/>
              </a:rPr>
              <a:t>35%, ЧСС покоя &gt;70 уд/мин  при  сохранении стенокардии, несмотря  на прием  БАБ, иАПФ и антагонистов минералокортикоидных рецепторов для снижения риска смертности.</a:t>
            </a:r>
          </a:p>
          <a:p>
            <a:pPr lvl="0"/>
            <a:endParaRPr lang="ru-RU"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При наличии противопоказаний к назначению бета-блокаторов или недигидропиридиновых</a:t>
            </a:r>
            <a:r>
              <a:rPr lang="ru-RU" sz="1200" kern="1200" baseline="0" dirty="0">
                <a:solidFill>
                  <a:schemeClr val="tx1"/>
                </a:solidFill>
                <a:effectLst/>
                <a:latin typeface="+mn-lt"/>
                <a:ea typeface="+mn-ea"/>
                <a:cs typeface="+mn-cs"/>
              </a:rPr>
              <a:t> блокаторов кальциевых каналов</a:t>
            </a:r>
            <a:r>
              <a:rPr lang="ru-RU" sz="1200" kern="1200" dirty="0">
                <a:solidFill>
                  <a:schemeClr val="tx1"/>
                </a:solidFill>
                <a:effectLst/>
                <a:latin typeface="+mn-lt"/>
                <a:ea typeface="+mn-ea"/>
                <a:cs typeface="+mn-cs"/>
              </a:rPr>
              <a:t> пациентам со стабильной стенокардией рекомендуется назначить ивабрадин** при ЧСС &gt; 80 и синусовом ритме.</a:t>
            </a:r>
          </a:p>
          <a:p>
            <a:pPr lvl="0"/>
            <a:endParaRPr lang="ru-RU"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 </a:t>
            </a:r>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35</a:t>
            </a:fld>
            <a:endParaRPr lang="ru-RU" dirty="0"/>
          </a:p>
        </p:txBody>
      </p:sp>
    </p:spTree>
    <p:extLst>
      <p:ext uri="{BB962C8B-B14F-4D97-AF65-F5344CB8AC3E}">
        <p14:creationId xmlns:p14="http://schemas.microsoft.com/office/powerpoint/2010/main" val="1415394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i="1" kern="1200" dirty="0">
                <a:solidFill>
                  <a:schemeClr val="tx1"/>
                </a:solidFill>
                <a:effectLst/>
                <a:latin typeface="+mn-lt"/>
                <a:ea typeface="+mn-ea"/>
                <a:cs typeface="+mn-cs"/>
              </a:rPr>
              <a:t>(Текст автора)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Холестерин образуется в клетках печени, переносится специальными транспортными белками в форме липопротеидов к месту его использования. А используется холестерин всеми клетками организма для построения мембран – клеточных оболочек, входит в состав половых гормонов, желчи. Проходя через стенку сосуда в составе крупных атерогенных ЛПНП («плохого» холестерина), он оседает на стенках сосудах, образуя ядро атеросклеротической</a:t>
            </a:r>
            <a:r>
              <a:rPr lang="ru-RU" sz="1200" kern="1200" baseline="0" dirty="0">
                <a:solidFill>
                  <a:schemeClr val="tx1"/>
                </a:solidFill>
                <a:effectLst/>
                <a:latin typeface="+mn-lt"/>
                <a:ea typeface="+mn-ea"/>
                <a:cs typeface="+mn-cs"/>
              </a:rPr>
              <a:t> бляшки</a:t>
            </a:r>
            <a:r>
              <a:rPr lang="ru-RU"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Липидные пятна на аорте начинают обнаруживаться  у всех людей с возраста 20-30 лет. Они не возвышаются над</a:t>
            </a:r>
            <a:r>
              <a:rPr lang="ru-RU" sz="1200" kern="1200" baseline="0" dirty="0">
                <a:solidFill>
                  <a:schemeClr val="tx1"/>
                </a:solidFill>
                <a:effectLst/>
                <a:latin typeface="+mn-lt"/>
                <a:ea typeface="+mn-ea"/>
                <a:cs typeface="+mn-cs"/>
              </a:rPr>
              <a:t> просветом сосуда и не мешают кровотоку в нем. </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Атеросклеротические бляшки можно</a:t>
            </a:r>
            <a:r>
              <a:rPr lang="ru-RU" sz="1200" kern="1200" baseline="0" dirty="0">
                <a:solidFill>
                  <a:schemeClr val="tx1"/>
                </a:solidFill>
                <a:effectLst/>
                <a:latin typeface="+mn-lt"/>
                <a:ea typeface="+mn-ea"/>
                <a:cs typeface="+mn-cs"/>
              </a:rPr>
              <a:t> обнаружить при обследовании </a:t>
            </a:r>
            <a:r>
              <a:rPr lang="ru-RU" sz="1200" kern="1200" dirty="0">
                <a:solidFill>
                  <a:schemeClr val="tx1"/>
                </a:solidFill>
                <a:effectLst/>
                <a:latin typeface="+mn-lt"/>
                <a:ea typeface="+mn-ea"/>
                <a:cs typeface="+mn-cs"/>
              </a:rPr>
              <a:t>после 40 лет. Если бляшка перекрывает просвет</a:t>
            </a:r>
            <a:r>
              <a:rPr lang="ru-RU" sz="1200" kern="1200" baseline="0" dirty="0">
                <a:solidFill>
                  <a:schemeClr val="tx1"/>
                </a:solidFill>
                <a:effectLst/>
                <a:latin typeface="+mn-lt"/>
                <a:ea typeface="+mn-ea"/>
                <a:cs typeface="+mn-cs"/>
              </a:rPr>
              <a:t> сосуда менее, чем на 50%, она значимо не мешает току крови и не вызывает уменьшения доставки кислорода по этому сосуду. При перекрытии бляшкой более 50% просвета сосуда сердца, у пациентов появляются первые жалобы, связанные с несоответствием доставки кислорода и питательных веществ его потребностям. </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Однако, важно понимать, что у части пациентов воспроизведется весь каскад сердечно-сосудистых заболеваний от гипертонии и ишемической болезни сердца с ее осложнениями, а кто-то проживет жизнь, так и не узнав, кто такой кардиолог. Каки</a:t>
            </a:r>
            <a:r>
              <a:rPr lang="ru-RU" sz="1200" kern="1200" baseline="0" dirty="0">
                <a:solidFill>
                  <a:schemeClr val="tx1"/>
                </a:solidFill>
                <a:effectLst/>
                <a:latin typeface="+mn-lt"/>
                <a:ea typeface="+mn-ea"/>
                <a:cs typeface="+mn-cs"/>
              </a:rPr>
              <a:t>е пациенты имеют шанс попасть к кардиологу в более молодом возрасте? Это пациенты, у которых имеются</a:t>
            </a:r>
            <a:r>
              <a:rPr lang="ru-RU" sz="1200" kern="1200" dirty="0">
                <a:solidFill>
                  <a:schemeClr val="tx1"/>
                </a:solidFill>
                <a:effectLst/>
                <a:latin typeface="+mn-lt"/>
                <a:ea typeface="+mn-ea"/>
                <a:cs typeface="+mn-cs"/>
              </a:rPr>
              <a:t> факторы риска, которые делают человека уязвимым к сердечным болезням, вызывая повреждение и воспаление сосудистой стенки.</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4</a:t>
            </a:fld>
            <a:endParaRPr lang="ru-RU" dirty="0"/>
          </a:p>
        </p:txBody>
      </p:sp>
    </p:spTree>
    <p:extLst>
      <p:ext uri="{BB962C8B-B14F-4D97-AF65-F5344CB8AC3E}">
        <p14:creationId xmlns:p14="http://schemas.microsoft.com/office/powerpoint/2010/main" val="2022991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sz="1200" i="0" dirty="0"/>
              <a:t>Позволяют переключить энергетический метаболизм в клетках миокарда на более выгодный путь, что позволяет эффективнее использовать поступающий кислород. При хронической ишемии защищают миокард от последствий ишемии, тормозят повреждение миокарда при острой ишемии, улучшают переносимость физических нагрузок</a:t>
            </a:r>
            <a:r>
              <a:rPr lang="ru-RU" i="0" dirty="0"/>
              <a:t>.</a:t>
            </a:r>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36</a:t>
            </a:fld>
            <a:endParaRPr lang="ru-RU" dirty="0"/>
          </a:p>
        </p:txBody>
      </p:sp>
    </p:spTree>
    <p:extLst>
      <p:ext uri="{BB962C8B-B14F-4D97-AF65-F5344CB8AC3E}">
        <p14:creationId xmlns:p14="http://schemas.microsoft.com/office/powerpoint/2010/main" val="1474124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Образовательный портал </a:t>
            </a:r>
            <a:r>
              <a:rPr lang="en-US" dirty="0"/>
              <a:t>https://ifyoucare.ru/</a:t>
            </a:r>
            <a:r>
              <a:rPr lang="ru-RU" dirty="0"/>
              <a:t>, </a:t>
            </a:r>
            <a:r>
              <a:rPr kumimoji="1" lang="ru-RU" sz="1200" dirty="0">
                <a:ea typeface="MS Gothic" pitchFamily="49" charset="-128"/>
                <a:cs typeface="Arial"/>
              </a:rPr>
              <a:t>Клинические Рекомендации МЗ РФ «Стабильная ишемическая болезнь сердца», </a:t>
            </a:r>
            <a:r>
              <a:rPr kumimoji="1" lang="en-US" sz="1200" dirty="0">
                <a:ea typeface="MS Gothic" pitchFamily="49" charset="-128"/>
                <a:cs typeface="Arial"/>
              </a:rPr>
              <a:t>2020</a:t>
            </a:r>
            <a:r>
              <a:rPr kumimoji="1" lang="ru-RU" sz="1200" dirty="0">
                <a:ea typeface="MS Gothic" pitchFamily="49" charset="-128"/>
                <a:cs typeface="Arial"/>
              </a:rPr>
              <a:t>, </a:t>
            </a:r>
            <a:r>
              <a:rPr lang="ru-RU" sz="1200" dirty="0">
                <a:hlinkClick r:id="rId3"/>
              </a:rPr>
              <a:t>https://scardio.ru/content/Guidelines/2020/Clinic_rekom_IBS.pdf</a:t>
            </a:r>
            <a:r>
              <a:rPr lang="ru-RU" sz="1200" dirty="0"/>
              <a:t> </a:t>
            </a:r>
          </a:p>
          <a:p>
            <a:endParaRPr lang="ru-RU" sz="1200" b="0" i="0" kern="1200" dirty="0">
              <a:solidFill>
                <a:schemeClr val="tx1"/>
              </a:solidFill>
              <a:effectLst/>
              <a:latin typeface="+mn-lt"/>
              <a:ea typeface="+mn-ea"/>
              <a:cs typeface="+mn-cs"/>
            </a:endParaRPr>
          </a:p>
          <a:p>
            <a:pPr fontAlgn="base"/>
            <a:endParaRPr lang="ru-RU" sz="1200" b="0" i="0" kern="1200" dirty="0">
              <a:solidFill>
                <a:schemeClr val="tx1"/>
              </a:solidFill>
              <a:effectLst/>
              <a:latin typeface="+mn-lt"/>
              <a:ea typeface="+mn-ea"/>
              <a:cs typeface="+mn-cs"/>
            </a:endParaRPr>
          </a:p>
          <a:p>
            <a:r>
              <a:rPr lang="ru-RU" sz="1200" i="0" kern="1200" dirty="0">
                <a:solidFill>
                  <a:schemeClr val="tx1"/>
                </a:solidFill>
                <a:effectLst/>
                <a:latin typeface="+mn-lt"/>
                <a:ea typeface="+mn-ea"/>
                <a:cs typeface="+mn-cs"/>
              </a:rPr>
              <a:t>При всех формах ИБС терапию ингибиторами ГМГ-КоА-редуктазы</a:t>
            </a:r>
            <a:r>
              <a:rPr lang="ru-RU" sz="1200" b="1" i="0" kern="1200" dirty="0">
                <a:solidFill>
                  <a:schemeClr val="tx1"/>
                </a:solidFill>
                <a:effectLst/>
                <a:latin typeface="+mn-lt"/>
                <a:ea typeface="+mn-ea"/>
                <a:cs typeface="+mn-cs"/>
              </a:rPr>
              <a:t> </a:t>
            </a:r>
            <a:r>
              <a:rPr lang="ru-RU" sz="1200" i="0" kern="1200" dirty="0">
                <a:solidFill>
                  <a:schemeClr val="tx1"/>
                </a:solidFill>
                <a:effectLst/>
                <a:latin typeface="+mn-lt"/>
                <a:ea typeface="+mn-ea"/>
                <a:cs typeface="+mn-cs"/>
              </a:rPr>
              <a:t>нужно начинать сразу после установления диагноза, независимо от уровней общего холестерина (ОХС) и ХсЛНП (в отсутствие прямых противопоказаний). Эффективность терапии оценивается по уровню ХсЛНП: оптимальный уровень этого показателя должен быть &lt;1,4 ммоль/л и снижен на 50 % от исходного уровня. Доказано, что снижение уровней ОХС и ХсЛНП в крови сопровождается снижением общей смертности в популяции и риска </a:t>
            </a:r>
            <a:r>
              <a:rPr lang="ru-RU" sz="1200" i="1" kern="1200" dirty="0">
                <a:solidFill>
                  <a:schemeClr val="tx1"/>
                </a:solidFill>
                <a:effectLst/>
                <a:latin typeface="+mn-lt"/>
                <a:ea typeface="+mn-ea"/>
                <a:cs typeface="+mn-cs"/>
              </a:rPr>
              <a:t>всех ССО приблизительно на 20 %. Липидснижающая терапия при хронической ИБС проводится, при отсутствии побочных эффектов, неопределенно долго.</a:t>
            </a:r>
            <a:endParaRPr lang="ru-RU" sz="1200" b="0" i="0" kern="1200" dirty="0">
              <a:solidFill>
                <a:schemeClr val="tx1"/>
              </a:solidFill>
              <a:effectLst/>
              <a:latin typeface="+mn-lt"/>
              <a:ea typeface="+mn-ea"/>
              <a:cs typeface="+mn-cs"/>
            </a:endParaRPr>
          </a:p>
          <a:p>
            <a:pPr fontAlgn="base"/>
            <a:endParaRPr lang="ru-RU" sz="1200" b="0" i="0" kern="1200" dirty="0">
              <a:solidFill>
                <a:schemeClr val="tx1"/>
              </a:solidFill>
              <a:effectLst/>
              <a:latin typeface="+mn-lt"/>
              <a:ea typeface="+mn-ea"/>
              <a:cs typeface="+mn-cs"/>
            </a:endParaRPr>
          </a:p>
          <a:p>
            <a:pPr fontAlgn="base"/>
            <a:r>
              <a:rPr lang="ru-RU" sz="1200" b="0" i="1" kern="1200" dirty="0">
                <a:solidFill>
                  <a:schemeClr val="tx1"/>
                </a:solidFill>
                <a:effectLst/>
                <a:latin typeface="+mn-lt"/>
                <a:ea typeface="+mn-ea"/>
                <a:cs typeface="+mn-cs"/>
              </a:rPr>
              <a:t>Механизм действия</a:t>
            </a:r>
            <a:endParaRPr lang="ru-RU" sz="1200" b="0" i="0" kern="1200" dirty="0">
              <a:solidFill>
                <a:schemeClr val="tx1"/>
              </a:solidFill>
              <a:effectLst/>
              <a:latin typeface="+mn-lt"/>
              <a:ea typeface="+mn-ea"/>
              <a:cs typeface="+mn-cs"/>
            </a:endParaRPr>
          </a:p>
          <a:p>
            <a:pPr fontAlgn="base"/>
            <a:r>
              <a:rPr lang="ru-RU" sz="1200" b="0" i="0" kern="1200" dirty="0">
                <a:solidFill>
                  <a:schemeClr val="tx1"/>
                </a:solidFill>
                <a:effectLst/>
                <a:latin typeface="+mn-lt"/>
                <a:ea typeface="+mn-ea"/>
                <a:cs typeface="+mn-cs"/>
              </a:rPr>
              <a:t>Снижают уровень холестерина и липопротеинов низкой плотности в крови, тормозят образование холестерина в печени, замедляют образование атеросклеротических бляшек.</a:t>
            </a:r>
          </a:p>
          <a:p>
            <a:pPr fontAlgn="base"/>
            <a:r>
              <a:rPr lang="ru-RU" sz="1200" b="0" i="1" kern="1200" dirty="0">
                <a:solidFill>
                  <a:schemeClr val="tx1"/>
                </a:solidFill>
                <a:effectLst/>
                <a:latin typeface="+mn-lt"/>
                <a:ea typeface="+mn-ea"/>
                <a:cs typeface="+mn-cs"/>
              </a:rPr>
              <a:t>Особенности приема</a:t>
            </a:r>
            <a:endParaRPr lang="ru-RU" sz="1200" b="0" i="0" kern="1200" dirty="0">
              <a:solidFill>
                <a:schemeClr val="tx1"/>
              </a:solidFill>
              <a:effectLst/>
              <a:latin typeface="+mn-lt"/>
              <a:ea typeface="+mn-ea"/>
              <a:cs typeface="+mn-cs"/>
            </a:endParaRPr>
          </a:p>
          <a:p>
            <a:pPr fontAlgn="base"/>
            <a:r>
              <a:rPr lang="ru-RU" sz="1200" b="0" i="0" kern="1200" dirty="0">
                <a:solidFill>
                  <a:schemeClr val="tx1"/>
                </a:solidFill>
                <a:effectLst/>
                <a:latin typeface="+mn-lt"/>
                <a:ea typeface="+mn-ea"/>
                <a:cs typeface="+mn-cs"/>
              </a:rPr>
              <a:t>Эффект статинов развивается постепенно, в течение 1–2 месяцев регулярного приема, поскольку за это время в крови достигается стабильная концентрация лекарственного вещества. При хорошей переносимости лечения начальную дозировку рекомендуется увеличить — для более эффективного снижения уровня холестерина.</a:t>
            </a:r>
          </a:p>
          <a:p>
            <a:pPr fontAlgn="base"/>
            <a:r>
              <a:rPr lang="ru-RU" sz="1200" b="0" i="1" kern="1200" dirty="0">
                <a:solidFill>
                  <a:schemeClr val="tx1"/>
                </a:solidFill>
                <a:effectLst/>
                <a:latin typeface="+mn-lt"/>
                <a:ea typeface="+mn-ea"/>
                <a:cs typeface="+mn-cs"/>
              </a:rPr>
              <a:t>На что обратить внимание?</a:t>
            </a:r>
            <a:endParaRPr lang="ru-RU" sz="1200" b="0" i="0" kern="1200" dirty="0">
              <a:solidFill>
                <a:schemeClr val="tx1"/>
              </a:solidFill>
              <a:effectLst/>
              <a:latin typeface="+mn-lt"/>
              <a:ea typeface="+mn-ea"/>
              <a:cs typeface="+mn-cs"/>
            </a:endParaRPr>
          </a:p>
          <a:p>
            <a:pPr fontAlgn="base"/>
            <a:r>
              <a:rPr lang="ru-RU" sz="1200" b="0" i="0" kern="1200" dirty="0">
                <a:solidFill>
                  <a:schemeClr val="tx1"/>
                </a:solidFill>
                <a:effectLst/>
                <a:latin typeface="+mn-lt"/>
                <a:ea typeface="+mn-ea"/>
                <a:cs typeface="+mn-cs"/>
              </a:rPr>
              <a:t>Прием статинов должен быть постоянным (пожизненным), без перерывов. </a:t>
            </a:r>
          </a:p>
          <a:p>
            <a:pPr fontAlgn="base"/>
            <a:endParaRPr lang="ru-RU" sz="1200" b="0" i="0" kern="1200" dirty="0">
              <a:solidFill>
                <a:schemeClr val="tx1"/>
              </a:solidFill>
              <a:effectLst/>
              <a:latin typeface="+mn-lt"/>
              <a:ea typeface="+mn-ea"/>
              <a:cs typeface="+mn-cs"/>
            </a:endParaRPr>
          </a:p>
          <a:p>
            <a:pPr fontAlgn="base"/>
            <a:r>
              <a:rPr lang="ru-RU" sz="1200" kern="1200" dirty="0">
                <a:solidFill>
                  <a:schemeClr val="tx1"/>
                </a:solidFill>
                <a:effectLst/>
                <a:latin typeface="+mn-lt"/>
                <a:ea typeface="+mn-ea"/>
                <a:cs typeface="+mn-cs"/>
              </a:rPr>
              <a:t>Для профилактики ССО всем пациентам со стабильной ИБС рекомендуется назначить ингибиторы ГМГ-КоА-редуктазы (статины) в максимально переносимой дозировке до достижения целевого уровня ХсЛНП (&lt;1,4 ммоль/л) и его снижения на 50% от исходного уровня </a:t>
            </a:r>
            <a:endParaRPr lang="ru-RU" sz="1200" b="0" i="0" kern="1200" dirty="0">
              <a:solidFill>
                <a:schemeClr val="tx1"/>
              </a:solidFill>
              <a:effectLst/>
              <a:latin typeface="+mn-lt"/>
              <a:ea typeface="+mn-ea"/>
              <a:cs typeface="+mn-cs"/>
            </a:endParaRPr>
          </a:p>
          <a:p>
            <a:pPr fontAlgn="base"/>
            <a:endParaRPr lang="ru-RU" sz="1200" b="0" i="0" kern="1200" dirty="0">
              <a:solidFill>
                <a:schemeClr val="tx1"/>
              </a:solidFill>
              <a:effectLst/>
              <a:latin typeface="+mn-lt"/>
              <a:ea typeface="+mn-ea"/>
              <a:cs typeface="+mn-cs"/>
            </a:endParaRPr>
          </a:p>
          <a:p>
            <a:pPr fontAlgn="base"/>
            <a:r>
              <a:rPr lang="ru-RU" sz="1200" b="0" i="0" kern="1200" dirty="0">
                <a:solidFill>
                  <a:schemeClr val="tx1"/>
                </a:solidFill>
                <a:effectLst/>
                <a:latin typeface="+mn-lt"/>
                <a:ea typeface="+mn-ea"/>
                <a:cs typeface="+mn-cs"/>
              </a:rPr>
              <a:t>В ряде ситуаций при недостижении целевых значений вредного холестерина, назначяются</a:t>
            </a:r>
            <a:r>
              <a:rPr lang="ru-RU" sz="1200" b="0" i="0" kern="1200" baseline="0" dirty="0">
                <a:solidFill>
                  <a:schemeClr val="tx1"/>
                </a:solidFill>
                <a:effectLst/>
                <a:latin typeface="+mn-lt"/>
                <a:ea typeface="+mn-ea"/>
                <a:cs typeface="+mn-cs"/>
              </a:rPr>
              <a:t> дополлнительные препараты, препятствующие всасыванию избытков холестерина в печени или препараты, действующие на рецепторы к вредному холестерину в печени. </a:t>
            </a:r>
          </a:p>
          <a:p>
            <a:pPr fontAlgn="base"/>
            <a:endParaRPr lang="ru-RU" sz="1200" b="0" i="0" kern="1200" dirty="0">
              <a:solidFill>
                <a:schemeClr val="tx1"/>
              </a:solidFill>
              <a:effectLst/>
              <a:latin typeface="+mn-lt"/>
              <a:ea typeface="+mn-ea"/>
              <a:cs typeface="+mn-cs"/>
            </a:endParaRPr>
          </a:p>
          <a:p>
            <a:pPr fontAlgn="base"/>
            <a:endParaRPr lang="ru-RU" sz="1200" b="0" i="0" kern="1200" dirty="0">
              <a:solidFill>
                <a:schemeClr val="tx1"/>
              </a:solidFill>
              <a:effectLst/>
              <a:latin typeface="+mn-lt"/>
              <a:ea typeface="+mn-ea"/>
              <a:cs typeface="+mn-cs"/>
            </a:endParaRPr>
          </a:p>
          <a:p>
            <a:pPr fontAlgn="base"/>
            <a:endParaRPr lang="ru-RU" sz="1200" b="0" i="0" kern="1200" dirty="0">
              <a:solidFill>
                <a:schemeClr val="tx1"/>
              </a:solidFill>
              <a:effectLst/>
              <a:latin typeface="+mn-lt"/>
              <a:ea typeface="+mn-ea"/>
              <a:cs typeface="+mn-cs"/>
            </a:endParaRPr>
          </a:p>
          <a:p>
            <a:pPr fontAlgn="base"/>
            <a:endParaRPr lang="ru-RU" sz="1200" b="0" i="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E7779419-BF38-4C18-9970-724E0D38A7D6}" type="slidenum">
              <a:rPr lang="ru-RU" smtClean="0"/>
              <a:t>37</a:t>
            </a:fld>
            <a:endParaRPr lang="ru-RU" dirty="0"/>
          </a:p>
        </p:txBody>
      </p:sp>
    </p:spTree>
    <p:extLst>
      <p:ext uri="{BB962C8B-B14F-4D97-AF65-F5344CB8AC3E}">
        <p14:creationId xmlns:p14="http://schemas.microsoft.com/office/powerpoint/2010/main" val="3129294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Для профилактики сердечно-сосудистых осложнений всем пациентам со стабильной ИБС в качестве ингибитора агрегации тромбоцитов рекомендуется назначение антитромбоцитарных препаратов.</a:t>
            </a:r>
          </a:p>
          <a:p>
            <a:pPr fontAlgn="base"/>
            <a:r>
              <a:rPr lang="ru-RU" sz="1200" b="0" i="0" kern="1200" dirty="0">
                <a:solidFill>
                  <a:schemeClr val="tx1"/>
                </a:solidFill>
                <a:effectLst/>
                <a:latin typeface="+mn-lt"/>
                <a:ea typeface="+mn-ea"/>
                <a:cs typeface="+mn-cs"/>
              </a:rPr>
              <a:t>Терапевтический эффект отдельных препаратов развивается уже после первого приема, но для его поддержания необходим ежедневный прием. Для длительного применения существуют препараты в специальных кардиологических формах — с низкой дозировкой. Для улучшения переносимости лучше принимать их после еды.</a:t>
            </a:r>
          </a:p>
          <a:p>
            <a:pPr fontAlgn="base"/>
            <a:r>
              <a:rPr lang="ru-RU" sz="1200" b="0" i="0" kern="1200" dirty="0">
                <a:solidFill>
                  <a:schemeClr val="tx1"/>
                </a:solidFill>
                <a:effectLst/>
                <a:latin typeface="+mn-lt"/>
                <a:ea typeface="+mn-ea"/>
                <a:cs typeface="+mn-cs"/>
              </a:rPr>
              <a:t>Необходимо сразу же сообщать врачу о любом, даже незначительном, кровотечении. При посещении стоматолога следует предупредить врача о приеме препаратов.  </a:t>
            </a: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38</a:t>
            </a:fld>
            <a:endParaRPr lang="ru-RU" dirty="0"/>
          </a:p>
        </p:txBody>
      </p:sp>
    </p:spTree>
    <p:extLst>
      <p:ext uri="{BB962C8B-B14F-4D97-AF65-F5344CB8AC3E}">
        <p14:creationId xmlns:p14="http://schemas.microsoft.com/office/powerpoint/2010/main" val="4088613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Образовательный портал </a:t>
            </a:r>
            <a:r>
              <a:rPr lang="en-US" dirty="0"/>
              <a:t>https://ifyoucare.ru/</a:t>
            </a:r>
            <a:r>
              <a:rPr lang="ru-RU" dirty="0"/>
              <a:t>, </a:t>
            </a:r>
            <a:r>
              <a:rPr kumimoji="1" lang="ru-RU" sz="1200" dirty="0">
                <a:ea typeface="MS Gothic" pitchFamily="49" charset="-128"/>
                <a:cs typeface="Arial"/>
              </a:rPr>
              <a:t>Клинические Рекомендации МЗ РФ «Стабильная ишемическая болезнь сердца», </a:t>
            </a:r>
            <a:r>
              <a:rPr kumimoji="1" lang="en-US" sz="1200" dirty="0">
                <a:ea typeface="MS Gothic" pitchFamily="49" charset="-128"/>
                <a:cs typeface="Arial"/>
              </a:rPr>
              <a:t>2020</a:t>
            </a:r>
            <a:r>
              <a:rPr kumimoji="1" lang="ru-RU" sz="1200" dirty="0">
                <a:ea typeface="MS Gothic" pitchFamily="49" charset="-128"/>
                <a:cs typeface="Arial"/>
              </a:rPr>
              <a:t>, </a:t>
            </a:r>
            <a:r>
              <a:rPr lang="ru-RU" sz="1200" dirty="0">
                <a:hlinkClick r:id="rId3"/>
              </a:rPr>
              <a:t>https://scardio.ru/content/Guidelines/2020/Clinic_rekom_IBS.pdf</a:t>
            </a:r>
            <a:r>
              <a:rPr lang="ru-RU" sz="1200" dirty="0"/>
              <a:t> </a:t>
            </a:r>
          </a:p>
          <a:p>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sz="1200" i="0" kern="1200" dirty="0">
                <a:solidFill>
                  <a:schemeClr val="tx1"/>
                </a:solidFill>
                <a:effectLst/>
                <a:latin typeface="+mn-lt"/>
                <a:ea typeface="+mn-ea"/>
                <a:cs typeface="+mn-cs"/>
              </a:rPr>
              <a:t>Ингибиторы АПФ снижают общую смертность,</a:t>
            </a:r>
            <a:r>
              <a:rPr lang="ru-RU" sz="1200" b="1" i="0" kern="1200" dirty="0">
                <a:solidFill>
                  <a:schemeClr val="tx1"/>
                </a:solidFill>
                <a:effectLst/>
                <a:latin typeface="+mn-lt"/>
                <a:ea typeface="+mn-ea"/>
                <a:cs typeface="+mn-cs"/>
              </a:rPr>
              <a:t> </a:t>
            </a:r>
            <a:r>
              <a:rPr lang="ru-RU" sz="1200" i="0" kern="1200" dirty="0">
                <a:solidFill>
                  <a:schemeClr val="tx1"/>
                </a:solidFill>
                <a:effectLst/>
                <a:latin typeface="+mn-lt"/>
                <a:ea typeface="+mn-ea"/>
                <a:cs typeface="+mn-cs"/>
              </a:rPr>
              <a:t>риск развития инфаркта</a:t>
            </a:r>
            <a:r>
              <a:rPr lang="ru-RU" sz="1200" i="0" kern="1200" baseline="0" dirty="0">
                <a:solidFill>
                  <a:schemeClr val="tx1"/>
                </a:solidFill>
                <a:effectLst/>
                <a:latin typeface="+mn-lt"/>
                <a:ea typeface="+mn-ea"/>
                <a:cs typeface="+mn-cs"/>
              </a:rPr>
              <a:t> миокарда</a:t>
            </a:r>
            <a:r>
              <a:rPr lang="ru-RU" sz="1200" i="0" kern="1200" dirty="0">
                <a:solidFill>
                  <a:schemeClr val="tx1"/>
                </a:solidFill>
                <a:effectLst/>
                <a:latin typeface="+mn-lt"/>
                <a:ea typeface="+mn-ea"/>
                <a:cs typeface="+mn-cs"/>
              </a:rPr>
              <a:t>,</a:t>
            </a:r>
            <a:r>
              <a:rPr lang="ru-RU" sz="1200" b="1" i="0" kern="1200" dirty="0">
                <a:solidFill>
                  <a:schemeClr val="tx1"/>
                </a:solidFill>
                <a:effectLst/>
                <a:latin typeface="+mn-lt"/>
                <a:ea typeface="+mn-ea"/>
                <a:cs typeface="+mn-cs"/>
              </a:rPr>
              <a:t> </a:t>
            </a:r>
            <a:r>
              <a:rPr lang="ru-RU" sz="1200" i="0" kern="1200" dirty="0">
                <a:solidFill>
                  <a:schemeClr val="tx1"/>
                </a:solidFill>
                <a:effectLst/>
                <a:latin typeface="+mn-lt"/>
                <a:ea typeface="+mn-ea"/>
                <a:cs typeface="+mn-cs"/>
              </a:rPr>
              <a:t>инсульта и прогрессирования сердечной недостаточности у пациентов, перенесших инфаркт миокарда, а также при сопутствующем сахарном диабете. Назначение иАПФ лицам со стабильный ИБС особенно показано при наличии гипертензии, сердечной недостаточности, хронических заболеваний почек с начальной и умеренной дисфункцией.</a:t>
            </a:r>
            <a:endParaRPr lang="ru-RU" i="0"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dirty="0"/>
              <a:t>Уменьшают нагрузку на миокард за счет снижения уровня АД, улучшают коронарный кровоток, уменьшают потребность миокарда в кислороде, препятствуют гипертрофии левых отделов сердца (уменьшают уже возникшие изменения), улучшают эластичность сосудов, восстанавливают целостность внутренней поверхности сосудистой стенки.</a:t>
            </a:r>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39</a:t>
            </a:fld>
            <a:endParaRPr lang="ru-RU" dirty="0"/>
          </a:p>
        </p:txBody>
      </p:sp>
    </p:spTree>
    <p:extLst>
      <p:ext uri="{BB962C8B-B14F-4D97-AF65-F5344CB8AC3E}">
        <p14:creationId xmlns:p14="http://schemas.microsoft.com/office/powerpoint/2010/main" val="3643682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07F83"/>
                </a:solidFill>
                <a:effectLst/>
                <a:uLnTx/>
                <a:uFillTx/>
                <a:latin typeface="Arial"/>
                <a:ea typeface="+mn-ea"/>
                <a:cs typeface="+mn-cs"/>
              </a:rPr>
              <a:t>Knuuti J </a:t>
            </a:r>
            <a:r>
              <a:rPr kumimoji="0" lang="en-GB" sz="1000" b="0" i="0" u="none" strike="noStrike" kern="1200" cap="none" spc="0" normalizeH="0" baseline="0" noProof="0" dirty="0">
                <a:ln>
                  <a:noFill/>
                </a:ln>
                <a:solidFill>
                  <a:srgbClr val="807F83"/>
                </a:solidFill>
                <a:effectLst/>
                <a:uLnTx/>
                <a:uFillTx/>
                <a:latin typeface="Arial"/>
                <a:ea typeface="+mn-ea"/>
                <a:cs typeface="+mn-cs"/>
              </a:rPr>
              <a:t>et al</a:t>
            </a:r>
            <a:r>
              <a:rPr kumimoji="0" lang="ru-RU" sz="1000" b="0" i="0" u="none" strike="noStrike" kern="1200" cap="none" spc="0" normalizeH="0" baseline="0" noProof="0" dirty="0">
                <a:ln>
                  <a:noFill/>
                </a:ln>
                <a:solidFill>
                  <a:srgbClr val="807F83"/>
                </a:solidFill>
                <a:effectLst/>
                <a:uLnTx/>
                <a:uFillTx/>
                <a:latin typeface="Arial"/>
                <a:ea typeface="+mn-ea"/>
                <a:cs typeface="+mn-cs"/>
              </a:rPr>
              <a:t>. </a:t>
            </a:r>
            <a:r>
              <a:rPr kumimoji="0" lang="en-GB" sz="1000" b="0" i="0" u="none" strike="noStrike" kern="1200" cap="none" spc="0" normalizeH="0" baseline="0" noProof="0" dirty="0">
                <a:ln>
                  <a:noFill/>
                </a:ln>
                <a:solidFill>
                  <a:srgbClr val="807F83"/>
                </a:solidFill>
                <a:effectLst/>
                <a:uLnTx/>
                <a:uFillTx/>
                <a:latin typeface="Arial"/>
                <a:ea typeface="+mn-ea"/>
                <a:cs typeface="+mn-cs"/>
              </a:rPr>
              <a:t>Eur Heart J 201</a:t>
            </a:r>
            <a:r>
              <a:rPr kumimoji="0" lang="ru-RU" sz="1000" b="0" i="0" u="none" strike="noStrike" kern="1200" cap="none" spc="0" normalizeH="0" baseline="0" noProof="0" dirty="0">
                <a:ln>
                  <a:noFill/>
                </a:ln>
                <a:solidFill>
                  <a:srgbClr val="807F83"/>
                </a:solidFill>
                <a:effectLst/>
                <a:uLnTx/>
                <a:uFillTx/>
                <a:latin typeface="Arial"/>
                <a:ea typeface="+mn-ea"/>
                <a:cs typeface="+mn-cs"/>
              </a:rPr>
              <a:t>9</a:t>
            </a:r>
            <a:r>
              <a:rPr kumimoji="0" lang="en-GB" sz="1000" b="0" i="0" u="none" strike="noStrike" kern="1200" cap="none" spc="0" normalizeH="0" baseline="0" noProof="0" dirty="0">
                <a:ln>
                  <a:noFill/>
                </a:ln>
                <a:solidFill>
                  <a:srgbClr val="807F83"/>
                </a:solidFill>
                <a:effectLst/>
                <a:uLnTx/>
                <a:uFillTx/>
                <a:latin typeface="Arial"/>
                <a:ea typeface="+mn-ea"/>
                <a:cs typeface="+mn-cs"/>
              </a:rPr>
              <a:t>;00:1-</a:t>
            </a:r>
            <a:r>
              <a:rPr kumimoji="0" lang="ru-RU" sz="1000" b="0" i="0" u="none" strike="noStrike" kern="1200" cap="none" spc="0" normalizeH="0" baseline="0" noProof="0" dirty="0">
                <a:ln>
                  <a:noFill/>
                </a:ln>
                <a:solidFill>
                  <a:srgbClr val="807F83"/>
                </a:solidFill>
                <a:effectLst/>
                <a:uLnTx/>
                <a:uFillTx/>
                <a:latin typeface="Arial"/>
                <a:ea typeface="+mn-ea"/>
                <a:cs typeface="+mn-cs"/>
              </a:rPr>
              <a:t>71 </a:t>
            </a:r>
            <a:r>
              <a:rPr kumimoji="0" lang="en-US" sz="1000" b="0" i="0" u="none" strike="noStrike" kern="1200" cap="none" spc="0" normalizeH="0" baseline="0" noProof="0" dirty="0">
                <a:ln>
                  <a:noFill/>
                </a:ln>
                <a:solidFill>
                  <a:srgbClr val="807F83"/>
                </a:solidFill>
                <a:effectLst/>
                <a:uLnTx/>
                <a:uFillTx/>
                <a:latin typeface="Arial"/>
                <a:ea typeface="+mn-ea"/>
                <a:cs typeface="+mn-cs"/>
              </a:rPr>
              <a:t>doi:10.1093/eurheartj/ehz425</a:t>
            </a:r>
            <a:endParaRPr kumimoji="0" lang="ru-RU" sz="1000" b="0" i="0" u="none" strike="noStrike" kern="1200" cap="none" spc="0" normalizeH="0" baseline="0" noProof="0" dirty="0">
              <a:ln>
                <a:noFill/>
              </a:ln>
              <a:solidFill>
                <a:srgbClr val="807F83"/>
              </a:solidFill>
              <a:effectLst/>
              <a:uLnTx/>
              <a:uFillTx/>
              <a:latin typeface="Arial"/>
              <a:ea typeface="+mn-ea"/>
              <a:cs typeface="+mn-cs"/>
            </a:endParaRPr>
          </a:p>
          <a:p>
            <a:endParaRPr lang="ru-RU" dirty="0"/>
          </a:p>
          <a:p>
            <a:endParaRPr lang="ru-RU" dirty="0"/>
          </a:p>
          <a:p>
            <a:r>
              <a:rPr lang="ru-RU" sz="1200" kern="1200" dirty="0">
                <a:solidFill>
                  <a:schemeClr val="tx1"/>
                </a:solidFill>
                <a:effectLst/>
                <a:latin typeface="+mn-lt"/>
                <a:ea typeface="+mn-ea"/>
                <a:cs typeface="+mn-cs"/>
              </a:rPr>
              <a:t>Решение о выборе метода лечения принимается рентгенэндоваскулярным хирургом, сердечно-сосудистым хирургом и врачом-кардиологом по результатам КАГ, данных неинвазивных и инвазивных методов обследования и анализа клинических данных. </a:t>
            </a:r>
          </a:p>
          <a:p>
            <a:endParaRPr lang="ru-RU" sz="1200" kern="1200" dirty="0">
              <a:solidFill>
                <a:schemeClr val="tx1"/>
              </a:solidFill>
              <a:effectLst/>
              <a:latin typeface="+mn-lt"/>
              <a:ea typeface="+mn-ea"/>
              <a:cs typeface="+mn-cs"/>
            </a:endParaRPr>
          </a:p>
          <a:p>
            <a:r>
              <a:rPr lang="ru-RU" dirty="0"/>
              <a:t>У пациентов с  ХКС оптимальная медикаментозная терапия является ключом к уменьшению симптомов, остановке прогрессирования атеросклероза и  предотвращению атеротромботических событий. Реваскуляризация миокарда играет важную роль в  терапии ХКС, но  всегда в  качестве дополнения к  основной медикаментозной терапии, не  вытесняя ее. Двумя целями реваскуляризации являются облегчение симптомов у пациентов со стенокардией и/или улучшение прогноза заболевания.</a:t>
            </a:r>
          </a:p>
          <a:p>
            <a:endParaRPr lang="ru-RU" dirty="0"/>
          </a:p>
          <a:p>
            <a:r>
              <a:rPr lang="ru-RU" dirty="0"/>
              <a:t>Реваскуляризация с  помощью ЧКВ или КШ может эффективно облегчить симптомы стенокардии, уменьшить использование антиангинальных препаратов и улучшить переносимость физических нагрузок и качество жизни по сравнению со стратегией использования только медикаментозной терапии.</a:t>
            </a: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41</a:t>
            </a:fld>
            <a:endParaRPr lang="ru-RU" dirty="0"/>
          </a:p>
        </p:txBody>
      </p:sp>
    </p:spTree>
    <p:extLst>
      <p:ext uri="{BB962C8B-B14F-4D97-AF65-F5344CB8AC3E}">
        <p14:creationId xmlns:p14="http://schemas.microsoft.com/office/powerpoint/2010/main" val="1923565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Текст автора,</a:t>
            </a:r>
            <a:r>
              <a:rPr lang="ru-RU" baseline="0" dirty="0"/>
              <a:t> адаптирован с сайта </a:t>
            </a:r>
            <a:r>
              <a:rPr lang="en-US" dirty="0"/>
              <a:t>https://angioclinic.ru</a:t>
            </a:r>
            <a:r>
              <a:rPr lang="ru-RU" dirty="0"/>
              <a:t>, </a:t>
            </a:r>
            <a:r>
              <a:rPr lang="en-US" dirty="0"/>
              <a:t>https://navigator.mosgorzdrav.ru/columns/kardiokhirurgiya/chto_takoe_stentirovanie_sosudov/</a:t>
            </a: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mn-lt"/>
                <a:ea typeface="+mn-ea"/>
                <a:cs typeface="+mn-cs"/>
              </a:rPr>
              <a:t>Операция проводится под местным обезболиванием; пациент находится в сознании, он может говорить, сообщать о своем самочувствии, при необходимости выполняет просьбы врача.</a:t>
            </a:r>
            <a:endParaRPr lang="ru-RU" dirty="0"/>
          </a:p>
          <a:p>
            <a:endParaRPr lang="ru-RU" dirty="0"/>
          </a:p>
          <a:p>
            <a:r>
              <a:rPr lang="ru-RU" sz="1200" b="0" i="0" kern="1200" dirty="0">
                <a:solidFill>
                  <a:schemeClr val="tx1"/>
                </a:solidFill>
                <a:effectLst/>
                <a:latin typeface="+mn-lt"/>
                <a:ea typeface="+mn-ea"/>
                <a:cs typeface="+mn-cs"/>
              </a:rPr>
              <a:t>Коронарная ангиопластика выполняется без разрезов через небольшой прокол в артерии (может использоваться доступ через плечевую, реже бедренную артерию). После прокола артерии в нее устанавливается тонкая трубочка - интрадюссер. Через него проводится основная работа по ангиопластике и стентированию.</a:t>
            </a:r>
          </a:p>
          <a:p>
            <a:r>
              <a:rPr lang="ru-RU" sz="1200" b="0" i="0" kern="1200" dirty="0">
                <a:solidFill>
                  <a:schemeClr val="tx1"/>
                </a:solidFill>
                <a:effectLst/>
                <a:latin typeface="+mn-lt"/>
                <a:ea typeface="+mn-ea"/>
                <a:cs typeface="+mn-cs"/>
              </a:rPr>
              <a:t>Внутрь артерии проводится тонкий проводник, который идет до коронарных сосудов и должен преодолеть закупорку. Вместе с ним к сердцу проводится катетер, через который вводится контрастное вещество для ориентирования внутри сосуда. Выполняется серия коронарограмм и уточняется место закупорки артерий. Для выполнения ангиопластики проводник необходимо провести за место закупорки коронарной артерии.</a:t>
            </a:r>
          </a:p>
          <a:p>
            <a:r>
              <a:rPr lang="ru-RU" sz="1200" b="0" i="0" kern="1200" dirty="0">
                <a:solidFill>
                  <a:schemeClr val="tx1"/>
                </a:solidFill>
                <a:effectLst/>
                <a:latin typeface="+mn-lt"/>
                <a:ea typeface="+mn-ea"/>
                <a:cs typeface="+mn-cs"/>
              </a:rPr>
              <a:t>По проводнику проводится специальный баллон в свернутом состоянии и устанавливается в месте сужения. С помощью специального устройства этот баллон раздувается и раскрывает просвет артерии. Процедура длится несколько секунд, чтобы не вызвать резкой боли в груди из-за блокирования кровотока в коронарной артерии. </a:t>
            </a:r>
          </a:p>
          <a:p>
            <a:r>
              <a:rPr lang="ru-RU" sz="1200" b="0" i="0" kern="1200" dirty="0">
                <a:solidFill>
                  <a:schemeClr val="tx1"/>
                </a:solidFill>
                <a:effectLst/>
                <a:latin typeface="+mn-lt"/>
                <a:ea typeface="+mn-ea"/>
                <a:cs typeface="+mn-cs"/>
              </a:rPr>
              <a:t>После ангиопластики производится установка стента. </a:t>
            </a:r>
          </a:p>
          <a:p>
            <a:endParaRPr lang="ru-RU" sz="1200" b="0" i="0" kern="1200" dirty="0">
              <a:solidFill>
                <a:schemeClr val="tx1"/>
              </a:solidFill>
              <a:effectLst/>
              <a:latin typeface="+mn-lt"/>
              <a:ea typeface="+mn-ea"/>
              <a:cs typeface="+mn-cs"/>
            </a:endParaRPr>
          </a:p>
          <a:p>
            <a:pPr fontAlgn="base"/>
            <a:r>
              <a:rPr lang="ru-RU" sz="1200" b="0" i="0" kern="1200" dirty="0">
                <a:solidFill>
                  <a:schemeClr val="tx1"/>
                </a:solidFill>
                <a:effectLst/>
                <a:latin typeface="+mn-lt"/>
                <a:ea typeface="+mn-ea"/>
                <a:cs typeface="+mn-cs"/>
              </a:rPr>
              <a:t>Стент – это тонкий, гибкий и упругий металлический каркас, имеющий форму трубки и состоящий из проволочных ячеек. В ходе операции он вжимается в стенки сосуда и увеличивает просвет.</a:t>
            </a:r>
          </a:p>
          <a:p>
            <a:pPr fontAlgn="base"/>
            <a:r>
              <a:rPr lang="ru-RU" sz="1200" b="0" i="0" kern="1200" dirty="0">
                <a:solidFill>
                  <a:schemeClr val="tx1"/>
                </a:solidFill>
                <a:effectLst/>
                <a:latin typeface="+mn-lt"/>
                <a:ea typeface="+mn-ea"/>
                <a:cs typeface="+mn-cs"/>
              </a:rPr>
              <a:t>Стенты изготовляют из особого сплава, совместимого с органами и тканями человека и достаточно гибкого, чтобы подстроиться под состояние пораженного сосуда.</a:t>
            </a:r>
          </a:p>
          <a:p>
            <a:endParaRPr lang="ru-RU" sz="1200" b="0" i="0" kern="1200" dirty="0">
              <a:solidFill>
                <a:schemeClr val="tx1"/>
              </a:solidFill>
              <a:effectLst/>
              <a:latin typeface="+mn-lt"/>
              <a:ea typeface="+mn-ea"/>
              <a:cs typeface="+mn-cs"/>
            </a:endParaRPr>
          </a:p>
          <a:p>
            <a:endParaRPr lang="ru-RU" sz="1200" b="0" i="0" kern="1200" dirty="0">
              <a:solidFill>
                <a:schemeClr val="tx1"/>
              </a:solidFill>
              <a:effectLst/>
              <a:latin typeface="+mn-lt"/>
              <a:ea typeface="+mn-ea"/>
              <a:cs typeface="+mn-cs"/>
            </a:endParaRPr>
          </a:p>
          <a:p>
            <a:endParaRPr lang="ru-RU"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dirty="0"/>
              <a:t>Текст автора,</a:t>
            </a:r>
            <a:r>
              <a:rPr lang="ru-RU" baseline="0" dirty="0"/>
              <a:t> адаптирован с сайта </a:t>
            </a:r>
            <a:r>
              <a:rPr lang="en-US" dirty="0"/>
              <a:t>https://angioclinic.ru</a:t>
            </a:r>
            <a:r>
              <a:rPr lang="ru-RU" dirty="0"/>
              <a:t>, </a:t>
            </a:r>
            <a:r>
              <a:rPr lang="en-US" dirty="0"/>
              <a:t>https://navigator.mosgorzdrav.ru/columns/kardiokhirurgiya/chto_takoe_stentirovanie_sosudov/</a:t>
            </a: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mn-lt"/>
                <a:ea typeface="+mn-ea"/>
                <a:cs typeface="+mn-cs"/>
              </a:rPr>
              <a:t>Операция проводится под местным обезболиванием; пациент находится в сознании, он может говорить, сообщать о своем самочувствии, при необходимости выполняет просьбы врача.</a:t>
            </a:r>
            <a:endParaRPr lang="ru-RU" dirty="0"/>
          </a:p>
          <a:p>
            <a:endParaRPr lang="ru-RU" dirty="0"/>
          </a:p>
          <a:p>
            <a:r>
              <a:rPr lang="ru-RU" sz="1200" b="0" i="0" kern="1200" dirty="0">
                <a:solidFill>
                  <a:schemeClr val="tx1"/>
                </a:solidFill>
                <a:effectLst/>
                <a:latin typeface="+mn-lt"/>
                <a:ea typeface="+mn-ea"/>
                <a:cs typeface="+mn-cs"/>
              </a:rPr>
              <a:t>Коронарная ангиопластика выполняется без разрезов через небольшой прокол в артерии (может использоваться доступ через плечевую, реже бедренную артерию). После прокола артерии в нее устанавливается тонкая трубочка - интрадюссер. Через него проводится основная работа по ангиопластике и стентированию.</a:t>
            </a:r>
          </a:p>
          <a:p>
            <a:r>
              <a:rPr lang="ru-RU" sz="1200" b="0" i="0" kern="1200" dirty="0">
                <a:solidFill>
                  <a:schemeClr val="tx1"/>
                </a:solidFill>
                <a:effectLst/>
                <a:latin typeface="+mn-lt"/>
                <a:ea typeface="+mn-ea"/>
                <a:cs typeface="+mn-cs"/>
              </a:rPr>
              <a:t>Внутрь артерии проводится тонкий проводник, который идет до коронарных сосудов и должен преодолеть закупорку. Вместе с ним к сердцу проводится катетер, через который вводится контрастное вещество для ориентирования внутри сосуда. Выполняется серия коронарограмм и уточняется место закупорки артерий. Для выполнения ангиопластики проводник необходимо провести за место закупорки коронарной артерии.</a:t>
            </a:r>
          </a:p>
          <a:p>
            <a:r>
              <a:rPr lang="ru-RU" sz="1200" b="0" i="0" kern="1200" dirty="0">
                <a:solidFill>
                  <a:schemeClr val="tx1"/>
                </a:solidFill>
                <a:effectLst/>
                <a:latin typeface="+mn-lt"/>
                <a:ea typeface="+mn-ea"/>
                <a:cs typeface="+mn-cs"/>
              </a:rPr>
              <a:t>По проводнику проводится специальный баллон в свернутом состоянии и устанавливается в месте сужения. С помощью специального устройства этот баллон раздувается и раскрывает просвет артерии. Процедура длится несколько секунд, чтобы не вызвать резкой боли в груди из-за блокирования кровотока в коронарной артерии. </a:t>
            </a:r>
          </a:p>
          <a:p>
            <a:r>
              <a:rPr lang="ru-RU" sz="1200" b="0" i="0" kern="1200" dirty="0">
                <a:solidFill>
                  <a:schemeClr val="tx1"/>
                </a:solidFill>
                <a:effectLst/>
                <a:latin typeface="+mn-lt"/>
                <a:ea typeface="+mn-ea"/>
                <a:cs typeface="+mn-cs"/>
              </a:rPr>
              <a:t>После ангиопластики производится установка стента. </a:t>
            </a:r>
          </a:p>
          <a:p>
            <a:endParaRPr lang="ru-RU" sz="1200" b="0" i="0" kern="1200" dirty="0">
              <a:solidFill>
                <a:schemeClr val="tx1"/>
              </a:solidFill>
              <a:effectLst/>
              <a:latin typeface="+mn-lt"/>
              <a:ea typeface="+mn-ea"/>
              <a:cs typeface="+mn-cs"/>
            </a:endParaRPr>
          </a:p>
          <a:p>
            <a:pPr fontAlgn="base"/>
            <a:r>
              <a:rPr lang="ru-RU" sz="1200" b="0" i="0" kern="1200" dirty="0">
                <a:solidFill>
                  <a:schemeClr val="tx1"/>
                </a:solidFill>
                <a:effectLst/>
                <a:latin typeface="+mn-lt"/>
                <a:ea typeface="+mn-ea"/>
                <a:cs typeface="+mn-cs"/>
              </a:rPr>
              <a:t>Стент – это тонкий, гибкий и упругий металлический каркас, имеющий форму трубки и состоящий из проволочных ячеек. В ходе операции он вжимается в стенки сосуда и увеличивает просвет.</a:t>
            </a:r>
          </a:p>
          <a:p>
            <a:pPr fontAlgn="base"/>
            <a:r>
              <a:rPr lang="ru-RU" sz="1200" b="0" i="0" kern="1200" dirty="0">
                <a:solidFill>
                  <a:schemeClr val="tx1"/>
                </a:solidFill>
                <a:effectLst/>
                <a:latin typeface="+mn-lt"/>
                <a:ea typeface="+mn-ea"/>
                <a:cs typeface="+mn-cs"/>
              </a:rPr>
              <a:t>Стенты изготовляют из особого сплава, совместимого с органами и тканями человека и достаточно гибкого, чтобы подстроиться под состояние пораженного сосуда.</a:t>
            </a:r>
          </a:p>
          <a:p>
            <a:endParaRPr lang="ru-RU" sz="1200" b="0" i="0" kern="1200" dirty="0">
              <a:solidFill>
                <a:schemeClr val="tx1"/>
              </a:solidFill>
              <a:effectLst/>
              <a:latin typeface="+mn-lt"/>
              <a:ea typeface="+mn-ea"/>
              <a:cs typeface="+mn-cs"/>
            </a:endParaRPr>
          </a:p>
          <a:p>
            <a:endParaRPr lang="ru-RU" sz="1200" b="0" i="0" kern="1200" dirty="0">
              <a:solidFill>
                <a:schemeClr val="tx1"/>
              </a:solidFill>
              <a:effectLst/>
              <a:latin typeface="+mn-lt"/>
              <a:ea typeface="+mn-ea"/>
              <a:cs typeface="+mn-cs"/>
            </a:endParaRPr>
          </a:p>
          <a:p>
            <a:endParaRPr lang="ru-RU" sz="1200" b="0" i="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42</a:t>
            </a:fld>
            <a:endParaRPr lang="ru-RU" dirty="0"/>
          </a:p>
        </p:txBody>
      </p:sp>
    </p:spTree>
    <p:extLst>
      <p:ext uri="{BB962C8B-B14F-4D97-AF65-F5344CB8AC3E}">
        <p14:creationId xmlns:p14="http://schemas.microsoft.com/office/powerpoint/2010/main" val="14136123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Адаптировано с </a:t>
            </a:r>
            <a:r>
              <a:rPr lang="ru-RU" sz="1200" b="0" i="0" kern="1200" dirty="0">
                <a:solidFill>
                  <a:schemeClr val="tx1"/>
                </a:solidFill>
                <a:effectLst/>
                <a:latin typeface="+mn-lt"/>
                <a:ea typeface="+mn-ea"/>
                <a:cs typeface="+mn-cs"/>
              </a:rPr>
              <a:t>https://healthperfect.ru/shuntirovanie-serdtsa.html</a:t>
            </a:r>
          </a:p>
          <a:p>
            <a:endParaRPr lang="ru-RU" dirty="0"/>
          </a:p>
          <a:p>
            <a:r>
              <a:rPr lang="ru-RU" sz="1200" b="0" i="0" kern="1200" dirty="0">
                <a:solidFill>
                  <a:schemeClr val="tx1"/>
                </a:solidFill>
                <a:effectLst/>
                <a:latin typeface="+mn-lt"/>
                <a:ea typeface="+mn-ea"/>
                <a:cs typeface="+mn-cs"/>
              </a:rPr>
              <a:t>Самое распространённое стандартное аортокоронарное шунтирование с использованием аппарата искусственного кровоснабжения. Более безопасное для организма аортокоронарное шунтирование без искусственного кровообращения. Оно требует высокой квалификации и опыта хирурга, не останавливающего работу сердца при оперировании его пораженного участка.</a:t>
            </a:r>
          </a:p>
          <a:p>
            <a:r>
              <a:rPr lang="ru-RU" sz="1200" b="0" i="0" kern="1200" dirty="0">
                <a:solidFill>
                  <a:schemeClr val="tx1"/>
                </a:solidFill>
                <a:effectLst/>
                <a:latin typeface="+mn-lt"/>
                <a:ea typeface="+mn-ea"/>
                <a:cs typeface="+mn-cs"/>
              </a:rPr>
              <a:t>Выполнение АКШ не означает, что ишемическая болезнь сердца полностью исчезнет, а повлёкшие операцию поведение и образ жизни можно оставить без изменений. Длительность периода улучшенного качества жизни после операции прямо зависит от соблюдения выданных врачом рекомендаций, избавления от вредных привычек и правильного питания. Шунт, сформированный из бедренной подкожной вены, в среднем может прослужить 10 лет, как и шунт из артерии грудной клетки.</a:t>
            </a:r>
          </a:p>
          <a:p>
            <a:r>
              <a:rPr lang="ru-RU" sz="1200" b="0" i="0" kern="1200" dirty="0">
                <a:solidFill>
                  <a:schemeClr val="tx1"/>
                </a:solidFill>
                <a:effectLst/>
                <a:latin typeface="+mn-lt"/>
                <a:ea typeface="+mn-ea"/>
                <a:cs typeface="+mn-cs"/>
              </a:rPr>
              <a:t>Наиболее распространенными осложнениями АКШ являются послеоперационная</a:t>
            </a:r>
            <a:r>
              <a:rPr lang="ru-RU" sz="1200" b="0" i="0" kern="1200" baseline="0" dirty="0">
                <a:solidFill>
                  <a:schemeClr val="tx1"/>
                </a:solidFill>
                <a:effectLst/>
                <a:latin typeface="+mn-lt"/>
                <a:ea typeface="+mn-ea"/>
                <a:cs typeface="+mn-cs"/>
              </a:rPr>
              <a:t> фибрилляция предсердий (</a:t>
            </a:r>
            <a:r>
              <a:rPr lang="ru-RU" sz="1200" b="0" i="0" kern="1200" dirty="0">
                <a:solidFill>
                  <a:schemeClr val="tx1"/>
                </a:solidFill>
                <a:effectLst/>
                <a:latin typeface="+mn-lt"/>
                <a:ea typeface="+mn-ea"/>
                <a:cs typeface="+mn-cs"/>
              </a:rPr>
              <a:t>как правило, пропадает спонтанно в период первых полутора месяцев), осложнения</a:t>
            </a:r>
            <a:r>
              <a:rPr lang="ru-RU" sz="1200" b="0" i="0" kern="1200" baseline="0" dirty="0">
                <a:solidFill>
                  <a:schemeClr val="tx1"/>
                </a:solidFill>
                <a:effectLst/>
                <a:latin typeface="+mn-lt"/>
                <a:ea typeface="+mn-ea"/>
                <a:cs typeface="+mn-cs"/>
              </a:rPr>
              <a:t> со стороны центральной нервной системы (снижение концентрации, памяти, внимания, других когнитивных функций), инфекции</a:t>
            </a:r>
            <a:r>
              <a:rPr lang="ru-RU" sz="1200" b="0" i="0" kern="1200" dirty="0">
                <a:solidFill>
                  <a:schemeClr val="tx1"/>
                </a:solidFill>
                <a:effectLst/>
                <a:latin typeface="+mn-lt"/>
                <a:ea typeface="+mn-ea"/>
                <a:cs typeface="+mn-cs"/>
              </a:rPr>
              <a:t>.</a:t>
            </a:r>
          </a:p>
          <a:p>
            <a:endParaRPr lang="ru-RU" sz="1200" b="0" i="0" kern="1200" dirty="0">
              <a:solidFill>
                <a:schemeClr val="tx1"/>
              </a:solidFill>
              <a:effectLst/>
              <a:latin typeface="+mn-lt"/>
              <a:ea typeface="+mn-ea"/>
              <a:cs typeface="+mn-cs"/>
            </a:endParaRPr>
          </a:p>
          <a:p>
            <a:r>
              <a:rPr lang="ru-RU" sz="1200" b="0" i="0" kern="1200" dirty="0">
                <a:solidFill>
                  <a:schemeClr val="tx1"/>
                </a:solidFill>
                <a:effectLst/>
                <a:latin typeface="+mn-lt"/>
                <a:ea typeface="+mn-ea"/>
                <a:cs typeface="+mn-cs"/>
              </a:rPr>
              <a:t>Предотвратить возникновение описанных угроз помогут доскональное планирование процедуры наложения шунтов, послеоперационного восстановления и ответственное отношение пациента к подготовке себя к хирургическому вмешательству.</a:t>
            </a:r>
          </a:p>
          <a:p>
            <a:br>
              <a:rPr lang="ru-RU" dirty="0"/>
            </a:br>
            <a:br>
              <a:rPr lang="ru-RU" dirty="0"/>
            </a:br>
            <a:r>
              <a:rPr lang="ru-RU" sz="1200" b="0" i="0" kern="1200" dirty="0">
                <a:solidFill>
                  <a:schemeClr val="tx1"/>
                </a:solidFill>
                <a:effectLst/>
                <a:latin typeface="+mn-lt"/>
                <a:ea typeface="+mn-ea"/>
                <a:cs typeface="+mn-cs"/>
              </a:rPr>
              <a:t>l</a:t>
            </a:r>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43</a:t>
            </a:fld>
            <a:endParaRPr lang="ru-RU" dirty="0"/>
          </a:p>
        </p:txBody>
      </p:sp>
    </p:spTree>
    <p:extLst>
      <p:ext uri="{BB962C8B-B14F-4D97-AF65-F5344CB8AC3E}">
        <p14:creationId xmlns:p14="http://schemas.microsoft.com/office/powerpoint/2010/main" val="3056319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E64C35F-2683-406C-91D3-CF7B0EE543EE}" type="slidenum">
              <a:rPr lang="ru-RU" smtClean="0"/>
              <a:t>44</a:t>
            </a:fld>
            <a:endParaRPr lang="ru-RU" dirty="0"/>
          </a:p>
        </p:txBody>
      </p:sp>
    </p:spTree>
    <p:extLst>
      <p:ext uri="{BB962C8B-B14F-4D97-AF65-F5344CB8AC3E}">
        <p14:creationId xmlns:p14="http://schemas.microsoft.com/office/powerpoint/2010/main" val="790682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ru-RU" dirty="0">
                <a:ea typeface="MS Gothic" pitchFamily="49" charset="-128"/>
                <a:cs typeface="Arial"/>
              </a:rPr>
              <a:t>Клинические Рекомендации МЗ РФ «Стабильная ишемическая болезнь сердца», </a:t>
            </a:r>
            <a:r>
              <a:rPr kumimoji="1" lang="en-US" dirty="0">
                <a:ea typeface="MS Gothic" pitchFamily="49" charset="-128"/>
                <a:cs typeface="Arial"/>
              </a:rPr>
              <a:t>2020</a:t>
            </a:r>
            <a:r>
              <a:rPr kumimoji="1" lang="ru-RU" dirty="0">
                <a:ea typeface="MS Gothic" pitchFamily="49" charset="-128"/>
                <a:cs typeface="Arial"/>
              </a:rPr>
              <a:t>, </a:t>
            </a:r>
            <a:r>
              <a:rPr lang="ru-RU" dirty="0">
                <a:hlinkClick r:id="rId3"/>
              </a:rPr>
              <a:t>https://scardio.ru/content/Guidelines/2020/Clinic_rekom_IBS.pdf</a:t>
            </a:r>
            <a:r>
              <a:rPr lang="ru-RU" dirty="0"/>
              <a:t> ,</a:t>
            </a:r>
          </a:p>
          <a:p>
            <a:endParaRPr lang="ru-RU" i="0" dirty="0"/>
          </a:p>
          <a:p>
            <a:r>
              <a:rPr lang="ru-RU" sz="1200" b="1" i="0" kern="1200" dirty="0">
                <a:solidFill>
                  <a:schemeClr val="tx1"/>
                </a:solidFill>
                <a:effectLst/>
                <a:latin typeface="+mn-lt"/>
                <a:ea typeface="+mn-ea"/>
                <a:cs typeface="+mn-cs"/>
              </a:rPr>
              <a:t>РЕАБИЛИТАЦИЯ </a:t>
            </a:r>
            <a:r>
              <a:rPr lang="ru-RU" sz="1200" b="0" i="0" kern="1200" dirty="0">
                <a:solidFill>
                  <a:schemeClr val="tx1"/>
                </a:solidFill>
                <a:effectLst/>
                <a:latin typeface="+mn-lt"/>
                <a:ea typeface="+mn-ea"/>
                <a:cs typeface="+mn-cs"/>
              </a:rPr>
              <a:t> — комплекс медицинских, и иных мер, направленных на восстановление (или компенсацию) нарушенных функций организма и трудоспособности больных и инвалидов. Реабилитация достигается сочетанным применением реабилитационных мероприятий — медицинских, психологических, педагогических, социальных, трудовых, технических и правовых, составляющих единый комплекс.</a:t>
            </a:r>
            <a:endParaRPr lang="ru-RU" sz="1200" i="0" kern="1200" dirty="0">
              <a:solidFill>
                <a:schemeClr val="tx1"/>
              </a:solidFill>
              <a:effectLst/>
              <a:latin typeface="+mn-lt"/>
              <a:ea typeface="+mn-ea"/>
              <a:cs typeface="+mn-cs"/>
            </a:endParaRPr>
          </a:p>
          <a:p>
            <a:endParaRPr lang="ru-RU" sz="1200" i="0" kern="1200" dirty="0">
              <a:solidFill>
                <a:schemeClr val="tx1"/>
              </a:solidFill>
              <a:effectLst/>
              <a:latin typeface="+mn-lt"/>
              <a:ea typeface="+mn-ea"/>
              <a:cs typeface="+mn-cs"/>
            </a:endParaRPr>
          </a:p>
          <a:p>
            <a:r>
              <a:rPr lang="ru-RU" sz="1200" i="0" kern="1200" dirty="0">
                <a:solidFill>
                  <a:schemeClr val="tx1"/>
                </a:solidFill>
                <a:effectLst/>
                <a:latin typeface="+mn-lt"/>
                <a:ea typeface="+mn-ea"/>
                <a:cs typeface="+mn-cs"/>
              </a:rPr>
              <a:t>Трудоспособность  больного  со  стабильной  ИБС  зависит  от  функционального класса</a:t>
            </a:r>
            <a:r>
              <a:rPr lang="ru-RU" sz="1200" i="0" kern="1200" baseline="0" dirty="0">
                <a:solidFill>
                  <a:schemeClr val="tx1"/>
                </a:solidFill>
                <a:effectLst/>
                <a:latin typeface="+mn-lt"/>
                <a:ea typeface="+mn-ea"/>
                <a:cs typeface="+mn-cs"/>
              </a:rPr>
              <a:t> </a:t>
            </a:r>
            <a:r>
              <a:rPr lang="ru-RU" sz="1200" i="0" kern="1200" dirty="0">
                <a:solidFill>
                  <a:schemeClr val="tx1"/>
                </a:solidFill>
                <a:effectLst/>
                <a:latin typeface="+mn-lt"/>
                <a:ea typeface="+mn-ea"/>
                <a:cs typeface="+mn-cs"/>
              </a:rPr>
              <a:t>стенокардии и сердечной недостаточности, сопутствующих заболеваний, характера профессии.</a:t>
            </a:r>
          </a:p>
          <a:p>
            <a:r>
              <a:rPr lang="ru-RU" sz="1200" i="0" kern="1200" dirty="0">
                <a:solidFill>
                  <a:schemeClr val="tx1"/>
                </a:solidFill>
                <a:effectLst/>
                <a:latin typeface="+mn-lt"/>
                <a:ea typeface="+mn-ea"/>
                <a:cs typeface="+mn-cs"/>
              </a:rPr>
              <a:t> </a:t>
            </a:r>
          </a:p>
          <a:p>
            <a:r>
              <a:rPr lang="ru-RU" sz="1200" i="0" kern="1200" dirty="0">
                <a:solidFill>
                  <a:schemeClr val="tx1"/>
                </a:solidFill>
                <a:effectLst/>
                <a:latin typeface="+mn-lt"/>
                <a:ea typeface="+mn-ea"/>
                <a:cs typeface="+mn-cs"/>
              </a:rPr>
              <a:t>Пациентов со стабильной стенокардией I–II ФК без опасных нарушений сердечного ритма и проводимости можно направлять в местные кардиологические санатории, бальнеологические и климатические курорты для проведения комплексной программы реабилитации. Пациентам со стенокардией III–IV ФК и тяжелыми сопутствующими заболеваниями санаторное лечение не рекомендуется.</a:t>
            </a:r>
          </a:p>
          <a:p>
            <a:r>
              <a:rPr lang="ru-RU" sz="1200" i="0" kern="1200" dirty="0">
                <a:solidFill>
                  <a:schemeClr val="tx1"/>
                </a:solidFill>
                <a:effectLst/>
                <a:latin typeface="+mn-lt"/>
                <a:ea typeface="+mn-ea"/>
                <a:cs typeface="+mn-cs"/>
              </a:rPr>
              <a:t>Программа реабилитация должна осуществляться</a:t>
            </a:r>
            <a:r>
              <a:rPr lang="ru-RU" sz="1200" b="1" i="0" kern="1200" dirty="0">
                <a:solidFill>
                  <a:schemeClr val="tx1"/>
                </a:solidFill>
                <a:effectLst/>
                <a:latin typeface="+mn-lt"/>
                <a:ea typeface="+mn-ea"/>
                <a:cs typeface="+mn-cs"/>
              </a:rPr>
              <a:t> </a:t>
            </a:r>
            <a:r>
              <a:rPr lang="ru-RU" sz="1200" i="0" kern="1200" dirty="0">
                <a:solidFill>
                  <a:schemeClr val="tx1"/>
                </a:solidFill>
                <a:effectLst/>
                <a:latin typeface="+mn-lt"/>
                <a:ea typeface="+mn-ea"/>
                <a:cs typeface="+mn-cs"/>
              </a:rPr>
              <a:t>мультидисциплинарной командой и включать три этапа: стационарный — в период интенсивного наблюдения, и реабилитационный амбулаторный.  </a:t>
            </a:r>
          </a:p>
          <a:p>
            <a:endParaRPr lang="ru-RU"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i="1" kern="1200" dirty="0">
                <a:solidFill>
                  <a:schemeClr val="tx1"/>
                </a:solidFill>
                <a:effectLst/>
                <a:latin typeface="+mn-lt"/>
                <a:ea typeface="+mn-ea"/>
                <a:cs typeface="+mn-cs"/>
              </a:rPr>
              <a:t>У пациентов с низким уровнем физической активности</a:t>
            </a:r>
            <a:r>
              <a:rPr lang="ru-RU" sz="1200" b="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тренировочная программа должна быть максимально облегченной, с постепенным, по мере тренированности, увеличением нагрузки. Регулярные физические тренировки также помогают снизить избыточную массу тела, снизить повышенное АД. Физическое состояние пациента с ИБС во многом определяет и его способность к реализации сексуальной активности. Перед тем, как рекомендовать тот или иной вид физической активности, врач должен получить результаты нагрузочного теста с определением функциональных возможностей больного.</a:t>
            </a:r>
            <a:endParaRPr lang="ru-RU" sz="1200" kern="1200" dirty="0">
              <a:solidFill>
                <a:schemeClr val="tx1"/>
              </a:solidFill>
              <a:effectLst/>
              <a:latin typeface="+mn-lt"/>
              <a:ea typeface="+mn-ea"/>
              <a:cs typeface="+mn-cs"/>
            </a:endParaRPr>
          </a:p>
          <a:p>
            <a:endParaRPr lang="ru-RU" sz="1200" i="0" kern="1200" dirty="0">
              <a:solidFill>
                <a:schemeClr val="tx1"/>
              </a:solidFill>
              <a:effectLst/>
              <a:latin typeface="+mn-lt"/>
              <a:ea typeface="+mn-ea"/>
              <a:cs typeface="+mn-cs"/>
            </a:endParaRPr>
          </a:p>
          <a:p>
            <a:endParaRPr lang="ru-RU" i="0" dirty="0"/>
          </a:p>
        </p:txBody>
      </p:sp>
      <p:sp>
        <p:nvSpPr>
          <p:cNvPr id="4" name="Номер слайда 3"/>
          <p:cNvSpPr>
            <a:spLocks noGrp="1"/>
          </p:cNvSpPr>
          <p:nvPr>
            <p:ph type="sldNum" sz="quarter" idx="10"/>
          </p:nvPr>
        </p:nvSpPr>
        <p:spPr/>
        <p:txBody>
          <a:bodyPr/>
          <a:lstStyle/>
          <a:p>
            <a:fld id="{E7779419-BF38-4C18-9970-724E0D38A7D6}" type="slidenum">
              <a:rPr lang="ru-RU" smtClean="0"/>
              <a:t>45</a:t>
            </a:fld>
            <a:endParaRPr lang="ru-RU" dirty="0"/>
          </a:p>
        </p:txBody>
      </p:sp>
    </p:spTree>
    <p:extLst>
      <p:ext uri="{BB962C8B-B14F-4D97-AF65-F5344CB8AC3E}">
        <p14:creationId xmlns:p14="http://schemas.microsoft.com/office/powerpoint/2010/main" val="234134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ru-RU" dirty="0">
                <a:ea typeface="MS Gothic" pitchFamily="49" charset="-128"/>
                <a:cs typeface="Arial"/>
              </a:rPr>
              <a:t>Клинические Рекомендации МЗ РФ «Стабильная ишемическая болезнь сердца», </a:t>
            </a:r>
            <a:r>
              <a:rPr kumimoji="1" lang="en-US" dirty="0">
                <a:ea typeface="MS Gothic" pitchFamily="49" charset="-128"/>
                <a:cs typeface="Arial"/>
              </a:rPr>
              <a:t>2020</a:t>
            </a:r>
            <a:r>
              <a:rPr kumimoji="1" lang="ru-RU" dirty="0">
                <a:ea typeface="MS Gothic" pitchFamily="49" charset="-128"/>
                <a:cs typeface="Arial"/>
              </a:rPr>
              <a:t>, </a:t>
            </a:r>
            <a:r>
              <a:rPr lang="ru-RU" dirty="0">
                <a:hlinkClick r:id="rId3"/>
              </a:rPr>
              <a:t>https://scardio.ru/content/Guidelines/2020/Clinic_rekom_IBS.pdf</a:t>
            </a:r>
            <a:r>
              <a:rPr lang="ru-RU" dirty="0"/>
              <a:t> </a:t>
            </a:r>
          </a:p>
          <a:p>
            <a:endParaRPr lang="ru-RU" dirty="0"/>
          </a:p>
          <a:p>
            <a:endParaRPr lang="ru-RU" dirty="0"/>
          </a:p>
          <a:p>
            <a:r>
              <a:rPr lang="ru-RU" sz="1200" kern="1200" dirty="0">
                <a:solidFill>
                  <a:schemeClr val="tx1"/>
                </a:solidFill>
                <a:effectLst/>
                <a:latin typeface="+mn-lt"/>
                <a:ea typeface="+mn-ea"/>
                <a:cs typeface="+mn-cs"/>
              </a:rPr>
              <a:t>Всем пациентам со стабильной ИБС рекомендуется диспансерное наблюдение врача-терапевта для определения частоты визитов, контроля за выполнением предписанных рекомендаций, своевременного изменения терапии, оценки риска осложнений, направления на дополнительные исследования, санаторно-курортное лечение и, при необходимости, — на госпитализацию. </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Рекомендуется диспансерное наблюдение за пациентами с неосложненными формами стабильной ИБС проводить силами врача-терапевта, врача общей практики (семейного врача). </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Рекомендуется диспансерное наблюдение за пациентами с осложненными формами стабильной ИБС проводить силами врача-кардиолога, а также в ряде ситуаций,</a:t>
            </a:r>
            <a:r>
              <a:rPr lang="ru-RU" sz="1200" kern="1200" baseline="0" dirty="0">
                <a:solidFill>
                  <a:schemeClr val="tx1"/>
                </a:solidFill>
                <a:effectLst/>
                <a:latin typeface="+mn-lt"/>
                <a:ea typeface="+mn-ea"/>
                <a:cs typeface="+mn-cs"/>
              </a:rPr>
              <a:t> когда требуется доосбледование и направление на оперативное лечение. </a:t>
            </a:r>
          </a:p>
          <a:p>
            <a:endParaRPr lang="ru-RU" sz="1200" kern="1200" baseline="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a:t>
            </a:r>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46</a:t>
            </a:fld>
            <a:endParaRPr lang="ru-RU" dirty="0"/>
          </a:p>
        </p:txBody>
      </p:sp>
    </p:spTree>
    <p:extLst>
      <p:ext uri="{BB962C8B-B14F-4D97-AF65-F5344CB8AC3E}">
        <p14:creationId xmlns:p14="http://schemas.microsoft.com/office/powerpoint/2010/main" val="3491454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Ишемия миокарда возникает, когда потребность миокарда в кислороде превышает возможности его доставки с кровотоком по коронарным артериям. Главные механизмы возникновения ишемии: снижение коронарного резерва (способности к увеличению коронарного кровотока при повышении потребностей миокарда в питательных веществах), а также уменьшение коронарного кровотока вследствие атеросклеротического сужения просвета</a:t>
            </a:r>
            <a:r>
              <a:rPr lang="ru-RU" sz="1200" kern="1200" baseline="0" dirty="0">
                <a:solidFill>
                  <a:schemeClr val="tx1"/>
                </a:solidFill>
                <a:effectLst/>
                <a:latin typeface="+mn-lt"/>
                <a:ea typeface="+mn-ea"/>
                <a:cs typeface="+mn-cs"/>
              </a:rPr>
              <a:t> сосудов сердца</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Потребность миокарда в кислороде определяют три основных фактора: напряжение стенок левого желудочка; частота сердечных сокращений; сократимость миокарда. Чем выше значение каждого из этих показателей, тем выше потребление сердечной мышцей кислорода.</a:t>
            </a: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Величина кровотока по сосудам сердца зависит от трех основных факторов: сопротивления коронарных артерий; ЧСС; перфузионного давления (разность между диастолическим давлением в аорте и диастолическим давлением в ЛЖ) </a:t>
            </a:r>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5</a:t>
            </a:fld>
            <a:endParaRPr lang="ru-RU" dirty="0"/>
          </a:p>
        </p:txBody>
      </p:sp>
    </p:spTree>
    <p:extLst>
      <p:ext uri="{BB962C8B-B14F-4D97-AF65-F5344CB8AC3E}">
        <p14:creationId xmlns:p14="http://schemas.microsoft.com/office/powerpoint/2010/main" val="15519334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ru-RU" sz="1200" dirty="0">
                <a:ea typeface="MS Gothic" pitchFamily="49" charset="-128"/>
                <a:cs typeface="Arial"/>
              </a:rPr>
              <a:t>Клинические Рекомендации МЗ РФ «Стабильная ишемическая болезнь сердца», </a:t>
            </a:r>
            <a:r>
              <a:rPr kumimoji="1" lang="en-US" sz="1200" dirty="0">
                <a:ea typeface="MS Gothic" pitchFamily="49" charset="-128"/>
                <a:cs typeface="Arial"/>
              </a:rPr>
              <a:t>2020</a:t>
            </a:r>
            <a:r>
              <a:rPr kumimoji="1" lang="ru-RU" sz="1200" dirty="0">
                <a:ea typeface="MS Gothic" pitchFamily="49" charset="-128"/>
                <a:cs typeface="Arial"/>
              </a:rPr>
              <a:t>, </a:t>
            </a:r>
            <a:r>
              <a:rPr lang="ru-RU" sz="1200" dirty="0">
                <a:hlinkClick r:id="rId3"/>
              </a:rPr>
              <a:t>https://scardio.ru/content/Guidelines/2020/Clinic_rekom_IBS.pdf</a:t>
            </a:r>
            <a:r>
              <a:rPr lang="ru-RU" sz="1200" dirty="0"/>
              <a:t> </a:t>
            </a:r>
          </a:p>
          <a:p>
            <a:endParaRPr lang="ru-RU" dirty="0"/>
          </a:p>
          <a:p>
            <a:r>
              <a:rPr lang="ru-RU" sz="1200" kern="1200" dirty="0">
                <a:solidFill>
                  <a:schemeClr val="tx1"/>
                </a:solidFill>
                <a:effectLst/>
                <a:latin typeface="+mn-lt"/>
                <a:ea typeface="+mn-ea"/>
                <a:cs typeface="+mn-cs"/>
              </a:rPr>
              <a:t>Пациентам со стабильной ИБС рекомендуется:</a:t>
            </a: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Регистрация электрокардиограммы в покое, Расшифровка, описание и интерпретация электрокардиографических данных 1 раз в год и дополнительно — при ухудшении течения стенокардии, появлении аритмии, а также при назначении/изменении лечения, влияющего на внутрисердечную электрическую проводимость.</a:t>
            </a:r>
          </a:p>
          <a:p>
            <a:endParaRPr lang="ru-RU"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Врачу-терапевту рекомендуется проводить вторичную профилактику сердечно-сосудистых</a:t>
            </a:r>
            <a:r>
              <a:rPr lang="ru-RU" sz="1200" kern="1200" baseline="0" dirty="0">
                <a:solidFill>
                  <a:schemeClr val="tx1"/>
                </a:solidFill>
                <a:effectLst/>
                <a:latin typeface="+mn-lt"/>
                <a:ea typeface="+mn-ea"/>
                <a:cs typeface="+mn-cs"/>
              </a:rPr>
              <a:t> осложнений</a:t>
            </a:r>
            <a:r>
              <a:rPr lang="ru-RU" sz="1200" kern="1200" dirty="0">
                <a:solidFill>
                  <a:schemeClr val="tx1"/>
                </a:solidFill>
                <a:effectLst/>
                <a:latin typeface="+mn-lt"/>
                <a:ea typeface="+mn-ea"/>
                <a:cs typeface="+mn-cs"/>
              </a:rPr>
              <a:t> всем пациентам со стабильной ИБС после реваскуляризации миокарда, а также запланировать их контрольный визит к врачу после выписки из стационара в течение 3 дней.  </a:t>
            </a:r>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47</a:t>
            </a:fld>
            <a:endParaRPr lang="ru-RU" dirty="0"/>
          </a:p>
        </p:txBody>
      </p:sp>
    </p:spTree>
    <p:extLst>
      <p:ext uri="{BB962C8B-B14F-4D97-AF65-F5344CB8AC3E}">
        <p14:creationId xmlns:p14="http://schemas.microsoft.com/office/powerpoint/2010/main" val="1324919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Госпитализация пациентов со стабильной ИБС рекомендуется при сохранении высокого функционального класса стенокардии (III–IV ФК), несмотря на проводимое в полном объеме медикаментозное лечение для проведения инвазивных исследований и/или реваскуляризации миокарда. Госпитализация пациентов со стабильной ИБС рекомендуется при декомпенсации явлений СН, не поддающихся медикаментозному лечению на амбулаторном этапе.</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Всех пациентов с подозрением на впервые возникшую стенокардию или обострение имевшейся ранее хронической ИБС (с подозрением на ОКС) рекомендуется экстренно госпитализировать, предпочтительно в стационар, где возможно инвазивное лечение. </a:t>
            </a:r>
            <a:endParaRPr lang="ru-RU" dirty="0"/>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48</a:t>
            </a:fld>
            <a:endParaRPr lang="ru-RU" dirty="0"/>
          </a:p>
        </p:txBody>
      </p:sp>
    </p:spTree>
    <p:extLst>
      <p:ext uri="{BB962C8B-B14F-4D97-AF65-F5344CB8AC3E}">
        <p14:creationId xmlns:p14="http://schemas.microsoft.com/office/powerpoint/2010/main" val="35117196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49</a:t>
            </a:fld>
            <a:endParaRPr lang="ru-RU" dirty="0"/>
          </a:p>
        </p:txBody>
      </p:sp>
    </p:spTree>
    <p:extLst>
      <p:ext uri="{BB962C8B-B14F-4D97-AF65-F5344CB8AC3E}">
        <p14:creationId xmlns:p14="http://schemas.microsoft.com/office/powerpoint/2010/main" val="7355533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Century Gothic" panose="020B0502020202020204" pitchFamily="34" charset="0"/>
                <a:ea typeface="Calibri" panose="020F0502020204030204" pitchFamily="34" charset="0"/>
              </a:rPr>
              <a:t>Вместо Приказа МЗ РФ от 9 января 2020 г. N 1н "Об утверждении перечня лекарственных препаратов для медицинского применения для обеспечения в течение одного года в амбулаторных условиях лиц, которые перенесли острое нарушение мозгового кровообращения, инфаркт миокарда, а также которым были выполнены аортокоронарное шунтирование, ангиопластика коронарных артерий со </a:t>
            </a:r>
            <a:r>
              <a:rPr lang="ru-RU" sz="1800" dirty="0" err="1">
                <a:effectLst/>
                <a:latin typeface="Century Gothic" panose="020B0502020202020204" pitchFamily="34" charset="0"/>
                <a:ea typeface="Calibri" panose="020F0502020204030204" pitchFamily="34" charset="0"/>
              </a:rPr>
              <a:t>стентированием</a:t>
            </a:r>
            <a:r>
              <a:rPr lang="ru-RU" sz="1800" dirty="0">
                <a:effectLst/>
                <a:latin typeface="Century Gothic" panose="020B0502020202020204" pitchFamily="34" charset="0"/>
                <a:ea typeface="Calibri" panose="020F0502020204030204" pitchFamily="34" charset="0"/>
              </a:rPr>
              <a:t> и </a:t>
            </a:r>
            <a:r>
              <a:rPr lang="ru-RU" sz="1800" dirty="0" err="1">
                <a:effectLst/>
                <a:latin typeface="Century Gothic" panose="020B0502020202020204" pitchFamily="34" charset="0"/>
                <a:ea typeface="Calibri" panose="020F0502020204030204" pitchFamily="34" charset="0"/>
              </a:rPr>
              <a:t>катетерная</a:t>
            </a:r>
            <a:r>
              <a:rPr lang="ru-RU" sz="1800" dirty="0">
                <a:effectLst/>
                <a:latin typeface="Century Gothic" panose="020B0502020202020204" pitchFamily="34" charset="0"/>
                <a:ea typeface="Calibri" panose="020F0502020204030204" pitchFamily="34" charset="0"/>
              </a:rPr>
              <a:t> абляция по поводу сердечно-сосудистых заболеваний" действует </a:t>
            </a:r>
            <a:r>
              <a:rPr lang="ru-RU" sz="1800" u="sng" dirty="0">
                <a:effectLst/>
                <a:latin typeface="Century Gothic" panose="020B0502020202020204" pitchFamily="34" charset="0"/>
                <a:ea typeface="Calibri" panose="020F0502020204030204" pitchFamily="34" charset="0"/>
              </a:rPr>
              <a:t>новый</a:t>
            </a:r>
            <a:r>
              <a:rPr lang="ru-RU" sz="1800" dirty="0">
                <a:effectLst/>
                <a:latin typeface="Century Gothic" panose="020B0502020202020204" pitchFamily="34" charset="0"/>
                <a:ea typeface="Calibri" panose="020F0502020204030204" pitchFamily="34" charset="0"/>
              </a:rPr>
              <a:t> </a:t>
            </a:r>
            <a:r>
              <a:rPr lang="ru-RU" sz="1800" dirty="0">
                <a:effectLst/>
                <a:highlight>
                  <a:srgbClr val="FFFF00"/>
                </a:highlight>
                <a:latin typeface="Century Gothic" panose="020B0502020202020204" pitchFamily="34" charset="0"/>
                <a:ea typeface="Calibri" panose="020F0502020204030204" pitchFamily="34" charset="0"/>
              </a:rPr>
              <a:t>Приказ Минздрава России от 29.09.2022 N 639н "Об утверждении перечня лекарственных препаратов для медицинского применения в целях обеспечения в амбулаторных условиях лиц, находящихся под диспансерным наблюдением, которые перенесли острое нарушение мозгового кровообращения, инфаркт миокарда, а также которым выполнены аортокоронарное шунтирование, ангиопластика коронарных артерий со </a:t>
            </a:r>
            <a:r>
              <a:rPr lang="ru-RU" sz="1800" dirty="0" err="1">
                <a:effectLst/>
                <a:highlight>
                  <a:srgbClr val="FFFF00"/>
                </a:highlight>
                <a:latin typeface="Century Gothic" panose="020B0502020202020204" pitchFamily="34" charset="0"/>
                <a:ea typeface="Calibri" panose="020F0502020204030204" pitchFamily="34" charset="0"/>
              </a:rPr>
              <a:t>стентированием</a:t>
            </a:r>
            <a:r>
              <a:rPr lang="ru-RU" sz="1800" dirty="0">
                <a:effectLst/>
                <a:highlight>
                  <a:srgbClr val="FFFF00"/>
                </a:highlight>
                <a:latin typeface="Century Gothic" panose="020B0502020202020204" pitchFamily="34" charset="0"/>
                <a:ea typeface="Calibri" panose="020F0502020204030204" pitchFamily="34" charset="0"/>
              </a:rPr>
              <a:t> и </a:t>
            </a:r>
            <a:r>
              <a:rPr lang="ru-RU" sz="1800" dirty="0" err="1">
                <a:effectLst/>
                <a:highlight>
                  <a:srgbClr val="FFFF00"/>
                </a:highlight>
                <a:latin typeface="Century Gothic" panose="020B0502020202020204" pitchFamily="34" charset="0"/>
                <a:ea typeface="Calibri" panose="020F0502020204030204" pitchFamily="34" charset="0"/>
              </a:rPr>
              <a:t>катетерная</a:t>
            </a:r>
            <a:r>
              <a:rPr lang="ru-RU" sz="1800" dirty="0">
                <a:effectLst/>
                <a:highlight>
                  <a:srgbClr val="FFFF00"/>
                </a:highlight>
                <a:latin typeface="Century Gothic" panose="020B0502020202020204" pitchFamily="34" charset="0"/>
                <a:ea typeface="Calibri" panose="020F0502020204030204" pitchFamily="34" charset="0"/>
              </a:rPr>
              <a:t> абляция по поводу сердечно-сосудистых заболеваний, в течение 2 лет с даты постановки диагноза и (или) выполнения хирургического вмешательства"</a:t>
            </a:r>
            <a:endParaRPr lang="ru-RU"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tx1"/>
              </a:solidFill>
              <a:effectLst/>
              <a:latin typeface="Century Gothic" panose="020B0502020202020204" pitchFamily="34" charset="0"/>
            </a:endParaRPr>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50</a:t>
            </a:fld>
            <a:endParaRPr lang="ru-RU" dirty="0"/>
          </a:p>
        </p:txBody>
      </p:sp>
    </p:spTree>
    <p:extLst>
      <p:ext uri="{BB962C8B-B14F-4D97-AF65-F5344CB8AC3E}">
        <p14:creationId xmlns:p14="http://schemas.microsoft.com/office/powerpoint/2010/main" val="329506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135DD58-0E53-4DE2-B20E-EEA3994B1DED}" type="slidenum">
              <a:rPr lang="ru-RU" smtClean="0"/>
              <a:t>55</a:t>
            </a:fld>
            <a:endParaRPr lang="ru-RU" dirty="0"/>
          </a:p>
        </p:txBody>
      </p:sp>
    </p:spTree>
    <p:extLst>
      <p:ext uri="{BB962C8B-B14F-4D97-AF65-F5344CB8AC3E}">
        <p14:creationId xmlns:p14="http://schemas.microsoft.com/office/powerpoint/2010/main" val="313219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a:t>1. </a:t>
            </a:r>
            <a:r>
              <a:rPr lang="en-US" b="1" dirty="0"/>
              <a:t>https://www.who.int/topics/risk_factors/ru/</a:t>
            </a:r>
            <a:r>
              <a:rPr lang="ru-RU" b="1" dirty="0"/>
              <a:t>:</a:t>
            </a:r>
          </a:p>
          <a:p>
            <a:endParaRPr lang="ru-RU" dirty="0"/>
          </a:p>
          <a:p>
            <a:r>
              <a:rPr lang="ru-RU" sz="1200" b="0" i="0" kern="1200" dirty="0">
                <a:solidFill>
                  <a:schemeClr val="tx1"/>
                </a:solidFill>
                <a:effectLst/>
                <a:latin typeface="+mn-lt"/>
                <a:ea typeface="+mn-ea"/>
                <a:cs typeface="+mn-cs"/>
              </a:rPr>
              <a:t>Фактор риска – это какое-либо свойство или особенность человека или какое-либо воздействие на него, повышающие вероятность развития болезни. </a:t>
            </a:r>
          </a:p>
          <a:p>
            <a:endParaRPr lang="ru-RU"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b="1" i="0" kern="1200" dirty="0">
                <a:solidFill>
                  <a:schemeClr val="tx1"/>
                </a:solidFill>
                <a:effectLst/>
                <a:latin typeface="+mn-lt"/>
                <a:ea typeface="+mn-ea"/>
                <a:cs typeface="+mn-cs"/>
              </a:rPr>
              <a:t>2. </a:t>
            </a:r>
            <a:r>
              <a:rPr kumimoji="1" lang="ru-RU" sz="1200" b="1" dirty="0">
                <a:ea typeface="MS Gothic" pitchFamily="49" charset="-128"/>
                <a:cs typeface="Arial"/>
              </a:rPr>
              <a:t>Клинические Рекомендации МЗ РФ «Стабильная ишемическая болезнь сердца», </a:t>
            </a:r>
            <a:r>
              <a:rPr kumimoji="1" lang="en-US" sz="1200" b="1" dirty="0">
                <a:ea typeface="MS Gothic" pitchFamily="49" charset="-128"/>
                <a:cs typeface="Arial"/>
              </a:rPr>
              <a:t>2020</a:t>
            </a:r>
            <a:r>
              <a:rPr kumimoji="1" lang="ru-RU" sz="1200" b="1" dirty="0">
                <a:ea typeface="MS Gothic" pitchFamily="49" charset="-128"/>
                <a:cs typeface="Arial"/>
              </a:rPr>
              <a:t>, </a:t>
            </a:r>
            <a:r>
              <a:rPr lang="ru-RU" sz="1200" b="1" dirty="0">
                <a:hlinkClick r:id="rId3"/>
              </a:rPr>
              <a:t>https://scardio.ru/content/Guidelines/2020/Clinic_rekom_IBS.pdf</a:t>
            </a:r>
            <a:r>
              <a:rPr lang="ru-RU" sz="1200" b="1" dirty="0"/>
              <a:t> </a:t>
            </a:r>
          </a:p>
          <a:p>
            <a:endParaRPr lang="ru-RU" dirty="0"/>
          </a:p>
          <a:p>
            <a:r>
              <a:rPr lang="ru-RU" dirty="0"/>
              <a:t>Для</a:t>
            </a:r>
            <a:r>
              <a:rPr lang="ru-RU" baseline="0" dirty="0"/>
              <a:t> более полного понимания своей болезни и причин ее возникновения необходимо знать о тех факторах, которые могут увеличить шансы развития ишемической болезни сердца или ее неблагоприятного исхода. </a:t>
            </a:r>
          </a:p>
          <a:p>
            <a:endParaRPr lang="ru-RU" baseline="0" dirty="0"/>
          </a:p>
          <a:p>
            <a:r>
              <a:rPr lang="ru-RU" baseline="0" dirty="0"/>
              <a:t>Существует группа факторов риска, на которые мы не можем повлиять. Это мужской пол, возраст (чем старше, тем выше вероятность наличия ишемической болезни сердца, причем вероятность наличия ишемической болезни сердца в возрасте старше 65 лет одинаково высока как среди мужчин, так и среди женщин, и может достигать 10-14% среди лиц этого возраста). Отягощенная семейная наследственность может быть фактором риска развития ишемической болезни сердца в более молодом возрасте, так как связана с вероятными генетическими причинами особенностей обмена холестерина, склонности к повышенному давлению и нарушениям ритма. Знание о немодифицируемых факторах риска должно мотивировать на прохождение профилактических обследований для своевременного установления диагноза ишемической болезни и более своевременного начала лечения.</a:t>
            </a:r>
          </a:p>
          <a:p>
            <a:endParaRPr lang="ru-RU" baseline="0" dirty="0"/>
          </a:p>
          <a:p>
            <a:r>
              <a:rPr lang="ru-RU" baseline="0" dirty="0"/>
              <a:t>Модифицируемые факторы риска, особенно при своем сочетании, широко распространены у нас в стране, однако осведомленность пациентов о их неблагоприятном влиянии на организм и сердце продолжает оставаться низкой. Отказ от курения, приверженность к здоровому образу жизни (через питание, физическую активность, ограничение алкоголя), снижение уровня стресс, нормализация артериального давления могут существенно снизить вероятность развития не только ишемической болезни сердца, но и многих других сердечно-сосудистых заболеваний.</a:t>
            </a:r>
          </a:p>
          <a:p>
            <a:r>
              <a:rPr lang="ru-RU" baseline="0" dirty="0"/>
              <a:t>Метаболические модифицируемые факторы риска (нарушение липидного обмена, предиабет и сахарный диабет, избыточный вес и ожирение) обладают как самостоятельным негативным влиянием на работу сердца, так и опосредованным влиянием на регуляцию работы сердца. </a:t>
            </a:r>
          </a:p>
          <a:p>
            <a:endParaRPr lang="ru-RU" baseline="0" dirty="0"/>
          </a:p>
          <a:p>
            <a:r>
              <a:rPr lang="ru-RU" b="1" baseline="0" dirty="0"/>
              <a:t>3. </a:t>
            </a:r>
            <a:r>
              <a:rPr lang="en-US" b="1" dirty="0"/>
              <a:t>Brook RD, Newby DE, Rajagopalan S. Air pollution and cardiometabolic disease: an update and call for clinical trials. Am J Hypertens 2017;31:110.</a:t>
            </a:r>
            <a:r>
              <a:rPr lang="ru-RU" b="1" dirty="0"/>
              <a:t> </a:t>
            </a:r>
            <a:r>
              <a:rPr lang="en-US" b="1" dirty="0"/>
              <a:t>Munzel T, Schmidt FP, Steven S, Herzog J, Daiber A, Sorensen M. Environmental noise and the cardiovascular system. J Am Coll Cardiol 2018;71:688697</a:t>
            </a:r>
            <a:r>
              <a:rPr lang="ru-RU" b="1" dirty="0"/>
              <a:t>:</a:t>
            </a:r>
          </a:p>
          <a:p>
            <a:endParaRPr lang="ru-RU" baseline="0" dirty="0"/>
          </a:p>
          <a:p>
            <a:r>
              <a:rPr lang="ru-RU" baseline="0" dirty="0"/>
              <a:t>Социальные факторы риска, такие как урбанизация и индустриализация показали свое влияние на риск возникновения ИБС путем негативного воздействия загрязнения воздуха поллютантами и высокого уровня шума.</a:t>
            </a:r>
            <a:r>
              <a:rPr lang="ru-RU" dirty="0"/>
              <a:t> Воздухоочистители с  высокоэффективными фильтрами твердых частиц (HEPA) снижают загрязнение в помещении, а  защитные маски для респираторов</a:t>
            </a:r>
            <a:r>
              <a:rPr lang="ru-RU" baseline="0" dirty="0"/>
              <a:t> </a:t>
            </a:r>
            <a:r>
              <a:rPr lang="ru-RU" dirty="0"/>
              <a:t>показали свою эффективность в  сильно загрязненных зонах.</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Ежегодная вакцинация против гриппа может снизить риск развития острого инфаркта миокарда у  пациентов с  ИБС, изменить прогноз у  пациентов с сердечной недостаточностью и  снизить сердечно‑сосудистую смертность у  пациентов ≥65 лет. Поэтому пациентам с КБС, особенно пожилым, рекомендуется ежегодная вакцинация против гриппа.</a:t>
            </a:r>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7</a:t>
            </a:fld>
            <a:endParaRPr lang="ru-RU" dirty="0"/>
          </a:p>
        </p:txBody>
      </p:sp>
    </p:spTree>
    <p:extLst>
      <p:ext uri="{BB962C8B-B14F-4D97-AF65-F5344CB8AC3E}">
        <p14:creationId xmlns:p14="http://schemas.microsoft.com/office/powerpoint/2010/main" val="3531412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Knuuti J., Wijns W., Saraste A., Capodanno D., Barbato E., Funck-Brentano Ch. et al. 2019 ESC Guidelines for the diagnoses and management of chronic coronary syndroms. The Task Force for the diagnosis and management of chronic coronary syndromes of the European Society of Cardiology (ESC). European Heart Journal. 2020;41(3):407–477. doi: 10.1093/eurheartj/ehz425.</a:t>
            </a:r>
            <a:r>
              <a:rPr lang="ru-RU" dirty="0"/>
              <a:t>:</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Может оказаться полезным прямо спросить пациента о наличии “дискомфорта”, поскольку многие не ощущают “боли” или “давления” в грудной клетке. Стенокардия может сопровождаться одышкой, и дискомфорт в грудной клетке также может сопровождаться менее специфичными симптомами, такими как утомляемость, предобморочное состояние, тошнота, изжога, двигательное беспокойство или чувство надвигающейся смерти. Одышка может быть единственным симптомом СИБС, и может оказаться сложным дифференцировать ее от одышки, связанной с бронхолегочным заболеванием.</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11114A0B-363E-4785-87F9-AA9AB3CE8BFF}" type="slidenum">
              <a:rPr lang="ru-RU" smtClean="0"/>
              <a:t>8</a:t>
            </a:fld>
            <a:endParaRPr lang="ru-RU" dirty="0"/>
          </a:p>
        </p:txBody>
      </p:sp>
    </p:spTree>
    <p:extLst>
      <p:ext uri="{BB962C8B-B14F-4D97-AF65-F5344CB8AC3E}">
        <p14:creationId xmlns:p14="http://schemas.microsoft.com/office/powerpoint/2010/main" val="1656268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t>Knuuti J., Wijns W., Saraste A., Capodanno D., Barbato E., Funck-Brentano Ch. et al. 2019 ESC Guidelines for the diagnoses and management of chronic coronary syndroms. The Task Force for the diagnosis and management of chronic coronary syndromes of the European Society of Cardiology (ESC). European Heart Journal. 2020;41(3):407–477. doi: 10.1093/eurheartj/ehz425.</a:t>
            </a:r>
            <a:r>
              <a:rPr lang="ru-RU" sz="800" dirty="0"/>
              <a:t>:</a:t>
            </a:r>
          </a:p>
          <a:p>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dirty="0"/>
              <a:t>Исследования</a:t>
            </a:r>
            <a:r>
              <a:rPr lang="ru-RU" baseline="0" dirty="0"/>
              <a:t> </a:t>
            </a:r>
            <a:r>
              <a:rPr lang="ru-RU" dirty="0"/>
              <a:t>показывают, что большинство пациентов с  ИБС предъявляют жалобы на  атипичный болевой синдром, тогда как типичную стенокардию описывают всего 10-15% пациентов.</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Стенокардия может уменьшиться при продолжении нагрузки (феномен “перехаживания”) или при втором подходе (феномен “разминки”). </a:t>
            </a:r>
            <a:r>
              <a:rPr lang="ru-RU" sz="1600" dirty="0"/>
              <a:t>Симптомы стенокардии не связаны с дыханием или положением тела. Порог развития стенокардии и,  следовательно, появление симптомов может значительно варьировать день ото дня, а также в течение одного и того же дня.</a:t>
            </a:r>
            <a:endParaRPr lang="ru-RU" sz="16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9</a:t>
            </a:fld>
            <a:endParaRPr lang="ru-RU" dirty="0"/>
          </a:p>
        </p:txBody>
      </p:sp>
    </p:spTree>
    <p:extLst>
      <p:ext uri="{BB962C8B-B14F-4D97-AF65-F5344CB8AC3E}">
        <p14:creationId xmlns:p14="http://schemas.microsoft.com/office/powerpoint/2010/main" val="3106563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Практикум по пропедевтике внутренних болезней. Практикум по пропедевтике внутренних болезней: учебное пособие [для студ. мед. вузов] / С. В. Виллевальде [и др.] ; под ред. Ж. Д. Кобалавы, В. С. Моисеева, 2008. – 199 с.:</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Для</a:t>
            </a:r>
            <a:r>
              <a:rPr lang="ru-RU" sz="1200" kern="1200" baseline="0" dirty="0">
                <a:solidFill>
                  <a:schemeClr val="tx1"/>
                </a:solidFill>
                <a:effectLst/>
                <a:latin typeface="+mn-lt"/>
                <a:ea typeface="+mn-ea"/>
                <a:cs typeface="+mn-cs"/>
              </a:rPr>
              <a:t> дифференциальной диагностики атипичной стенокардии нужно проводить тщательное обследование для исключения причин появления болей в грудной клетке, связанных с болезнями костно-мышечной системы, бронхо-легочной, желудочно-кишечной и нервной систем. Также важно помнить, что боль в грудной клетке может встречаться и при других заболеваниях сердца (миокардит, перикардит).</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10</a:t>
            </a:fld>
            <a:endParaRPr lang="ru-RU" dirty="0"/>
          </a:p>
        </p:txBody>
      </p:sp>
    </p:spTree>
    <p:extLst>
      <p:ext uri="{BB962C8B-B14F-4D97-AF65-F5344CB8AC3E}">
        <p14:creationId xmlns:p14="http://schemas.microsoft.com/office/powerpoint/2010/main" val="1568701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Практикум по пропедевтике внутренних болезней. Практикум по пропедевтике внутренних болезней: учебное пособие [для студ. мед. вузов] / С. В. Виллевальде [и др.] ; под ред. Ж. Д. Кобалавы, В. С. Моисеева, 2008. – 199 с.:</a:t>
            </a:r>
          </a:p>
          <a:p>
            <a:endParaRPr lang="ru-RU" dirty="0"/>
          </a:p>
          <a:p>
            <a:r>
              <a:rPr lang="ru-RU" dirty="0"/>
              <a:t>На болевые ощущения жалуются в основном люди среднего и пожилого возраста, при этом прослеживается связь болей с образом жизни. Сталкивающиеся с болевыми симптомами люди при данном заболевании обычно проводят много времени в положении сидя, например, за компьютером, за рулем, во время обучения, кормления грудью или подвержены гипотермии. Пациенты с активным образом жизни, например, занимающиеся плаванием, фитнесом, гимнастикой, и подвижной работой испытывают менее неприятные симптомы. Симптомы боли при грудном остеохондрозе. Как правило, больные испытывают боли следующего характера: - постоянная и тупая – между лопатками; - опоясывающая – между ребрами в подмышечной области; - в сердце и под грудью при движении и в покое; - жжение в области между лопатками - грудной области после сна, во время длительного сидения, ближе к концу дня и т.д. Болевые симптомы при грудном остеохондрозе имеют в первую очередь мышечное происхождение. Во время консультирования и медицинского обследования пациентов специалисты всегда находят триггерные зоны в наиболее характерных местах мышц этого отдела позвоночника, а также в грудной клетке в целом. </a:t>
            </a:r>
          </a:p>
        </p:txBody>
      </p:sp>
      <p:sp>
        <p:nvSpPr>
          <p:cNvPr id="4" name="Номер слайда 3"/>
          <p:cNvSpPr>
            <a:spLocks noGrp="1"/>
          </p:cNvSpPr>
          <p:nvPr>
            <p:ph type="sldNum" sz="quarter" idx="10"/>
          </p:nvPr>
        </p:nvSpPr>
        <p:spPr/>
        <p:txBody>
          <a:bodyPr/>
          <a:lstStyle/>
          <a:p>
            <a:fld id="{E7779419-BF38-4C18-9970-724E0D38A7D6}" type="slidenum">
              <a:rPr lang="ru-RU" smtClean="0"/>
              <a:t>11</a:t>
            </a:fld>
            <a:endParaRPr lang="ru-RU" dirty="0"/>
          </a:p>
        </p:txBody>
      </p:sp>
    </p:spTree>
    <p:extLst>
      <p:ext uri="{BB962C8B-B14F-4D97-AF65-F5344CB8AC3E}">
        <p14:creationId xmlns:p14="http://schemas.microsoft.com/office/powerpoint/2010/main" val="3655393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Заголовок 1"/>
          <p:cNvSpPr>
            <a:spLocks noGrp="1"/>
          </p:cNvSpPr>
          <p:nvPr>
            <p:ph type="ctrTitle" hasCustomPrompt="1"/>
          </p:nvPr>
        </p:nvSpPr>
        <p:spPr>
          <a:xfrm>
            <a:off x="711200" y="1122363"/>
            <a:ext cx="4988560" cy="3346450"/>
          </a:xfrm>
        </p:spPr>
        <p:txBody>
          <a:bodyPr anchor="ctr">
            <a:normAutofit/>
          </a:bodyPr>
          <a:lstStyle>
            <a:lvl1pPr algn="l">
              <a:defRPr sz="3600">
                <a:solidFill>
                  <a:schemeClr val="accent4"/>
                </a:solidFill>
              </a:defRPr>
            </a:lvl1pPr>
          </a:lstStyle>
          <a:p>
            <a:r>
              <a:rPr lang="ru-RU" dirty="0"/>
              <a:t>ОБРАЗЕЦ ЗАГОЛОВКА</a:t>
            </a:r>
          </a:p>
        </p:txBody>
      </p:sp>
      <p:sp>
        <p:nvSpPr>
          <p:cNvPr id="3" name="Подзаголовок 2"/>
          <p:cNvSpPr>
            <a:spLocks noGrp="1"/>
          </p:cNvSpPr>
          <p:nvPr>
            <p:ph type="subTitle" idx="1"/>
          </p:nvPr>
        </p:nvSpPr>
        <p:spPr>
          <a:xfrm>
            <a:off x="711200" y="4605338"/>
            <a:ext cx="4988560" cy="1084262"/>
          </a:xfrm>
        </p:spPr>
        <p:txBody>
          <a:bodyPr anchor="t"/>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RU" dirty="0"/>
          </a:p>
        </p:txBody>
      </p:sp>
      <p:sp>
        <p:nvSpPr>
          <p:cNvPr id="4" name="Дата 3"/>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046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4">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85"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209358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01159556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5">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r="48000" b="72445"/>
          <a:stretch/>
        </p:blipFill>
        <p:spPr>
          <a:xfrm flipH="1" flipV="1">
            <a:off x="5853345" y="4968240"/>
            <a:ext cx="6338655" cy="1889760"/>
          </a:xfrm>
          <a:prstGeom prst="rect">
            <a:avLst/>
          </a:prstGeom>
        </p:spPr>
      </p:pic>
    </p:spTree>
    <p:extLst>
      <p:ext uri="{BB962C8B-B14F-4D97-AF65-F5344CB8AC3E}">
        <p14:creationId xmlns:p14="http://schemas.microsoft.com/office/powerpoint/2010/main" val="71637551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5">
    <p:spTree>
      <p:nvGrpSpPr>
        <p:cNvPr id="1" name=""/>
        <p:cNvGrpSpPr/>
        <p:nvPr/>
      </p:nvGrpSpPr>
      <p:grpSpPr>
        <a:xfrm>
          <a:off x="0" y="0"/>
          <a:ext cx="0" cy="0"/>
          <a:chOff x="0" y="0"/>
          <a:chExt cx="0" cy="0"/>
        </a:xfrm>
      </p:grpSpPr>
      <p:grpSp>
        <p:nvGrpSpPr>
          <p:cNvPr id="9" name="Группа 8"/>
          <p:cNvGrpSpPr/>
          <p:nvPr/>
        </p:nvGrpSpPr>
        <p:grpSpPr>
          <a:xfrm flipH="1">
            <a:off x="0" y="0"/>
            <a:ext cx="12192000" cy="6858000"/>
            <a:chOff x="0" y="0"/>
            <a:chExt cx="12192000" cy="685800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630" cy="6858000"/>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r="48000" b="72445"/>
            <a:stretch/>
          </p:blipFill>
          <p:spPr>
            <a:xfrm flipH="1" flipV="1">
              <a:off x="5853345" y="4968240"/>
              <a:ext cx="6338655" cy="1889760"/>
            </a:xfrm>
            <a:prstGeom prst="rect">
              <a:avLst/>
            </a:prstGeom>
          </p:spPr>
        </p:pic>
      </p:grpSp>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253184448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5">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70"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35871366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5">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78423" b="72152"/>
          <a:stretch/>
        </p:blipFill>
        <p:spPr>
          <a:xfrm>
            <a:off x="9560689" y="0"/>
            <a:ext cx="2630126" cy="190982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740411" cy="2667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07796918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30"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8"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1287955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6">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8"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2365503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6">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r="4876"/>
          <a:stretch/>
        </p:blipFill>
        <p:spPr>
          <a:xfrm>
            <a:off x="596656" y="0"/>
            <a:ext cx="11595344"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8"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508437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6">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r="4876"/>
          <a:stretch/>
        </p:blipFill>
        <p:spPr>
          <a:xfrm flipV="1">
            <a:off x="596656" y="0"/>
            <a:ext cx="11595344"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8"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47909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Заголовок 1"/>
          <p:cNvSpPr>
            <a:spLocks noGrp="1"/>
          </p:cNvSpPr>
          <p:nvPr>
            <p:ph type="title"/>
          </p:nvPr>
        </p:nvSpPr>
        <p:spPr>
          <a:xfrm>
            <a:off x="479425" y="476251"/>
            <a:ext cx="11233149" cy="101600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683138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6">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Заголовок 1"/>
          <p:cNvSpPr>
            <a:spLocks noGrp="1"/>
          </p:cNvSpPr>
          <p:nvPr>
            <p:ph type="title"/>
          </p:nvPr>
        </p:nvSpPr>
        <p:spPr>
          <a:xfrm>
            <a:off x="479425" y="476250"/>
            <a:ext cx="11233150"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980489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6">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71" y="1137285"/>
            <a:ext cx="6853897" cy="3600465"/>
          </a:xfrm>
          <a:prstGeom prst="rect">
            <a:avLst/>
          </a:prstGeom>
        </p:spPr>
      </p:pic>
      <p:sp>
        <p:nvSpPr>
          <p:cNvPr id="2" name="Заголовок 1"/>
          <p:cNvSpPr>
            <a:spLocks noGrp="1"/>
          </p:cNvSpPr>
          <p:nvPr>
            <p:ph type="title"/>
          </p:nvPr>
        </p:nvSpPr>
        <p:spPr>
          <a:xfrm>
            <a:off x="712246" y="2452376"/>
            <a:ext cx="5738308" cy="1489703"/>
          </a:xfrm>
        </p:spPr>
        <p:txBody>
          <a:bodyPr/>
          <a:lstStyle>
            <a:lvl1pPr algn="ctr">
              <a:defRPr/>
            </a:lvl1pPr>
          </a:lstStyle>
          <a:p>
            <a:r>
              <a:rPr lang="ru-RU"/>
              <a:t>Образец заголовка</a:t>
            </a:r>
            <a:endParaRPr lang="ru-RU" dirty="0"/>
          </a:p>
        </p:txBody>
      </p:sp>
      <p:sp>
        <p:nvSpPr>
          <p:cNvPr id="3" name="Дата 2"/>
          <p:cNvSpPr>
            <a:spLocks noGrp="1"/>
          </p:cNvSpPr>
          <p:nvPr>
            <p:ph type="dt" sz="half" idx="10"/>
          </p:nvPr>
        </p:nvSpPr>
        <p:spPr/>
        <p:txBody>
          <a:bodyPr/>
          <a:lstStyle/>
          <a:p>
            <a:fld id="{2C33579E-470B-4B54-83C7-9019407BC26B}" type="datetimeFigureOut">
              <a:rPr lang="ru-RU" smtClean="0"/>
              <a:t>18.09.2023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693B0012-B98E-41B3-B959-1CC9B21B6C08}" type="slidenum">
              <a:rPr lang="ru-RU" smtClean="0"/>
              <a:t>‹#›</a:t>
            </a:fld>
            <a:endParaRPr lang="ru-RU" dirty="0"/>
          </a:p>
        </p:txBody>
      </p:sp>
    </p:spTree>
    <p:extLst>
      <p:ext uri="{BB962C8B-B14F-4D97-AF65-F5344CB8AC3E}">
        <p14:creationId xmlns:p14="http://schemas.microsoft.com/office/powerpoint/2010/main" val="385776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7">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1880081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7">
    <p:spTree>
      <p:nvGrpSpPr>
        <p:cNvPr id="1" name=""/>
        <p:cNvGrpSpPr/>
        <p:nvPr/>
      </p:nvGrpSpPr>
      <p:grpSpPr>
        <a:xfrm>
          <a:off x="0" y="0"/>
          <a:ext cx="0" cy="0"/>
          <a:chOff x="0" y="0"/>
          <a:chExt cx="0" cy="0"/>
        </a:xfrm>
      </p:grpSpPr>
      <p:grpSp>
        <p:nvGrpSpPr>
          <p:cNvPr id="6" name="Группа 5"/>
          <p:cNvGrpSpPr/>
          <p:nvPr/>
        </p:nvGrpSpPr>
        <p:grpSpPr>
          <a:xfrm>
            <a:off x="0" y="0"/>
            <a:ext cx="12192000" cy="6858000"/>
            <a:chOff x="-15433" y="0"/>
            <a:chExt cx="12192000" cy="6858000"/>
          </a:xfrm>
        </p:grpSpPr>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l="26162"/>
            <a:stretch/>
          </p:blipFill>
          <p:spPr>
            <a:xfrm>
              <a:off x="-15433" y="0"/>
              <a:ext cx="9000626" cy="6858000"/>
            </a:xfrm>
            <a:prstGeom prst="rect">
              <a:avLst/>
            </a:prstGeom>
          </p:spPr>
        </p:pic>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20565" r="55509"/>
            <a:stretch/>
          </p:blipFill>
          <p:spPr>
            <a:xfrm flipH="1" flipV="1">
              <a:off x="9260104" y="0"/>
              <a:ext cx="2916463" cy="6858000"/>
            </a:xfrm>
            <a:prstGeom prst="rect">
              <a:avLst/>
            </a:prstGeom>
          </p:spPr>
        </p:pic>
      </p:grpSp>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1410869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7">
    <p:spTree>
      <p:nvGrpSpPr>
        <p:cNvPr id="1" name=""/>
        <p:cNvGrpSpPr/>
        <p:nvPr/>
      </p:nvGrpSpPr>
      <p:grpSpPr>
        <a:xfrm>
          <a:off x="0" y="0"/>
          <a:ext cx="0" cy="0"/>
          <a:chOff x="0" y="0"/>
          <a:chExt cx="0" cy="0"/>
        </a:xfrm>
      </p:grpSpPr>
      <p:grpSp>
        <p:nvGrpSpPr>
          <p:cNvPr id="6" name="Группа 5"/>
          <p:cNvGrpSpPr/>
          <p:nvPr/>
        </p:nvGrpSpPr>
        <p:grpSpPr>
          <a:xfrm flipH="1">
            <a:off x="0" y="0"/>
            <a:ext cx="12192000" cy="6858000"/>
            <a:chOff x="0" y="0"/>
            <a:chExt cx="12192000" cy="6858000"/>
          </a:xfrm>
        </p:grpSpPr>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l="26162"/>
            <a:stretch/>
          </p:blipFill>
          <p:spPr>
            <a:xfrm>
              <a:off x="0" y="0"/>
              <a:ext cx="9000626" cy="6858000"/>
            </a:xfrm>
            <a:prstGeom prst="rect">
              <a:avLst/>
            </a:prstGeom>
          </p:spPr>
        </p:pic>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20565" r="55509"/>
            <a:stretch/>
          </p:blipFill>
          <p:spPr>
            <a:xfrm flipH="1" flipV="1">
              <a:off x="9275537" y="0"/>
              <a:ext cx="2916463" cy="6858000"/>
            </a:xfrm>
            <a:prstGeom prst="rect">
              <a:avLst/>
            </a:prstGeom>
          </p:spPr>
        </p:pic>
      </p:grpSp>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97900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8">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Заголовок 1"/>
          <p:cNvSpPr>
            <a:spLocks noGrp="1"/>
          </p:cNvSpPr>
          <p:nvPr>
            <p:ph type="title"/>
          </p:nvPr>
        </p:nvSpPr>
        <p:spPr>
          <a:xfrm>
            <a:off x="479426"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72205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6_1">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2"/>
            <a:ext cx="12192000" cy="6859388"/>
          </a:xfrm>
          <a:prstGeom prst="rect">
            <a:avLst/>
          </a:prstGeom>
        </p:spPr>
      </p:pic>
      <p:sp>
        <p:nvSpPr>
          <p:cNvPr id="2" name="Заголовок 1"/>
          <p:cNvSpPr>
            <a:spLocks noGrp="1"/>
          </p:cNvSpPr>
          <p:nvPr>
            <p:ph type="ctrTitle" hasCustomPrompt="1"/>
          </p:nvPr>
        </p:nvSpPr>
        <p:spPr>
          <a:xfrm>
            <a:off x="982663" y="476249"/>
            <a:ext cx="7562724" cy="1152525"/>
          </a:xfrm>
        </p:spPr>
        <p:txBody>
          <a:bodyPr anchor="ctr">
            <a:noAutofit/>
          </a:bodyPr>
          <a:lstStyle>
            <a:lvl1pPr algn="l">
              <a:defRPr sz="3200">
                <a:solidFill>
                  <a:srgbClr val="5B6877"/>
                </a:solidFill>
              </a:defRPr>
            </a:lvl1pPr>
          </a:lstStyle>
          <a:p>
            <a:r>
              <a:rPr lang="ru-RU" dirty="0"/>
              <a:t>ОБРАЗЕЦ</a:t>
            </a:r>
            <a:r>
              <a:rPr lang="en-US" dirty="0"/>
              <a:t> </a:t>
            </a:r>
            <a:r>
              <a:rPr lang="ru-RU" dirty="0"/>
              <a:t>ЗАГОЛОВКА</a:t>
            </a:r>
          </a:p>
        </p:txBody>
      </p:sp>
      <p:sp>
        <p:nvSpPr>
          <p:cNvPr id="10" name="Текст 9">
            <a:extLst>
              <a:ext uri="{FF2B5EF4-FFF2-40B4-BE49-F238E27FC236}">
                <a16:creationId xmlns:a16="http://schemas.microsoft.com/office/drawing/2014/main" id="{C339A269-C3C6-2547-B2F5-AEC775AB0D94}"/>
              </a:ext>
            </a:extLst>
          </p:cNvPr>
          <p:cNvSpPr>
            <a:spLocks noGrp="1"/>
          </p:cNvSpPr>
          <p:nvPr>
            <p:ph type="body" sz="quarter" idx="13"/>
          </p:nvPr>
        </p:nvSpPr>
        <p:spPr>
          <a:xfrm>
            <a:off x="982663" y="4346713"/>
            <a:ext cx="6054241" cy="2009637"/>
          </a:xfrm>
        </p:spPr>
        <p:txBody>
          <a:bodyPr/>
          <a:lstStyle>
            <a:lvl1pPr>
              <a:defRPr sz="2800" b="0"/>
            </a:lvl1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14" name="Текст 13">
            <a:extLst>
              <a:ext uri="{FF2B5EF4-FFF2-40B4-BE49-F238E27FC236}">
                <a16:creationId xmlns:a16="http://schemas.microsoft.com/office/drawing/2014/main" id="{FB11E7B7-C153-1C4D-AC6B-8170007A8CF9}"/>
              </a:ext>
            </a:extLst>
          </p:cNvPr>
          <p:cNvSpPr>
            <a:spLocks noGrp="1"/>
          </p:cNvSpPr>
          <p:nvPr>
            <p:ph type="body" sz="quarter" idx="14" hasCustomPrompt="1"/>
          </p:nvPr>
        </p:nvSpPr>
        <p:spPr>
          <a:xfrm>
            <a:off x="6290797" y="6237288"/>
            <a:ext cx="5421778" cy="541337"/>
          </a:xfrm>
        </p:spPr>
        <p:txBody>
          <a:bodyPr anchor="ctr" anchorCtr="0"/>
          <a:lstStyle>
            <a:lvl1pPr>
              <a:defRPr sz="800">
                <a:solidFill>
                  <a:schemeClr val="bg1"/>
                </a:solidFill>
              </a:defRPr>
            </a:lvl1pPr>
          </a:lstStyle>
          <a:p>
            <a:pPr lvl="0"/>
            <a:r>
              <a:rPr lang="ru-RU" dirty="0"/>
              <a:t>Литература</a:t>
            </a:r>
          </a:p>
        </p:txBody>
      </p:sp>
    </p:spTree>
    <p:extLst>
      <p:ext uri="{BB962C8B-B14F-4D97-AF65-F5344CB8AC3E}">
        <p14:creationId xmlns:p14="http://schemas.microsoft.com/office/powerpoint/2010/main" val="669459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1_1">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A0B3EA9-191E-C24E-8AD5-C83199A836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2" r="541" b="1285"/>
          <a:stretch/>
        </p:blipFill>
        <p:spPr>
          <a:xfrm>
            <a:off x="0" y="1982"/>
            <a:ext cx="12192000" cy="6856018"/>
          </a:xfrm>
          <a:prstGeom prst="rect">
            <a:avLst/>
          </a:prstGeom>
        </p:spPr>
      </p:pic>
      <p:sp>
        <p:nvSpPr>
          <p:cNvPr id="2" name="Заголовок 1"/>
          <p:cNvSpPr>
            <a:spLocks noGrp="1"/>
          </p:cNvSpPr>
          <p:nvPr>
            <p:ph type="ctrTitle" hasCustomPrompt="1"/>
          </p:nvPr>
        </p:nvSpPr>
        <p:spPr>
          <a:xfrm>
            <a:off x="982663" y="476249"/>
            <a:ext cx="7562724" cy="1152525"/>
          </a:xfrm>
        </p:spPr>
        <p:txBody>
          <a:bodyPr anchor="ctr">
            <a:noAutofit/>
          </a:bodyPr>
          <a:lstStyle>
            <a:lvl1pPr algn="l">
              <a:defRPr sz="3200">
                <a:solidFill>
                  <a:srgbClr val="5B6877"/>
                </a:solidFill>
              </a:defRPr>
            </a:lvl1pPr>
          </a:lstStyle>
          <a:p>
            <a:r>
              <a:rPr lang="ru-RU" dirty="0"/>
              <a:t>ОБРАЗЕЦ</a:t>
            </a:r>
            <a:r>
              <a:rPr lang="en-US" dirty="0"/>
              <a:t> </a:t>
            </a:r>
            <a:r>
              <a:rPr lang="ru-RU" dirty="0"/>
              <a:t>ЗАГОЛОВКА</a:t>
            </a:r>
          </a:p>
        </p:txBody>
      </p:sp>
      <p:sp>
        <p:nvSpPr>
          <p:cNvPr id="10" name="Текст 9">
            <a:extLst>
              <a:ext uri="{FF2B5EF4-FFF2-40B4-BE49-F238E27FC236}">
                <a16:creationId xmlns:a16="http://schemas.microsoft.com/office/drawing/2014/main" id="{C339A269-C3C6-2547-B2F5-AEC775AB0D94}"/>
              </a:ext>
            </a:extLst>
          </p:cNvPr>
          <p:cNvSpPr>
            <a:spLocks noGrp="1"/>
          </p:cNvSpPr>
          <p:nvPr>
            <p:ph type="body" sz="quarter" idx="13"/>
          </p:nvPr>
        </p:nvSpPr>
        <p:spPr>
          <a:xfrm>
            <a:off x="982664" y="4346713"/>
            <a:ext cx="6645912" cy="2009637"/>
          </a:xfrm>
        </p:spPr>
        <p:txBody>
          <a:bodyPr/>
          <a:lstStyle>
            <a:lvl1pPr>
              <a:defRPr sz="2800" b="0"/>
            </a:lvl1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14" name="Текст 13">
            <a:extLst>
              <a:ext uri="{FF2B5EF4-FFF2-40B4-BE49-F238E27FC236}">
                <a16:creationId xmlns:a16="http://schemas.microsoft.com/office/drawing/2014/main" id="{FB11E7B7-C153-1C4D-AC6B-8170007A8CF9}"/>
              </a:ext>
            </a:extLst>
          </p:cNvPr>
          <p:cNvSpPr>
            <a:spLocks noGrp="1"/>
          </p:cNvSpPr>
          <p:nvPr>
            <p:ph type="body" sz="quarter" idx="14" hasCustomPrompt="1"/>
          </p:nvPr>
        </p:nvSpPr>
        <p:spPr>
          <a:xfrm>
            <a:off x="982663" y="6237288"/>
            <a:ext cx="10729912" cy="620712"/>
          </a:xfrm>
        </p:spPr>
        <p:txBody>
          <a:bodyPr anchor="ctr" anchorCtr="0"/>
          <a:lstStyle>
            <a:lvl1pPr>
              <a:defRPr sz="800"/>
            </a:lvl1pPr>
          </a:lstStyle>
          <a:p>
            <a:pPr lvl="0"/>
            <a:r>
              <a:rPr lang="ru-RU" dirty="0"/>
              <a:t>Литература</a:t>
            </a:r>
          </a:p>
        </p:txBody>
      </p:sp>
    </p:spTree>
    <p:extLst>
      <p:ext uri="{BB962C8B-B14F-4D97-AF65-F5344CB8AC3E}">
        <p14:creationId xmlns:p14="http://schemas.microsoft.com/office/powerpoint/2010/main" val="296801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6_1">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FE1EB63-5AC7-254A-8DC4-1B4FB264844B}"/>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p:cNvSpPr>
            <a:spLocks noGrp="1"/>
          </p:cNvSpPr>
          <p:nvPr>
            <p:ph type="ctrTitle" hasCustomPrompt="1"/>
          </p:nvPr>
        </p:nvSpPr>
        <p:spPr>
          <a:xfrm>
            <a:off x="982662" y="476249"/>
            <a:ext cx="9506043" cy="895351"/>
          </a:xfrm>
        </p:spPr>
        <p:txBody>
          <a:bodyPr anchor="ctr">
            <a:noAutofit/>
          </a:bodyPr>
          <a:lstStyle>
            <a:lvl1pPr algn="l">
              <a:defRPr sz="3200">
                <a:solidFill>
                  <a:srgbClr val="5B6877"/>
                </a:solidFill>
              </a:defRPr>
            </a:lvl1pPr>
          </a:lstStyle>
          <a:p>
            <a:r>
              <a:rPr lang="ru-RU" dirty="0"/>
              <a:t>ОБРАЗЕЦ</a:t>
            </a:r>
            <a:r>
              <a:rPr lang="en-US" dirty="0"/>
              <a:t> </a:t>
            </a:r>
            <a:r>
              <a:rPr lang="ru-RU" dirty="0"/>
              <a:t>ЗАГОЛОВКА</a:t>
            </a:r>
          </a:p>
        </p:txBody>
      </p:sp>
      <p:sp>
        <p:nvSpPr>
          <p:cNvPr id="10" name="Текст 9">
            <a:extLst>
              <a:ext uri="{FF2B5EF4-FFF2-40B4-BE49-F238E27FC236}">
                <a16:creationId xmlns:a16="http://schemas.microsoft.com/office/drawing/2014/main" id="{C339A269-C3C6-2547-B2F5-AEC775AB0D94}"/>
              </a:ext>
            </a:extLst>
          </p:cNvPr>
          <p:cNvSpPr>
            <a:spLocks noGrp="1"/>
          </p:cNvSpPr>
          <p:nvPr>
            <p:ph type="body" sz="quarter" idx="13"/>
          </p:nvPr>
        </p:nvSpPr>
        <p:spPr>
          <a:xfrm>
            <a:off x="982663" y="1628775"/>
            <a:ext cx="9506042" cy="2009637"/>
          </a:xfrm>
        </p:spPr>
        <p:txBody>
          <a:bodyPr/>
          <a:lstStyle>
            <a:lvl1pPr>
              <a:defRPr sz="2000" b="0"/>
            </a:lvl1pPr>
          </a:lstStyle>
          <a:p>
            <a:pPr lvl="0"/>
            <a:r>
              <a:rPr lang="ru-RU"/>
              <a:t>Образец текста</a:t>
            </a:r>
          </a:p>
        </p:txBody>
      </p:sp>
      <p:sp>
        <p:nvSpPr>
          <p:cNvPr id="14" name="Текст 13">
            <a:extLst>
              <a:ext uri="{FF2B5EF4-FFF2-40B4-BE49-F238E27FC236}">
                <a16:creationId xmlns:a16="http://schemas.microsoft.com/office/drawing/2014/main" id="{FB11E7B7-C153-1C4D-AC6B-8170007A8CF9}"/>
              </a:ext>
            </a:extLst>
          </p:cNvPr>
          <p:cNvSpPr>
            <a:spLocks noGrp="1"/>
          </p:cNvSpPr>
          <p:nvPr>
            <p:ph type="body" sz="quarter" idx="14" hasCustomPrompt="1"/>
          </p:nvPr>
        </p:nvSpPr>
        <p:spPr>
          <a:xfrm>
            <a:off x="982663" y="6237288"/>
            <a:ext cx="10729912" cy="620712"/>
          </a:xfrm>
        </p:spPr>
        <p:txBody>
          <a:bodyPr anchor="ctr" anchorCtr="0"/>
          <a:lstStyle>
            <a:lvl1pPr>
              <a:defRPr sz="800"/>
            </a:lvl1pPr>
          </a:lstStyle>
          <a:p>
            <a:pPr lvl="0"/>
            <a:r>
              <a:rPr lang="ru-RU" dirty="0"/>
              <a:t>Литература</a:t>
            </a:r>
          </a:p>
        </p:txBody>
      </p:sp>
    </p:spTree>
    <p:extLst>
      <p:ext uri="{BB962C8B-B14F-4D97-AF65-F5344CB8AC3E}">
        <p14:creationId xmlns:p14="http://schemas.microsoft.com/office/powerpoint/2010/main" val="3986400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013EE8-AD6A-485B-BA82-AE7C276D99E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2BD3DD94-6878-4135-BF19-8DE3A7EF4F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7E107A9-0763-42AF-A009-B35C42662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FF82A6C-2CBD-4C6E-884D-712E7EBEC8D2}"/>
              </a:ext>
            </a:extLst>
          </p:cNvPr>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6" name="Нижний колонтитул 5">
            <a:extLst>
              <a:ext uri="{FF2B5EF4-FFF2-40B4-BE49-F238E27FC236}">
                <a16:creationId xmlns:a16="http://schemas.microsoft.com/office/drawing/2014/main" id="{421AC33D-6298-40D4-9C74-B5B31DD68430}"/>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3E4E03E5-42FB-47FF-9AB7-3D7FDAEE018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2939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2">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6" name="Прямоугольник 5"/>
          <p:cNvSpPr/>
          <p:nvPr/>
        </p:nvSpPr>
        <p:spPr>
          <a:xfrm>
            <a:off x="1185" y="4444678"/>
            <a:ext cx="3355473" cy="2413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title"/>
          </p:nvPr>
        </p:nvSpPr>
        <p:spPr>
          <a:xfrm>
            <a:off x="479425" y="476251"/>
            <a:ext cx="11233149" cy="101600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2830754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35DA8A-742D-416B-B22D-F6E54F8E400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6DAA354-5BF8-468F-AB3F-50E52B1565C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317C2E3-AC52-438D-AE07-BEA0E0AB7C7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9002B0B7-F9E9-4D46-A2DF-0DFD68AA4AEB}"/>
              </a:ext>
            </a:extLst>
          </p:cNvPr>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6" name="Нижний колонтитул 5">
            <a:extLst>
              <a:ext uri="{FF2B5EF4-FFF2-40B4-BE49-F238E27FC236}">
                <a16:creationId xmlns:a16="http://schemas.microsoft.com/office/drawing/2014/main" id="{87AD5BCC-BC60-4D75-8390-5A2B5420A768}"/>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9E4512F8-B602-4FA8-9452-CD6B7328383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5990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68AB68-8799-49AF-AEA9-F4A713B8D65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0191DE6-25EB-4478-9059-8E3D4370B4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ECC2941-CB55-44D3-9C8F-D77AC0445B8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87152DA-5D3F-4D2D-8A99-AD245416C8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B753507-5ABB-4B3B-8959-E29E1DC26F4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11019F0-8EAC-45C1-9427-E89D363CAC5E}"/>
              </a:ext>
            </a:extLst>
          </p:cNvPr>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8" name="Нижний колонтитул 7">
            <a:extLst>
              <a:ext uri="{FF2B5EF4-FFF2-40B4-BE49-F238E27FC236}">
                <a16:creationId xmlns:a16="http://schemas.microsoft.com/office/drawing/2014/main" id="{A47D16BC-C8C7-4807-95DF-E1375C4F4356}"/>
              </a:ext>
            </a:extLst>
          </p:cNvPr>
          <p:cNvSpPr>
            <a:spLocks noGrp="1"/>
          </p:cNvSpPr>
          <p:nvPr>
            <p:ph type="ftr" sz="quarter" idx="11"/>
          </p:nvPr>
        </p:nvSpPr>
        <p:spPr/>
        <p:txBody>
          <a:bodyPr/>
          <a:lstStyle/>
          <a:p>
            <a:endParaRPr lang="en-US" dirty="0"/>
          </a:p>
        </p:txBody>
      </p:sp>
      <p:sp>
        <p:nvSpPr>
          <p:cNvPr id="9" name="Номер слайда 8">
            <a:extLst>
              <a:ext uri="{FF2B5EF4-FFF2-40B4-BE49-F238E27FC236}">
                <a16:creationId xmlns:a16="http://schemas.microsoft.com/office/drawing/2014/main" id="{69173913-0E76-4388-8531-46B718FECE8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8533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059701E-395E-47B1-8820-324B3B2CA046}" type="datetimeFigureOut">
              <a:rPr lang="ru-RU" smtClean="0"/>
              <a:t>18.09.2023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D31BE75-FAA9-4768-9228-8744FE123EAA}" type="slidenum">
              <a:rPr lang="ru-RU" smtClean="0"/>
              <a:t>‹#›</a:t>
            </a:fld>
            <a:endParaRPr lang="ru-RU"/>
          </a:p>
        </p:txBody>
      </p:sp>
    </p:spTree>
    <p:extLst>
      <p:ext uri="{BB962C8B-B14F-4D97-AF65-F5344CB8AC3E}">
        <p14:creationId xmlns:p14="http://schemas.microsoft.com/office/powerpoint/2010/main" val="396572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105973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3">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r="48000" b="72445"/>
          <a:stretch/>
        </p:blipFill>
        <p:spPr>
          <a:xfrm>
            <a:off x="1185" y="0"/>
            <a:ext cx="6338655" cy="188976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2179656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3">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185"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2465986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3">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185"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6" name="Прямоугольник 5"/>
          <p:cNvSpPr/>
          <p:nvPr/>
        </p:nvSpPr>
        <p:spPr>
          <a:xfrm>
            <a:off x="0" y="4922520"/>
            <a:ext cx="5836920" cy="1935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989358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3">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1185"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114049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9/18/2023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415013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9426" y="476250"/>
            <a:ext cx="5738308" cy="970280"/>
          </a:xfrm>
          <a:prstGeom prst="rect">
            <a:avLst/>
          </a:prstGeom>
        </p:spPr>
        <p:txBody>
          <a:bodyPr vert="horz" lIns="0" tIns="0" rIns="0" bIns="0" rtlCol="0" anchor="ctr">
            <a:normAutofit/>
          </a:bodyPr>
          <a:lstStyle/>
          <a:p>
            <a:r>
              <a:rPr lang="ru-RU" dirty="0"/>
              <a:t>Образец заголовка</a:t>
            </a:r>
          </a:p>
        </p:txBody>
      </p:sp>
      <p:sp>
        <p:nvSpPr>
          <p:cNvPr id="3" name="Текст 2"/>
          <p:cNvSpPr>
            <a:spLocks noGrp="1"/>
          </p:cNvSpPr>
          <p:nvPr>
            <p:ph type="body" idx="1"/>
          </p:nvPr>
        </p:nvSpPr>
        <p:spPr>
          <a:xfrm>
            <a:off x="479425" y="1628775"/>
            <a:ext cx="11071151" cy="4692015"/>
          </a:xfrm>
          <a:prstGeom prst="rect">
            <a:avLst/>
          </a:prstGeom>
        </p:spPr>
        <p:txBody>
          <a:bodyPr vert="horz" lIns="0" tIns="0" rIns="0" bIns="0" rtlCol="0">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9/18/2023</a:t>
            </a:fld>
            <a:endParaRPr lang="en-US"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73283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3" r:id="rId28"/>
    <p:sldLayoutId id="2147483704" r:id="rId29"/>
    <p:sldLayoutId id="2147483706" r:id="rId30"/>
    <p:sldLayoutId id="2147483707" r:id="rId31"/>
    <p:sldLayoutId id="2147483708" r:id="rId32"/>
  </p:sldLayoutIdLst>
  <p:txStyles>
    <p:titleStyle>
      <a:lvl1pPr algn="l" defTabSz="914400" rtl="0" eaLnBrk="1" latinLnBrk="0" hangingPunct="1">
        <a:lnSpc>
          <a:spcPct val="90000"/>
        </a:lnSpc>
        <a:spcBef>
          <a:spcPct val="0"/>
        </a:spcBef>
        <a:buNone/>
        <a:defRPr sz="3200" b="1" kern="1200">
          <a:solidFill>
            <a:schemeClr val="accent4"/>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2" orient="horz" pos="300">
          <p15:clr>
            <a:srgbClr val="F26B43"/>
          </p15:clr>
        </p15:guide>
        <p15:guide id="3" orient="horz" pos="1026">
          <p15:clr>
            <a:srgbClr val="F26B43"/>
          </p15:clr>
        </p15:guide>
        <p15:guide id="4" pos="73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scardio.ru/content/Guidelines/2020/Clinic_rekom_IBS-unlocked.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scardio.ru/content/Guidelines/2020/Clinic_rekom_IBS-unlocked.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hyperlink" Target="https://scardio.ru/content/Guidelines/2020/Clinic_rekom_IBS-unlocked.pdf"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4" Type="http://schemas.openxmlformats.org/officeDocument/2006/relationships/hyperlink" Target="https://scardio.ru/content/Guidelines/2020/Clinic_rekom_IBS-unlocked.pdf"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www.takzdorovo.ru/articles/5030969/?ysclid=ley0rkkx3d177580279" TargetMode="External"/><Relationship Id="rId5" Type="http://schemas.openxmlformats.org/officeDocument/2006/relationships/image" Target="../media/image20.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hyperlink" Target="https://www.takzdorovo.ru/articles/5148207" TargetMode="External"/><Relationship Id="rId3" Type="http://schemas.openxmlformats.org/officeDocument/2006/relationships/image" Target="../media/image39.png"/><Relationship Id="rId7" Type="http://schemas.openxmlformats.org/officeDocument/2006/relationships/hyperlink" Target="http://23.rospotrebnadzor.ru/content/340/11592/"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doi.org/10.1136/bmj.j5855" TargetMode="External"/><Relationship Id="rId5" Type="http://schemas.openxmlformats.org/officeDocument/2006/relationships/image" Target="../media/image40.png"/><Relationship Id="rId4" Type="http://schemas.openxmlformats.org/officeDocument/2006/relationships/image" Target="../media/image26.png"/><Relationship Id="rId9" Type="http://schemas.openxmlformats.org/officeDocument/2006/relationships/hyperlink" Target="https://onco-life.ru/ob-onkologii/profilactica/faktory-riska/kurenie/post/preimushestva-otkaza-ot-kureniya-v-dolgosrochnoj-perspektiv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scardio.ru/content/Guidelines/Clinic_rek_AG_2020.pdf" TargetMode="External"/><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6.png"/><Relationship Id="rId4" Type="http://schemas.openxmlformats.org/officeDocument/2006/relationships/hyperlink" Target="https://eur01.safelinks.protection.outlook.com/?url=https%3A%2F%2Fscardio.ru%2Fcontent%2FGuidelines%2F2020%2FClinic_rekom_IBS-unlocked.pdf&amp;data=05%7C01%7CNatalya.EREMEEVA%40servier.com%7Cf151fd9c6e314c49c70c08db20888181%7Ccc0a4ff694544e4b881b85f448dee2e3%7C0%7C0%7C638139542886266889%7CUnknown%7CTWFpbGZsb3d8eyJWIjoiMC4wLjAwMDAiLCJQIjoiV2luMzIiLCJBTiI6Ik1haWwiLCJXVCI6Mn0%3D%7C3000%7C%7C%7C&amp;sdata=kfFtER3dyeBQBbaDTqzmsqCrnPVPykBP%2Bo6kmSqXpCc%3D&amp;reserved=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emf"/><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scardio.ru/content/Guidelines/Clinic_rek_AG_2020.pdf" TargetMode="External"/><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scardio.ru/content/Guidelines/Clinic_rek_AG_2020.pdf" TargetMode="Externa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scardio.ru/content/Guidelines/2020/Clinic_rekom_IBS-unlocked.pdf" TargetMode="Externa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hyperlink" Target="https://scardio.ru/content/Guidelines/2020/Clinic_rekom_IBS-unlocked.pdf" TargetMode="Externa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hyperlink" Target="https://noatero.ru/ru/v-pomoshch-pacientu/anatomiya-serdechno-sosudistoy-sistemy"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scardio.ru/content/Guidelines/2020/Clinic_rekom_IBS-unlocked.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hyperlink" Target="https://scardio.ru/content/Guidelines/2020/Clinic_rekom_IBS-unlocked.pdf" TargetMode="Externa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hyperlink" Target="https://scardio.ru/content/Guidelines/2020/Clinic_rekom_IBS-unlocked.pdf" TargetMode="External"/><Relationship Id="rId5" Type="http://schemas.openxmlformats.org/officeDocument/2006/relationships/image" Target="../media/image62.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28.xml"/><Relationship Id="rId1" Type="http://schemas.openxmlformats.org/officeDocument/2006/relationships/slideLayout" Target="../slideLayouts/slideLayout25.xml"/><Relationship Id="rId5" Type="http://schemas.openxmlformats.org/officeDocument/2006/relationships/image" Target="../media/image63.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66.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s://scardio.ru/content/Guidelines/2020/Clinic_rekom_IBS-unlocked.pdf"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scardio.ru/content/Guidelines/2020/Clinic_rekom_IBS-unlocked.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hyperlink" Target="https://scardio.ru/content/Guidelines/2020/Clinic_rekom_IBS-unlocked.pdf" TargetMode="External"/><Relationship Id="rId5" Type="http://schemas.openxmlformats.org/officeDocument/2006/relationships/image" Target="../media/image36.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hyperlink" Target="https://noatero.ru/ru/procedura-ballonnoy-angioplastiki-so-stentirovaniem-tbka" TargetMode="External"/><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hyperlink" Target="https://www.youtube.com/watch?v=IOqyeMxLvD0"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5.xml"/><Relationship Id="rId5" Type="http://schemas.openxmlformats.org/officeDocument/2006/relationships/hyperlink" Target="https://scardio.ru/content/Guidelines/2020/Clinic_rekom_IBS-unlocked.pdf" TargetMode="Externa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4.xml"/><Relationship Id="rId4" Type="http://schemas.openxmlformats.org/officeDocument/2006/relationships/hyperlink" Target="https://scardio.ru/content/Guidelines/2020/Clinic_rekom_IBS.pdf"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79.jpeg"/></Relationships>
</file>

<file path=ppt/slides/_rels/slide5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hyperlink" Target="https://scardio.ru/content/Guidelines/2020/Clinic_rekom_IBS-unlocked.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24116" y="1831115"/>
            <a:ext cx="4736449" cy="3346450"/>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dirty="0">
                <a:solidFill>
                  <a:srgbClr val="2E305F"/>
                </a:solidFill>
              </a:rPr>
              <a:t>ЕСЛИ У ВАС </a:t>
            </a:r>
            <a:br>
              <a:rPr lang="ru-RU" dirty="0">
                <a:solidFill>
                  <a:srgbClr val="2E305F"/>
                </a:solidFill>
              </a:rPr>
            </a:br>
            <a:r>
              <a:rPr lang="ru-RU" dirty="0">
                <a:solidFill>
                  <a:srgbClr val="2E305F"/>
                </a:solidFill>
              </a:rPr>
              <a:t>ИШЕМИЧЕСКАЯ БОЛЕЗНЬ СЕРДЦА</a:t>
            </a:r>
            <a:br>
              <a:rPr lang="ru-RU" dirty="0">
                <a:solidFill>
                  <a:srgbClr val="2E305F"/>
                </a:solidFill>
              </a:rPr>
            </a:br>
            <a:br>
              <a:rPr lang="ru-RU" dirty="0">
                <a:solidFill>
                  <a:srgbClr val="5B6877"/>
                </a:solidFill>
              </a:rPr>
            </a:br>
            <a:endParaRPr lang="ru-RU" dirty="0">
              <a:solidFill>
                <a:srgbClr val="5B6877"/>
              </a:solidFill>
            </a:endParaRPr>
          </a:p>
        </p:txBody>
      </p:sp>
      <p:sp>
        <p:nvSpPr>
          <p:cNvPr id="3" name="Подзаголовок 2"/>
          <p:cNvSpPr>
            <a:spLocks noGrp="1"/>
          </p:cNvSpPr>
          <p:nvPr>
            <p:ph type="subTitle" idx="1"/>
          </p:nvPr>
        </p:nvSpPr>
        <p:spPr>
          <a:xfrm>
            <a:off x="624116" y="4782497"/>
            <a:ext cx="5646057" cy="1577748"/>
          </a:xfrm>
        </p:spPr>
        <p:txBody>
          <a:bodyPr/>
          <a:lstStyle/>
          <a:p>
            <a:r>
              <a:rPr lang="ru-RU" sz="2000" b="1" dirty="0">
                <a:solidFill>
                  <a:srgbClr val="2E305F"/>
                </a:solidFill>
                <a:latin typeface="+mj-lt"/>
              </a:rPr>
              <a:t>Школа пациента</a:t>
            </a:r>
          </a:p>
          <a:p>
            <a:endParaRPr lang="ru-RU" dirty="0"/>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2676" y="852671"/>
            <a:ext cx="6396841" cy="5976301"/>
          </a:xfrm>
          <a:prstGeom prst="rect">
            <a:avLst/>
          </a:prstGeom>
        </p:spPr>
      </p:pic>
      <p:sp>
        <p:nvSpPr>
          <p:cNvPr id="6" name="TextBox 5">
            <a:extLst>
              <a:ext uri="{FF2B5EF4-FFF2-40B4-BE49-F238E27FC236}">
                <a16:creationId xmlns:a16="http://schemas.microsoft.com/office/drawing/2014/main" id="{575E5F53-EFA2-4009-BCDD-3670CE47E7E4}"/>
              </a:ext>
            </a:extLst>
          </p:cNvPr>
          <p:cNvSpPr txBox="1"/>
          <p:nvPr/>
        </p:nvSpPr>
        <p:spPr>
          <a:xfrm>
            <a:off x="397878" y="6519655"/>
            <a:ext cx="6589792"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2E305F"/>
                </a:solidFill>
                <a:effectLst/>
                <a:uLnTx/>
                <a:uFillTx/>
                <a:latin typeface="Arial"/>
                <a:ea typeface="+mn-ea"/>
                <a:cs typeface="+mn-cs"/>
              </a:rPr>
              <a:t>Представленная на слайдах информация не заменяет консультацию врача! Обязательно обратитесь за консультацией к врачу!</a:t>
            </a:r>
          </a:p>
        </p:txBody>
      </p:sp>
      <p:sp>
        <p:nvSpPr>
          <p:cNvPr id="7" name="TextBox 6">
            <a:extLst>
              <a:ext uri="{FF2B5EF4-FFF2-40B4-BE49-F238E27FC236}">
                <a16:creationId xmlns:a16="http://schemas.microsoft.com/office/drawing/2014/main" id="{95FF4E94-D235-6616-9B3C-E886B5AFF8EB}"/>
              </a:ext>
            </a:extLst>
          </p:cNvPr>
          <p:cNvSpPr txBox="1"/>
          <p:nvPr/>
        </p:nvSpPr>
        <p:spPr>
          <a:xfrm>
            <a:off x="513359" y="5992911"/>
            <a:ext cx="5152292" cy="307777"/>
          </a:xfrm>
          <a:prstGeom prst="rect">
            <a:avLst/>
          </a:prstGeom>
          <a:noFill/>
        </p:spPr>
        <p:txBody>
          <a:bodyPr wrap="square">
            <a:spAutoFit/>
          </a:bodyPr>
          <a:lstStyle/>
          <a:p>
            <a:r>
              <a:rPr lang="ru-RU" sz="1400" b="1" dirty="0">
                <a:solidFill>
                  <a:srgbClr val="2E305F"/>
                </a:solidFill>
                <a:effectLst/>
                <a:latin typeface="+mj-lt"/>
              </a:rPr>
              <a:t>Срок использования презентации: до </a:t>
            </a:r>
            <a:r>
              <a:rPr lang="en-US" sz="1400" b="1" dirty="0">
                <a:solidFill>
                  <a:srgbClr val="2E305F"/>
                </a:solidFill>
                <a:effectLst/>
                <a:latin typeface="+mj-lt"/>
              </a:rPr>
              <a:t>1 </a:t>
            </a:r>
            <a:r>
              <a:rPr lang="ru-RU" sz="1400" b="1" dirty="0">
                <a:solidFill>
                  <a:srgbClr val="2E305F"/>
                </a:solidFill>
                <a:effectLst/>
                <a:latin typeface="+mj-lt"/>
              </a:rPr>
              <a:t>июня 2025 </a:t>
            </a:r>
          </a:p>
        </p:txBody>
      </p:sp>
    </p:spTree>
    <p:custDataLst>
      <p:tags r:id="rId1"/>
    </p:custDataLst>
    <p:extLst>
      <p:ext uri="{BB962C8B-B14F-4D97-AF65-F5344CB8AC3E}">
        <p14:creationId xmlns:p14="http://schemas.microsoft.com/office/powerpoint/2010/main" val="1762448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3800" dirty="0">
                <a:solidFill>
                  <a:schemeClr val="bg2">
                    <a:lumMod val="25000"/>
                  </a:schemeClr>
                </a:solidFill>
              </a:rPr>
              <a:t>Другие причины болевых ощущений                           в грудной клетке</a:t>
            </a:r>
          </a:p>
        </p:txBody>
      </p:sp>
      <p:sp>
        <p:nvSpPr>
          <p:cNvPr id="3" name="Объект 2"/>
          <p:cNvSpPr>
            <a:spLocks noGrp="1"/>
          </p:cNvSpPr>
          <p:nvPr>
            <p:ph idx="1"/>
          </p:nvPr>
        </p:nvSpPr>
        <p:spPr/>
        <p:txBody>
          <a:bodyPr>
            <a:normAutofit/>
          </a:bodyPr>
          <a:lstStyle/>
          <a:p>
            <a:r>
              <a:rPr lang="ru-RU" sz="2400" b="1" dirty="0"/>
              <a:t>Болезни бронхо-легочной системы:</a:t>
            </a:r>
          </a:p>
          <a:p>
            <a:pPr lvl="1"/>
            <a:r>
              <a:rPr lang="ru-RU" sz="2200" dirty="0"/>
              <a:t>Плеврит</a:t>
            </a:r>
          </a:p>
          <a:p>
            <a:pPr lvl="1"/>
            <a:r>
              <a:rPr lang="ru-RU" sz="2200" dirty="0"/>
              <a:t>Опухоль плевры или легкого</a:t>
            </a:r>
          </a:p>
          <a:p>
            <a:pPr lvl="1"/>
            <a:r>
              <a:rPr lang="ru-RU" sz="2200" dirty="0"/>
              <a:t>Пневмоторакс </a:t>
            </a:r>
          </a:p>
          <a:p>
            <a:r>
              <a:rPr lang="ru-RU" sz="2400" b="1" dirty="0"/>
              <a:t>Заболевания органов ЖКТ*:</a:t>
            </a:r>
          </a:p>
          <a:p>
            <a:pPr lvl="1"/>
            <a:r>
              <a:rPr lang="ru-RU" sz="2200" dirty="0"/>
              <a:t>Эзофагит</a:t>
            </a:r>
          </a:p>
          <a:p>
            <a:pPr lvl="1"/>
            <a:r>
              <a:rPr lang="ru-RU" sz="2200" dirty="0"/>
              <a:t>Спазм пищевода</a:t>
            </a:r>
          </a:p>
          <a:p>
            <a:pPr lvl="1"/>
            <a:r>
              <a:rPr lang="ru-RU" sz="2200" dirty="0"/>
              <a:t>Гастроэзофагеальная рефлюксная болезнь</a:t>
            </a:r>
          </a:p>
          <a:p>
            <a:pPr lvl="1"/>
            <a:r>
              <a:rPr lang="ru-RU" sz="2200" dirty="0"/>
              <a:t>Язвенная болезнь желудка, ДПК**</a:t>
            </a:r>
          </a:p>
          <a:p>
            <a:r>
              <a:rPr lang="ru-RU" sz="2400" b="1" dirty="0"/>
              <a:t>Болезни костно-мышечной системы:</a:t>
            </a:r>
          </a:p>
          <a:p>
            <a:pPr lvl="1"/>
            <a:r>
              <a:rPr lang="ru-RU" sz="2200" dirty="0"/>
              <a:t>Остеохондроз грудного отдела позвоночника</a:t>
            </a:r>
          </a:p>
          <a:p>
            <a:pPr lvl="1"/>
            <a:r>
              <a:rPr lang="ru-RU" dirty="0"/>
              <a:t>Неврологические нарушения связанные с межреберными нервами</a:t>
            </a:r>
          </a:p>
          <a:p>
            <a:pPr lvl="1"/>
            <a:endParaRPr lang="ru-RU" sz="2200" dirty="0"/>
          </a:p>
          <a:p>
            <a:pPr marL="0" indent="0">
              <a:buNone/>
            </a:pPr>
            <a:endParaRPr lang="ru-RU" dirty="0"/>
          </a:p>
        </p:txBody>
      </p:sp>
      <p:sp>
        <p:nvSpPr>
          <p:cNvPr id="4" name="Скругленный прямоугольник 3"/>
          <p:cNvSpPr/>
          <p:nvPr/>
        </p:nvSpPr>
        <p:spPr>
          <a:xfrm>
            <a:off x="8181098" y="1691834"/>
            <a:ext cx="3531476" cy="10300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Характерно усиление боли при дыхании</a:t>
            </a:r>
          </a:p>
        </p:txBody>
      </p:sp>
      <p:sp>
        <p:nvSpPr>
          <p:cNvPr id="5" name="Скругленный прямоугольник 4"/>
          <p:cNvSpPr/>
          <p:nvPr/>
        </p:nvSpPr>
        <p:spPr>
          <a:xfrm>
            <a:off x="8181098" y="3312840"/>
            <a:ext cx="3531476" cy="10300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Характерно усиление боли натощак или после еды, нет связи с физической нагрузкой</a:t>
            </a:r>
          </a:p>
        </p:txBody>
      </p:sp>
      <p:sp>
        <p:nvSpPr>
          <p:cNvPr id="6" name="Скругленный прямоугольник 5"/>
          <p:cNvSpPr/>
          <p:nvPr/>
        </p:nvSpPr>
        <p:spPr>
          <a:xfrm>
            <a:off x="8181098" y="5037013"/>
            <a:ext cx="3531476" cy="7980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Характерно усиление боли при дыхании</a:t>
            </a:r>
          </a:p>
        </p:txBody>
      </p:sp>
      <p:sp>
        <p:nvSpPr>
          <p:cNvPr id="7" name="Прямоугольник 6"/>
          <p:cNvSpPr/>
          <p:nvPr/>
        </p:nvSpPr>
        <p:spPr>
          <a:xfrm>
            <a:off x="479424" y="6217895"/>
            <a:ext cx="11487571" cy="661720"/>
          </a:xfrm>
          <a:prstGeom prst="rect">
            <a:avLst/>
          </a:prstGeom>
        </p:spPr>
        <p:txBody>
          <a:bodyPr wrap="square">
            <a:spAutoFit/>
          </a:bodyPr>
          <a:lstStyle/>
          <a:p>
            <a:r>
              <a:rPr lang="ru-RU" sz="1000" i="1" dirty="0"/>
              <a:t>*</a:t>
            </a:r>
            <a:r>
              <a:rPr lang="ru-RU" sz="900" dirty="0">
                <a:solidFill>
                  <a:schemeClr val="tx2"/>
                </a:solidFill>
                <a:latin typeface="+mj-lt"/>
                <a:cs typeface="Arial" panose="020B0604020202020204" pitchFamily="34" charset="0"/>
              </a:rPr>
              <a:t>ЖКТ – желудочно-кишечный тракт; **ДПК – двенадцатиперстная кишка</a:t>
            </a:r>
          </a:p>
          <a:p>
            <a:endParaRPr lang="ru-RU" sz="900" dirty="0">
              <a:solidFill>
                <a:schemeClr val="tx2"/>
              </a:solidFill>
              <a:latin typeface="+mj-lt"/>
              <a:cs typeface="Arial" panose="020B0604020202020204" pitchFamily="34" charset="0"/>
            </a:endParaRPr>
          </a:p>
          <a:p>
            <a:r>
              <a:rPr lang="ru-RU" sz="900" dirty="0">
                <a:solidFill>
                  <a:schemeClr val="tx2"/>
                </a:solidFill>
                <a:latin typeface="+mj-lt"/>
                <a:cs typeface="Arial" panose="020B0604020202020204" pitchFamily="34" charset="0"/>
              </a:rPr>
              <a:t>1. Практикум по пропедевтике внутренних болезней : учебное пособие для медицинских вузов / [С. В. Виллевальде и др.] ; под ред. Ж. Д. Кобалава, В. С. Моисеева. - Москва : ГЭОТАР-Медиа, 2008 (М : Московская типография N 6). – 199с.</a:t>
            </a:r>
          </a:p>
        </p:txBody>
      </p:sp>
      <p:sp>
        <p:nvSpPr>
          <p:cNvPr id="8" name="TextBox 7">
            <a:extLst>
              <a:ext uri="{FF2B5EF4-FFF2-40B4-BE49-F238E27FC236}">
                <a16:creationId xmlns:a16="http://schemas.microsoft.com/office/drawing/2014/main" id="{2EC94FFB-B163-4D67-AD30-2F78DAD0134E}"/>
              </a:ext>
            </a:extLst>
          </p:cNvPr>
          <p:cNvSpPr txBox="1"/>
          <p:nvPr/>
        </p:nvSpPr>
        <p:spPr>
          <a:xfrm>
            <a:off x="6246135" y="140116"/>
            <a:ext cx="5720861" cy="307777"/>
          </a:xfrm>
          <a:prstGeom prst="rect">
            <a:avLst/>
          </a:prstGeom>
          <a:noFill/>
        </p:spPr>
        <p:txBody>
          <a:bodyPr wrap="none" rtlCol="0">
            <a:spAutoFit/>
          </a:bodyPr>
          <a:lstStyle/>
          <a:p>
            <a:r>
              <a:rPr lang="ru-RU" sz="1400" dirty="0">
                <a:solidFill>
                  <a:schemeClr val="bg2">
                    <a:lumMod val="25000"/>
                  </a:schemeClr>
                </a:solidFill>
              </a:rPr>
              <a:t>Для точной постановки диагноза необходима консультация врача!</a:t>
            </a:r>
          </a:p>
        </p:txBody>
      </p:sp>
      <p:sp>
        <p:nvSpPr>
          <p:cNvPr id="9" name="TextBox 8">
            <a:extLst>
              <a:ext uri="{FF2B5EF4-FFF2-40B4-BE49-F238E27FC236}">
                <a16:creationId xmlns:a16="http://schemas.microsoft.com/office/drawing/2014/main" id="{31653AF0-2920-41F4-AB3C-7F083979B155}"/>
              </a:ext>
            </a:extLst>
          </p:cNvPr>
          <p:cNvSpPr txBox="1"/>
          <p:nvPr/>
        </p:nvSpPr>
        <p:spPr>
          <a:xfrm>
            <a:off x="7834057" y="900008"/>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832268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79425" y="384604"/>
            <a:ext cx="11233149" cy="970280"/>
          </a:xfrm>
        </p:spPr>
        <p:txBody>
          <a:bodyPr>
            <a:normAutofit/>
          </a:bodyPr>
          <a:lstStyle/>
          <a:p>
            <a:pPr algn="ctr"/>
            <a:r>
              <a:rPr lang="ru-RU" sz="3800" dirty="0">
                <a:solidFill>
                  <a:schemeClr val="bg2">
                    <a:lumMod val="25000"/>
                  </a:schemeClr>
                </a:solidFill>
              </a:rPr>
              <a:t>Остеохондроз грудного отдела позвоночника</a:t>
            </a:r>
          </a:p>
        </p:txBody>
      </p:sp>
      <p:sp>
        <p:nvSpPr>
          <p:cNvPr id="5" name="Объект 4"/>
          <p:cNvSpPr>
            <a:spLocks noGrp="1"/>
          </p:cNvSpPr>
          <p:nvPr>
            <p:ph idx="1"/>
          </p:nvPr>
        </p:nvSpPr>
        <p:spPr>
          <a:xfrm>
            <a:off x="479425" y="1701016"/>
            <a:ext cx="5944651" cy="4737735"/>
          </a:xfrm>
        </p:spPr>
        <p:txBody>
          <a:bodyPr/>
          <a:lstStyle/>
          <a:p>
            <a:pPr marL="0" indent="0">
              <a:buNone/>
            </a:pPr>
            <a:r>
              <a:rPr lang="ru-RU" dirty="0"/>
              <a:t>Наиболее частые симптомы:</a:t>
            </a:r>
          </a:p>
          <a:p>
            <a:pPr marL="800100" lvl="1" indent="-342900">
              <a:buFont typeface="Arial" panose="020B0604020202020204" pitchFamily="34" charset="0"/>
              <a:buChar char="•"/>
            </a:pPr>
            <a:r>
              <a:rPr lang="ru-RU" dirty="0"/>
              <a:t>Межреберная боль</a:t>
            </a:r>
          </a:p>
          <a:p>
            <a:pPr marL="800100" lvl="1" indent="-342900">
              <a:buFont typeface="Arial" panose="020B0604020202020204" pitchFamily="34" charset="0"/>
              <a:buChar char="•"/>
            </a:pPr>
            <a:r>
              <a:rPr lang="ru-RU" dirty="0"/>
              <a:t>Усиление боли в груди при поднятии рук</a:t>
            </a:r>
          </a:p>
          <a:p>
            <a:pPr marL="800100" lvl="1" indent="-342900">
              <a:buFont typeface="Arial" panose="020B0604020202020204" pitchFamily="34" charset="0"/>
              <a:buChar char="•"/>
            </a:pPr>
            <a:r>
              <a:rPr lang="ru-RU" dirty="0"/>
              <a:t>Острая боль при вдохе и выдохе</a:t>
            </a:r>
          </a:p>
          <a:p>
            <a:pPr marL="800100" lvl="1" indent="-342900">
              <a:buFont typeface="Arial" panose="020B0604020202020204" pitchFamily="34" charset="0"/>
              <a:buChar char="•"/>
            </a:pPr>
            <a:r>
              <a:rPr lang="ru-RU" dirty="0"/>
              <a:t>Усиление боли при наклонах корпуса, вставании с постели</a:t>
            </a:r>
          </a:p>
          <a:p>
            <a:pPr marL="800100" lvl="1" indent="-342900">
              <a:buFont typeface="Arial" panose="020B0604020202020204" pitchFamily="34" charset="0"/>
              <a:buChar char="•"/>
            </a:pPr>
            <a:r>
              <a:rPr lang="ru-RU" dirty="0"/>
              <a:t>Боль не купируется нитратами короткого действия</a:t>
            </a:r>
          </a:p>
          <a:p>
            <a:pPr marL="800100" lvl="1" indent="-342900">
              <a:buFont typeface="Arial" panose="020B0604020202020204" pitchFamily="34" charset="0"/>
              <a:buChar char="•"/>
            </a:pPr>
            <a:r>
              <a:rPr lang="ru-RU" dirty="0"/>
              <a:t>По продолжительности боли – от нескольких часов до дней</a:t>
            </a:r>
          </a:p>
        </p:txBody>
      </p:sp>
      <p:sp>
        <p:nvSpPr>
          <p:cNvPr id="7" name="Прямоугольник 6"/>
          <p:cNvSpPr/>
          <p:nvPr/>
        </p:nvSpPr>
        <p:spPr>
          <a:xfrm>
            <a:off x="6352162" y="5035997"/>
            <a:ext cx="4675886" cy="683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Локализация боли при грудном остеохондрозе</a:t>
            </a:r>
          </a:p>
        </p:txBody>
      </p:sp>
      <p:sp>
        <p:nvSpPr>
          <p:cNvPr id="9" name="TextBox 8">
            <a:extLst>
              <a:ext uri="{FF2B5EF4-FFF2-40B4-BE49-F238E27FC236}">
                <a16:creationId xmlns:a16="http://schemas.microsoft.com/office/drawing/2014/main" id="{67934371-BF82-424A-A103-7C167455C37C}"/>
              </a:ext>
            </a:extLst>
          </p:cNvPr>
          <p:cNvSpPr txBox="1"/>
          <p:nvPr/>
        </p:nvSpPr>
        <p:spPr>
          <a:xfrm>
            <a:off x="6424076" y="176832"/>
            <a:ext cx="5720861" cy="307777"/>
          </a:xfrm>
          <a:prstGeom prst="rect">
            <a:avLst/>
          </a:prstGeom>
          <a:noFill/>
        </p:spPr>
        <p:txBody>
          <a:bodyPr wrap="none" rtlCol="0">
            <a:spAutoFit/>
          </a:bodyPr>
          <a:lstStyle/>
          <a:p>
            <a:r>
              <a:rPr lang="ru-RU" sz="1400" dirty="0">
                <a:solidFill>
                  <a:schemeClr val="bg2">
                    <a:lumMod val="25000"/>
                  </a:schemeClr>
                </a:solidFill>
              </a:rPr>
              <a:t>Для точной постановки диагноза необходима консультация врача!</a:t>
            </a:r>
          </a:p>
        </p:txBody>
      </p:sp>
      <p:sp>
        <p:nvSpPr>
          <p:cNvPr id="10" name="Прямоугольник 9">
            <a:extLst>
              <a:ext uri="{FF2B5EF4-FFF2-40B4-BE49-F238E27FC236}">
                <a16:creationId xmlns:a16="http://schemas.microsoft.com/office/drawing/2014/main" id="{14BF3421-D6AC-428C-951A-D2CF6A5D3CF5}"/>
              </a:ext>
            </a:extLst>
          </p:cNvPr>
          <p:cNvSpPr/>
          <p:nvPr/>
        </p:nvSpPr>
        <p:spPr>
          <a:xfrm>
            <a:off x="576763" y="6392445"/>
            <a:ext cx="7869535" cy="369332"/>
          </a:xfrm>
          <a:prstGeom prst="rect">
            <a:avLst/>
          </a:prstGeom>
        </p:spPr>
        <p:txBody>
          <a:bodyPr wrap="square">
            <a:spAutoFit/>
          </a:bodyPr>
          <a:lstStyle/>
          <a:p>
            <a:r>
              <a:rPr lang="ru-RU" sz="900" dirty="0">
                <a:solidFill>
                  <a:schemeClr val="tx2"/>
                </a:solidFill>
                <a:latin typeface="+mj-lt"/>
                <a:cs typeface="Arial" panose="020B0604020202020204" pitchFamily="34" charset="0"/>
              </a:rPr>
              <a:t>1.Практикум по пропедевтике внутренних болезней : учебное пособие для медицинских вузов / [С. В. Виллевальде и др.] ; под ред. Ж. Д. Кобалава, В. С. Моисеева. - Москва : ГЭОТАР-Медиа, 2008 (М. : Московская типография N 6). – 199с.</a:t>
            </a:r>
          </a:p>
        </p:txBody>
      </p:sp>
      <p:pic>
        <p:nvPicPr>
          <p:cNvPr id="8" name="Рисунок 7">
            <a:extLst>
              <a:ext uri="{FF2B5EF4-FFF2-40B4-BE49-F238E27FC236}">
                <a16:creationId xmlns:a16="http://schemas.microsoft.com/office/drawing/2014/main" id="{7D744A67-02AC-4A71-A839-A065E6B05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8355" y="1562656"/>
            <a:ext cx="4675887" cy="3426168"/>
          </a:xfrm>
          <a:prstGeom prst="rect">
            <a:avLst/>
          </a:prstGeom>
        </p:spPr>
      </p:pic>
      <p:sp>
        <p:nvSpPr>
          <p:cNvPr id="11" name="TextBox 10">
            <a:extLst>
              <a:ext uri="{FF2B5EF4-FFF2-40B4-BE49-F238E27FC236}">
                <a16:creationId xmlns:a16="http://schemas.microsoft.com/office/drawing/2014/main" id="{FEFBD3E1-C143-4AD7-A98C-0D0D5FC4E7C9}"/>
              </a:ext>
            </a:extLst>
          </p:cNvPr>
          <p:cNvSpPr txBox="1"/>
          <p:nvPr/>
        </p:nvSpPr>
        <p:spPr>
          <a:xfrm>
            <a:off x="11467823" y="550414"/>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3777110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04099E-C4F7-4441-94D9-46A61C1C7B44}"/>
              </a:ext>
            </a:extLst>
          </p:cNvPr>
          <p:cNvSpPr>
            <a:spLocks noGrp="1"/>
          </p:cNvSpPr>
          <p:nvPr>
            <p:ph type="title"/>
          </p:nvPr>
        </p:nvSpPr>
        <p:spPr>
          <a:xfrm>
            <a:off x="479425" y="476250"/>
            <a:ext cx="11233149" cy="970280"/>
          </a:xfrm>
        </p:spPr>
        <p:txBody>
          <a:bodyPr anchor="ctr">
            <a:normAutofit/>
          </a:bodyPr>
          <a:lstStyle/>
          <a:p>
            <a:pPr algn="ctr"/>
            <a:r>
              <a:rPr lang="ru-RU" sz="3800" dirty="0">
                <a:solidFill>
                  <a:schemeClr val="bg2">
                    <a:lumMod val="25000"/>
                  </a:schemeClr>
                </a:solidFill>
              </a:rPr>
              <a:t>Классификация степени тяжести стенокардии </a:t>
            </a:r>
          </a:p>
        </p:txBody>
      </p:sp>
      <p:pic>
        <p:nvPicPr>
          <p:cNvPr id="5" name="Объект 4" descr="Изображение выглядит как текст, векторная графика&#10;&#10;Автоматически созданное описание">
            <a:extLst>
              <a:ext uri="{FF2B5EF4-FFF2-40B4-BE49-F238E27FC236}">
                <a16:creationId xmlns:a16="http://schemas.microsoft.com/office/drawing/2014/main" id="{7E564245-A55F-4225-9B6B-ED8FE6B35B4C}"/>
              </a:ext>
            </a:extLst>
          </p:cNvPr>
          <p:cNvPicPr>
            <a:picLocks noGrp="1" noChangeAspect="1"/>
          </p:cNvPicPr>
          <p:nvPr>
            <p:ph idx="1"/>
          </p:nvPr>
        </p:nvPicPr>
        <p:blipFill>
          <a:blip r:embed="rId3"/>
          <a:stretch>
            <a:fillRect/>
          </a:stretch>
        </p:blipFill>
        <p:spPr>
          <a:xfrm>
            <a:off x="3892922" y="1446531"/>
            <a:ext cx="7636060" cy="5335182"/>
          </a:xfrm>
          <a:prstGeom prst="rect">
            <a:avLst/>
          </a:prstGeom>
          <a:noFill/>
        </p:spPr>
      </p:pic>
      <p:sp>
        <p:nvSpPr>
          <p:cNvPr id="6" name="Прямоугольник 5">
            <a:extLst>
              <a:ext uri="{FF2B5EF4-FFF2-40B4-BE49-F238E27FC236}">
                <a16:creationId xmlns:a16="http://schemas.microsoft.com/office/drawing/2014/main" id="{FEB8398A-6498-4D7F-BF32-4CF258773241}"/>
              </a:ext>
            </a:extLst>
          </p:cNvPr>
          <p:cNvSpPr/>
          <p:nvPr/>
        </p:nvSpPr>
        <p:spPr>
          <a:xfrm>
            <a:off x="3922887" y="3704015"/>
            <a:ext cx="1608920" cy="2062103"/>
          </a:xfrm>
          <a:prstGeom prst="rect">
            <a:avLst/>
          </a:prstGeom>
        </p:spPr>
        <p:txBody>
          <a:bodyPr wrap="square">
            <a:spAutoFit/>
          </a:bodyPr>
          <a:lstStyle/>
          <a:p>
            <a:pPr algn="ctr"/>
            <a:r>
              <a:rPr lang="en-US" sz="1600" b="1" dirty="0">
                <a:solidFill>
                  <a:schemeClr val="bg1"/>
                </a:solidFill>
              </a:rPr>
              <a:t>I</a:t>
            </a:r>
            <a:r>
              <a:rPr lang="ru-RU" sz="1600" b="1" dirty="0">
                <a:solidFill>
                  <a:schemeClr val="bg1"/>
                </a:solidFill>
              </a:rPr>
              <a:t> ФК</a:t>
            </a:r>
            <a:r>
              <a:rPr lang="ru-RU" sz="1400" b="1" dirty="0">
                <a:solidFill>
                  <a:schemeClr val="bg1"/>
                </a:solidFill>
              </a:rPr>
              <a:t>*</a:t>
            </a:r>
          </a:p>
          <a:p>
            <a:r>
              <a:rPr lang="ru-RU" sz="1400" dirty="0">
                <a:solidFill>
                  <a:schemeClr val="bg1"/>
                </a:solidFill>
              </a:rPr>
              <a:t>Стенокардия при выраженной нагрузке (подъем по лестнице </a:t>
            </a:r>
            <a:r>
              <a:rPr lang="en-US" sz="1400" dirty="0">
                <a:solidFill>
                  <a:schemeClr val="bg1"/>
                </a:solidFill>
              </a:rPr>
              <a:t>&gt;</a:t>
            </a:r>
            <a:r>
              <a:rPr lang="ru-RU" sz="1400" dirty="0">
                <a:solidFill>
                  <a:schemeClr val="bg1"/>
                </a:solidFill>
              </a:rPr>
              <a:t>2 пролетов </a:t>
            </a:r>
            <a:r>
              <a:rPr lang="ru-RU" sz="1400" dirty="0">
                <a:solidFill>
                  <a:schemeClr val="accent2"/>
                </a:solidFill>
              </a:rPr>
              <a:t>не вызывает появление боли)</a:t>
            </a:r>
          </a:p>
        </p:txBody>
      </p:sp>
      <p:sp>
        <p:nvSpPr>
          <p:cNvPr id="8" name="Прямоугольник 7">
            <a:extLst>
              <a:ext uri="{FF2B5EF4-FFF2-40B4-BE49-F238E27FC236}">
                <a16:creationId xmlns:a16="http://schemas.microsoft.com/office/drawing/2014/main" id="{8EEE2DF8-E536-4748-8842-107B13A2584A}"/>
              </a:ext>
            </a:extLst>
          </p:cNvPr>
          <p:cNvSpPr/>
          <p:nvPr/>
        </p:nvSpPr>
        <p:spPr>
          <a:xfrm>
            <a:off x="5624737" y="3292308"/>
            <a:ext cx="1490598" cy="1846659"/>
          </a:xfrm>
          <a:prstGeom prst="rect">
            <a:avLst/>
          </a:prstGeom>
        </p:spPr>
        <p:txBody>
          <a:bodyPr wrap="square">
            <a:spAutoFit/>
          </a:bodyPr>
          <a:lstStyle/>
          <a:p>
            <a:pPr algn="ctr"/>
            <a:r>
              <a:rPr lang="en-US" sz="1600" b="1" dirty="0">
                <a:solidFill>
                  <a:schemeClr val="bg1"/>
                </a:solidFill>
              </a:rPr>
              <a:t>II</a:t>
            </a:r>
            <a:r>
              <a:rPr lang="ru-RU" sz="1600" b="1" dirty="0">
                <a:solidFill>
                  <a:schemeClr val="bg1"/>
                </a:solidFill>
              </a:rPr>
              <a:t> ФК*</a:t>
            </a:r>
            <a:endParaRPr lang="en-US" sz="1600" b="1" dirty="0">
              <a:solidFill>
                <a:schemeClr val="bg1"/>
              </a:solidFill>
            </a:endParaRPr>
          </a:p>
          <a:p>
            <a:r>
              <a:rPr lang="ru-RU" sz="1400" dirty="0">
                <a:solidFill>
                  <a:schemeClr val="bg1"/>
                </a:solidFill>
              </a:rPr>
              <a:t>Стенокардия при умеренной нагрузке (подъем по лестнице от 1</a:t>
            </a:r>
            <a:r>
              <a:rPr lang="en-US" sz="1400" dirty="0">
                <a:solidFill>
                  <a:schemeClr val="bg1"/>
                </a:solidFill>
              </a:rPr>
              <a:t> </a:t>
            </a:r>
            <a:r>
              <a:rPr lang="ru-RU" sz="1400" dirty="0">
                <a:solidFill>
                  <a:schemeClr val="bg1"/>
                </a:solidFill>
              </a:rPr>
              <a:t>до 2 пролетов без боли)</a:t>
            </a:r>
          </a:p>
        </p:txBody>
      </p:sp>
      <p:sp>
        <p:nvSpPr>
          <p:cNvPr id="9" name="Прямоугольник 8">
            <a:extLst>
              <a:ext uri="{FF2B5EF4-FFF2-40B4-BE49-F238E27FC236}">
                <a16:creationId xmlns:a16="http://schemas.microsoft.com/office/drawing/2014/main" id="{8EB35099-AF3B-42C6-ADDA-96114CC09667}"/>
              </a:ext>
            </a:extLst>
          </p:cNvPr>
          <p:cNvSpPr/>
          <p:nvPr/>
        </p:nvSpPr>
        <p:spPr>
          <a:xfrm>
            <a:off x="7278293" y="3113847"/>
            <a:ext cx="1657279" cy="1631216"/>
          </a:xfrm>
          <a:prstGeom prst="rect">
            <a:avLst/>
          </a:prstGeom>
        </p:spPr>
        <p:txBody>
          <a:bodyPr wrap="square">
            <a:spAutoFit/>
          </a:bodyPr>
          <a:lstStyle/>
          <a:p>
            <a:pPr algn="ctr"/>
            <a:r>
              <a:rPr lang="en-US" sz="1600" b="1" dirty="0">
                <a:solidFill>
                  <a:schemeClr val="bg1"/>
                </a:solidFill>
              </a:rPr>
              <a:t>III </a:t>
            </a:r>
            <a:r>
              <a:rPr lang="ru-RU" sz="1600" b="1" dirty="0">
                <a:solidFill>
                  <a:schemeClr val="bg1"/>
                </a:solidFill>
              </a:rPr>
              <a:t>ФК*</a:t>
            </a:r>
          </a:p>
          <a:p>
            <a:r>
              <a:rPr lang="ru-RU" sz="1400" dirty="0">
                <a:solidFill>
                  <a:schemeClr val="bg1"/>
                </a:solidFill>
              </a:rPr>
              <a:t>Стенокардия при минимальной нагрузке (боль при подъеме на 1 лестничный пролет)</a:t>
            </a:r>
          </a:p>
        </p:txBody>
      </p:sp>
      <p:sp>
        <p:nvSpPr>
          <p:cNvPr id="10" name="Прямоугольник 9">
            <a:extLst>
              <a:ext uri="{FF2B5EF4-FFF2-40B4-BE49-F238E27FC236}">
                <a16:creationId xmlns:a16="http://schemas.microsoft.com/office/drawing/2014/main" id="{6D29124F-ACA8-404A-9735-E1FB54B5CC2C}"/>
              </a:ext>
            </a:extLst>
          </p:cNvPr>
          <p:cNvSpPr/>
          <p:nvPr/>
        </p:nvSpPr>
        <p:spPr>
          <a:xfrm>
            <a:off x="9228384" y="2721114"/>
            <a:ext cx="1829257" cy="1200329"/>
          </a:xfrm>
          <a:prstGeom prst="rect">
            <a:avLst/>
          </a:prstGeom>
        </p:spPr>
        <p:txBody>
          <a:bodyPr wrap="square">
            <a:spAutoFit/>
          </a:bodyPr>
          <a:lstStyle/>
          <a:p>
            <a:pPr algn="ctr"/>
            <a:r>
              <a:rPr lang="en-US" sz="1600" b="1" dirty="0">
                <a:solidFill>
                  <a:schemeClr val="bg1"/>
                </a:solidFill>
              </a:rPr>
              <a:t>IV</a:t>
            </a:r>
            <a:r>
              <a:rPr lang="ru-RU" sz="1600" b="1" dirty="0">
                <a:solidFill>
                  <a:schemeClr val="bg1"/>
                </a:solidFill>
              </a:rPr>
              <a:t> ФК*</a:t>
            </a:r>
            <a:endParaRPr lang="en-US" sz="1600" b="1" dirty="0">
              <a:solidFill>
                <a:schemeClr val="bg1"/>
              </a:solidFill>
            </a:endParaRPr>
          </a:p>
          <a:p>
            <a:r>
              <a:rPr lang="ru-RU" sz="1400" dirty="0">
                <a:solidFill>
                  <a:schemeClr val="bg1"/>
                </a:solidFill>
              </a:rPr>
              <a:t>Стенокардия покоя</a:t>
            </a:r>
          </a:p>
          <a:p>
            <a:r>
              <a:rPr lang="ru-RU" sz="1400" dirty="0">
                <a:solidFill>
                  <a:schemeClr val="bg1"/>
                </a:solidFill>
              </a:rPr>
              <a:t> (возникновение боли при любой нагрузке)</a:t>
            </a:r>
          </a:p>
        </p:txBody>
      </p:sp>
      <p:sp>
        <p:nvSpPr>
          <p:cNvPr id="11" name="TextBox 10">
            <a:extLst>
              <a:ext uri="{FF2B5EF4-FFF2-40B4-BE49-F238E27FC236}">
                <a16:creationId xmlns:a16="http://schemas.microsoft.com/office/drawing/2014/main" id="{935E0A83-4256-402B-B5F8-6C1FFD1E12C4}"/>
              </a:ext>
            </a:extLst>
          </p:cNvPr>
          <p:cNvSpPr txBox="1"/>
          <p:nvPr/>
        </p:nvSpPr>
        <p:spPr>
          <a:xfrm>
            <a:off x="3854104" y="5735419"/>
            <a:ext cx="3355406" cy="646331"/>
          </a:xfrm>
          <a:prstGeom prst="rect">
            <a:avLst/>
          </a:prstGeom>
          <a:noFill/>
        </p:spPr>
        <p:txBody>
          <a:bodyPr wrap="none" rtlCol="0">
            <a:spAutoFit/>
          </a:bodyPr>
          <a:lstStyle/>
          <a:p>
            <a:r>
              <a:rPr lang="ru-RU" dirty="0">
                <a:solidFill>
                  <a:schemeClr val="bg2">
                    <a:lumMod val="25000"/>
                  </a:schemeClr>
                </a:solidFill>
              </a:rPr>
              <a:t>*ФК – функциональный класс</a:t>
            </a:r>
          </a:p>
          <a:p>
            <a:endParaRPr lang="ru-RU" dirty="0"/>
          </a:p>
        </p:txBody>
      </p:sp>
      <p:sp>
        <p:nvSpPr>
          <p:cNvPr id="13" name="Прямоугольник 12">
            <a:extLst>
              <a:ext uri="{FF2B5EF4-FFF2-40B4-BE49-F238E27FC236}">
                <a16:creationId xmlns:a16="http://schemas.microsoft.com/office/drawing/2014/main" id="{289833E7-99AE-4187-A18D-0E00750FDF0E}"/>
              </a:ext>
            </a:extLst>
          </p:cNvPr>
          <p:cNvSpPr/>
          <p:nvPr/>
        </p:nvSpPr>
        <p:spPr>
          <a:xfrm>
            <a:off x="152031" y="1726086"/>
            <a:ext cx="3593090" cy="3693319"/>
          </a:xfrm>
          <a:prstGeom prst="rect">
            <a:avLst/>
          </a:prstGeom>
        </p:spPr>
        <p:txBody>
          <a:bodyPr wrap="square">
            <a:spAutoFit/>
          </a:bodyPr>
          <a:lstStyle/>
          <a:p>
            <a:pPr marL="800100" lvl="1" indent="-342900">
              <a:buFont typeface="Arial" panose="020B0604020202020204" pitchFamily="34" charset="0"/>
              <a:buChar char="•"/>
            </a:pPr>
            <a:r>
              <a:rPr lang="ru-RU" dirty="0">
                <a:solidFill>
                  <a:srgbClr val="2E305F"/>
                </a:solidFill>
              </a:rPr>
              <a:t>На визите врач узнает, как вы переносите физическую нагрузку, </a:t>
            </a:r>
          </a:p>
          <a:p>
            <a:pPr marL="800100" lvl="1" indent="-342900">
              <a:buFont typeface="Arial" panose="020B0604020202020204" pitchFamily="34" charset="0"/>
              <a:buChar char="•"/>
            </a:pPr>
            <a:r>
              <a:rPr lang="ru-RU" dirty="0">
                <a:solidFill>
                  <a:srgbClr val="2E305F"/>
                </a:solidFill>
              </a:rPr>
              <a:t>Сколько метров можете пройти без одышки и без остановки,</a:t>
            </a:r>
          </a:p>
          <a:p>
            <a:pPr marL="800100" lvl="1" indent="-342900">
              <a:buFont typeface="Arial" panose="020B0604020202020204" pitchFamily="34" charset="0"/>
              <a:buChar char="•"/>
            </a:pPr>
            <a:r>
              <a:rPr lang="ru-RU" dirty="0">
                <a:solidFill>
                  <a:srgbClr val="2E305F"/>
                </a:solidFill>
              </a:rPr>
              <a:t>На сколько лестничных пролетов вы можете подняться,</a:t>
            </a:r>
          </a:p>
          <a:p>
            <a:pPr marL="800100" lvl="1" indent="-342900">
              <a:buFont typeface="Arial" panose="020B0604020202020204" pitchFamily="34" charset="0"/>
              <a:buChar char="•"/>
            </a:pPr>
            <a:r>
              <a:rPr lang="ru-RU" dirty="0">
                <a:solidFill>
                  <a:srgbClr val="2E305F"/>
                </a:solidFill>
              </a:rPr>
              <a:t>Возникает ли приступ при эмоциональном стрессе или в холодную погоду.</a:t>
            </a:r>
          </a:p>
        </p:txBody>
      </p:sp>
      <p:sp>
        <p:nvSpPr>
          <p:cNvPr id="14" name="Прямоугольник 13">
            <a:extLst>
              <a:ext uri="{FF2B5EF4-FFF2-40B4-BE49-F238E27FC236}">
                <a16:creationId xmlns:a16="http://schemas.microsoft.com/office/drawing/2014/main" id="{8EE089EC-472E-4858-9D13-0C1D50A6D04E}"/>
              </a:ext>
            </a:extLst>
          </p:cNvPr>
          <p:cNvSpPr/>
          <p:nvPr/>
        </p:nvSpPr>
        <p:spPr>
          <a:xfrm>
            <a:off x="595010" y="6431117"/>
            <a:ext cx="8264673" cy="369332"/>
          </a:xfrm>
          <a:prstGeom prst="rect">
            <a:avLst/>
          </a:prstGeom>
        </p:spPr>
        <p:txBody>
          <a:bodyPr wrap="square">
            <a:spAutoFit/>
          </a:bodyPr>
          <a:lstStyle/>
          <a:p>
            <a:r>
              <a:rPr lang="ru-RU" sz="900" dirty="0">
                <a:solidFill>
                  <a:schemeClr val="tx2"/>
                </a:solidFill>
                <a:latin typeface="+mj-lt"/>
                <a:cs typeface="Arial" panose="020B0604020202020204" pitchFamily="34" charset="0"/>
              </a:rPr>
              <a:t>1 -Клинические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 https://scardio.ru/content/Guidelines/2020/Clinic_rekom_IBS-unlocked.pdf</a:t>
            </a:r>
            <a:r>
              <a:rPr lang="ru-RU" sz="900" dirty="0">
                <a:solidFill>
                  <a:schemeClr val="tx2"/>
                </a:solidFill>
                <a:latin typeface="+mj-lt"/>
                <a:cs typeface="Arial" panose="020B0604020202020204" pitchFamily="34" charset="0"/>
              </a:rPr>
              <a:t>; 2 - </a:t>
            </a:r>
            <a:r>
              <a:rPr lang="en-US" sz="900" dirty="0">
                <a:solidFill>
                  <a:schemeClr val="tx2"/>
                </a:solidFill>
                <a:latin typeface="+mj-lt"/>
                <a:cs typeface="Arial" panose="020B0604020202020204" pitchFamily="34" charset="0"/>
              </a:rPr>
              <a:t>Campeau L</a:t>
            </a:r>
            <a:r>
              <a:rPr lang="ru-RU"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rPr>
              <a:t>Letter</a:t>
            </a:r>
            <a:r>
              <a:rPr lang="ru-RU"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rPr>
              <a:t>grading of angina pectoris</a:t>
            </a:r>
            <a:r>
              <a:rPr lang="ru-RU"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rPr>
              <a:t>Circulation 1976; 54:522</a:t>
            </a:r>
            <a:endParaRPr lang="ru-RU" sz="900" dirty="0">
              <a:solidFill>
                <a:schemeClr val="tx2"/>
              </a:solidFill>
              <a:latin typeface="+mj-lt"/>
              <a:cs typeface="Arial" panose="020B0604020202020204" pitchFamily="34" charset="0"/>
            </a:endParaRPr>
          </a:p>
        </p:txBody>
      </p:sp>
      <p:sp>
        <p:nvSpPr>
          <p:cNvPr id="12" name="TextBox 11">
            <a:extLst>
              <a:ext uri="{FF2B5EF4-FFF2-40B4-BE49-F238E27FC236}">
                <a16:creationId xmlns:a16="http://schemas.microsoft.com/office/drawing/2014/main" id="{7C3A94BC-1222-4E70-824A-D50BBD2078B0}"/>
              </a:ext>
            </a:extLst>
          </p:cNvPr>
          <p:cNvSpPr txBox="1"/>
          <p:nvPr/>
        </p:nvSpPr>
        <p:spPr>
          <a:xfrm>
            <a:off x="11610926" y="592058"/>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578986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9A77A5E-C647-F045-A1FA-39EB6F24A6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736" y="1583299"/>
            <a:ext cx="10066525" cy="4910263"/>
          </a:xfrm>
          <a:prstGeom prst="rect">
            <a:avLst/>
          </a:prstGeom>
        </p:spPr>
      </p:pic>
      <p:sp>
        <p:nvSpPr>
          <p:cNvPr id="2" name="Заголовок 1">
            <a:extLst>
              <a:ext uri="{FF2B5EF4-FFF2-40B4-BE49-F238E27FC236}">
                <a16:creationId xmlns:a16="http://schemas.microsoft.com/office/drawing/2014/main" id="{CDFAC119-20A5-C448-A91B-3F0D5CE18850}"/>
              </a:ext>
            </a:extLst>
          </p:cNvPr>
          <p:cNvSpPr>
            <a:spLocks noGrp="1"/>
          </p:cNvSpPr>
          <p:nvPr>
            <p:ph type="title"/>
          </p:nvPr>
        </p:nvSpPr>
        <p:spPr/>
        <p:txBody>
          <a:bodyPr/>
          <a:lstStyle/>
          <a:p>
            <a:pPr algn="ctr"/>
            <a:r>
              <a:rPr lang="ru-RU" sz="3800" dirty="0">
                <a:solidFill>
                  <a:schemeClr val="bg2">
                    <a:lumMod val="25000"/>
                  </a:schemeClr>
                </a:solidFill>
              </a:rPr>
              <a:t>Для чего врачу нужно определять функциональный класс стенокардии? </a:t>
            </a:r>
          </a:p>
        </p:txBody>
      </p:sp>
      <p:sp>
        <p:nvSpPr>
          <p:cNvPr id="5" name="TextBox 4">
            <a:extLst>
              <a:ext uri="{FF2B5EF4-FFF2-40B4-BE49-F238E27FC236}">
                <a16:creationId xmlns:a16="http://schemas.microsoft.com/office/drawing/2014/main" id="{026CE1A2-4317-604C-9F42-DF967EE7FA7D}"/>
              </a:ext>
            </a:extLst>
          </p:cNvPr>
          <p:cNvSpPr txBox="1"/>
          <p:nvPr/>
        </p:nvSpPr>
        <p:spPr>
          <a:xfrm>
            <a:off x="4788005" y="2337750"/>
            <a:ext cx="4242789" cy="400110"/>
          </a:xfrm>
          <a:prstGeom prst="rect">
            <a:avLst/>
          </a:prstGeom>
          <a:noFill/>
        </p:spPr>
        <p:txBody>
          <a:bodyPr wrap="square" rtlCol="0">
            <a:spAutoFit/>
          </a:bodyPr>
          <a:lstStyle/>
          <a:p>
            <a:r>
              <a:rPr lang="ru-RU" sz="2000" b="1" dirty="0">
                <a:solidFill>
                  <a:schemeClr val="accent2"/>
                </a:solidFill>
              </a:rPr>
              <a:t>Дает врачу ответы на вопросы:</a:t>
            </a:r>
            <a:endParaRPr lang="ru-RU" sz="2000" dirty="0">
              <a:solidFill>
                <a:schemeClr val="accent2"/>
              </a:solidFill>
            </a:endParaRPr>
          </a:p>
        </p:txBody>
      </p:sp>
      <p:pic>
        <p:nvPicPr>
          <p:cNvPr id="6" name="Рисунок 5">
            <a:extLst>
              <a:ext uri="{FF2B5EF4-FFF2-40B4-BE49-F238E27FC236}">
                <a16:creationId xmlns:a16="http://schemas.microsoft.com/office/drawing/2014/main" id="{1861CE69-DBF8-4247-8BBC-4A928B0C4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05" y="3067241"/>
            <a:ext cx="322659" cy="306685"/>
          </a:xfrm>
          <a:prstGeom prst="rect">
            <a:avLst/>
          </a:prstGeom>
        </p:spPr>
      </p:pic>
      <p:sp>
        <p:nvSpPr>
          <p:cNvPr id="7" name="TextBox 6">
            <a:extLst>
              <a:ext uri="{FF2B5EF4-FFF2-40B4-BE49-F238E27FC236}">
                <a16:creationId xmlns:a16="http://schemas.microsoft.com/office/drawing/2014/main" id="{59C9F446-40BA-1148-8CC1-DAE82F52D6D3}"/>
              </a:ext>
            </a:extLst>
          </p:cNvPr>
          <p:cNvSpPr txBox="1"/>
          <p:nvPr/>
        </p:nvSpPr>
        <p:spPr>
          <a:xfrm>
            <a:off x="5197066" y="2994314"/>
            <a:ext cx="3928964" cy="923330"/>
          </a:xfrm>
          <a:prstGeom prst="rect">
            <a:avLst/>
          </a:prstGeom>
          <a:noFill/>
        </p:spPr>
        <p:txBody>
          <a:bodyPr wrap="square" rtlCol="0">
            <a:spAutoFit/>
          </a:bodyPr>
          <a:lstStyle/>
          <a:p>
            <a:r>
              <a:rPr lang="ru-RU" dirty="0">
                <a:solidFill>
                  <a:schemeClr val="accent4"/>
                </a:solidFill>
              </a:rPr>
              <a:t>Насколько интенсивной  должна быть терапия?</a:t>
            </a:r>
          </a:p>
          <a:p>
            <a:endParaRPr lang="ru-RU" dirty="0">
              <a:solidFill>
                <a:schemeClr val="accent4"/>
              </a:solidFill>
            </a:endParaRPr>
          </a:p>
        </p:txBody>
      </p:sp>
      <p:sp>
        <p:nvSpPr>
          <p:cNvPr id="8" name="TextBox 7">
            <a:extLst>
              <a:ext uri="{FF2B5EF4-FFF2-40B4-BE49-F238E27FC236}">
                <a16:creationId xmlns:a16="http://schemas.microsoft.com/office/drawing/2014/main" id="{15E4947D-8B5A-F14A-B4C1-A0EDE9B112F4}"/>
              </a:ext>
            </a:extLst>
          </p:cNvPr>
          <p:cNvSpPr txBox="1"/>
          <p:nvPr/>
        </p:nvSpPr>
        <p:spPr>
          <a:xfrm>
            <a:off x="5197066" y="3716700"/>
            <a:ext cx="3928964" cy="646331"/>
          </a:xfrm>
          <a:prstGeom prst="rect">
            <a:avLst/>
          </a:prstGeom>
          <a:noFill/>
        </p:spPr>
        <p:txBody>
          <a:bodyPr wrap="square" rtlCol="0">
            <a:spAutoFit/>
          </a:bodyPr>
          <a:lstStyle/>
          <a:p>
            <a:r>
              <a:rPr lang="ru-RU" dirty="0">
                <a:solidFill>
                  <a:schemeClr val="accent4"/>
                </a:solidFill>
              </a:rPr>
              <a:t>Следует ли менять получаемую терапию?</a:t>
            </a:r>
          </a:p>
        </p:txBody>
      </p:sp>
      <p:pic>
        <p:nvPicPr>
          <p:cNvPr id="9" name="Рисунок 8">
            <a:extLst>
              <a:ext uri="{FF2B5EF4-FFF2-40B4-BE49-F238E27FC236}">
                <a16:creationId xmlns:a16="http://schemas.microsoft.com/office/drawing/2014/main" id="{A50D3654-ACAC-9F43-B46F-55DBF9E87D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05" y="3781049"/>
            <a:ext cx="322659" cy="306685"/>
          </a:xfrm>
          <a:prstGeom prst="rect">
            <a:avLst/>
          </a:prstGeom>
        </p:spPr>
      </p:pic>
      <p:pic>
        <p:nvPicPr>
          <p:cNvPr id="10" name="Рисунок 9">
            <a:extLst>
              <a:ext uri="{FF2B5EF4-FFF2-40B4-BE49-F238E27FC236}">
                <a16:creationId xmlns:a16="http://schemas.microsoft.com/office/drawing/2014/main" id="{A02EDCF1-7465-7E48-ACE6-A820D7FAFD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05" y="4540810"/>
            <a:ext cx="322659" cy="306685"/>
          </a:xfrm>
          <a:prstGeom prst="rect">
            <a:avLst/>
          </a:prstGeom>
        </p:spPr>
      </p:pic>
      <p:sp>
        <p:nvSpPr>
          <p:cNvPr id="11" name="TextBox 10">
            <a:extLst>
              <a:ext uri="{FF2B5EF4-FFF2-40B4-BE49-F238E27FC236}">
                <a16:creationId xmlns:a16="http://schemas.microsoft.com/office/drawing/2014/main" id="{E0EE1C9D-7CF0-0045-887B-9131ABE49C05}"/>
              </a:ext>
            </a:extLst>
          </p:cNvPr>
          <p:cNvSpPr txBox="1"/>
          <p:nvPr/>
        </p:nvSpPr>
        <p:spPr>
          <a:xfrm>
            <a:off x="5197066" y="4402762"/>
            <a:ext cx="3928964" cy="646331"/>
          </a:xfrm>
          <a:prstGeom prst="rect">
            <a:avLst/>
          </a:prstGeom>
          <a:noFill/>
        </p:spPr>
        <p:txBody>
          <a:bodyPr wrap="square" rtlCol="0">
            <a:spAutoFit/>
          </a:bodyPr>
          <a:lstStyle/>
          <a:p>
            <a:r>
              <a:rPr lang="ru-RU" dirty="0">
                <a:solidFill>
                  <a:schemeClr val="accent4"/>
                </a:solidFill>
              </a:rPr>
              <a:t>Следует ли проводить хирургическое лечение?</a:t>
            </a:r>
          </a:p>
        </p:txBody>
      </p:sp>
      <p:sp>
        <p:nvSpPr>
          <p:cNvPr id="12" name="Прямоугольник 11">
            <a:extLst>
              <a:ext uri="{FF2B5EF4-FFF2-40B4-BE49-F238E27FC236}">
                <a16:creationId xmlns:a16="http://schemas.microsoft.com/office/drawing/2014/main" id="{BF108ED8-9318-45E2-A7D6-BD25F787CD3F}"/>
              </a:ext>
            </a:extLst>
          </p:cNvPr>
          <p:cNvSpPr/>
          <p:nvPr/>
        </p:nvSpPr>
        <p:spPr>
          <a:xfrm>
            <a:off x="197111" y="6426313"/>
            <a:ext cx="8561922" cy="646331"/>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sp>
        <p:nvSpPr>
          <p:cNvPr id="14" name="TextBox 13">
            <a:extLst>
              <a:ext uri="{FF2B5EF4-FFF2-40B4-BE49-F238E27FC236}">
                <a16:creationId xmlns:a16="http://schemas.microsoft.com/office/drawing/2014/main" id="{6972C0A8-352F-4591-8903-49C135483467}"/>
              </a:ext>
            </a:extLst>
          </p:cNvPr>
          <p:cNvSpPr txBox="1"/>
          <p:nvPr/>
        </p:nvSpPr>
        <p:spPr>
          <a:xfrm>
            <a:off x="10639759" y="898441"/>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1148954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Рисунок 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344" y="5093547"/>
            <a:ext cx="7271656" cy="1772751"/>
          </a:xfrm>
          <a:prstGeom prst="rect">
            <a:avLst/>
          </a:prstGeom>
        </p:spPr>
      </p:pic>
      <p:sp>
        <p:nvSpPr>
          <p:cNvPr id="50" name="Объект 1"/>
          <p:cNvSpPr txBox="1">
            <a:spLocks/>
          </p:cNvSpPr>
          <p:nvPr/>
        </p:nvSpPr>
        <p:spPr>
          <a:xfrm>
            <a:off x="6234803" y="5690918"/>
            <a:ext cx="7962513" cy="153043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700" dirty="0"/>
          </a:p>
        </p:txBody>
      </p:sp>
      <p:sp>
        <p:nvSpPr>
          <p:cNvPr id="47" name="Овал 46"/>
          <p:cNvSpPr/>
          <p:nvPr/>
        </p:nvSpPr>
        <p:spPr>
          <a:xfrm>
            <a:off x="9539244" y="1342422"/>
            <a:ext cx="2297544" cy="2320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Заголовок 1"/>
          <p:cNvSpPr>
            <a:spLocks noGrp="1"/>
          </p:cNvSpPr>
          <p:nvPr>
            <p:ph type="title"/>
          </p:nvPr>
        </p:nvSpPr>
        <p:spPr>
          <a:xfrm>
            <a:off x="479425" y="403680"/>
            <a:ext cx="11233149" cy="970280"/>
          </a:xfrm>
        </p:spPr>
        <p:txBody>
          <a:bodyPr/>
          <a:lstStyle/>
          <a:p>
            <a:pPr algn="ctr"/>
            <a:r>
              <a:rPr lang="ru-RU" sz="3800" dirty="0">
                <a:solidFill>
                  <a:schemeClr val="bg2">
                    <a:lumMod val="25000"/>
                  </a:schemeClr>
                </a:solidFill>
              </a:rPr>
              <a:t>Обследование при подозрении на ишемическую болезнь сердца</a:t>
            </a:r>
          </a:p>
        </p:txBody>
      </p:sp>
      <p:sp>
        <p:nvSpPr>
          <p:cNvPr id="21" name="TextBox 20"/>
          <p:cNvSpPr txBox="1"/>
          <p:nvPr/>
        </p:nvSpPr>
        <p:spPr>
          <a:xfrm>
            <a:off x="698877" y="1646135"/>
            <a:ext cx="6480527" cy="4380558"/>
          </a:xfrm>
          <a:prstGeom prst="rect">
            <a:avLst/>
          </a:prstGeom>
          <a:noFill/>
        </p:spPr>
        <p:txBody>
          <a:bodyPr wrap="square" rtlCol="0">
            <a:spAutoFit/>
          </a:bodyPr>
          <a:lstStyle/>
          <a:p>
            <a:pPr>
              <a:lnSpc>
                <a:spcPts val="2100"/>
              </a:lnSpc>
            </a:pPr>
            <a:r>
              <a:rPr lang="ru-RU" sz="1600" dirty="0">
                <a:solidFill>
                  <a:schemeClr val="accent4"/>
                </a:solidFill>
              </a:rPr>
              <a:t>Опрос и осмотр врачом — необходим для целостного понимания болезни, составления плана обследования</a:t>
            </a:r>
          </a:p>
          <a:p>
            <a:pPr>
              <a:lnSpc>
                <a:spcPts val="2100"/>
              </a:lnSpc>
            </a:pPr>
            <a:endParaRPr lang="ru-RU" sz="1600" dirty="0">
              <a:solidFill>
                <a:schemeClr val="accent4"/>
              </a:solidFill>
            </a:endParaRPr>
          </a:p>
          <a:p>
            <a:pPr>
              <a:lnSpc>
                <a:spcPts val="2100"/>
              </a:lnSpc>
            </a:pPr>
            <a:r>
              <a:rPr lang="ru-RU" sz="1600" dirty="0">
                <a:solidFill>
                  <a:schemeClr val="accent4"/>
                </a:solidFill>
              </a:rPr>
              <a:t>Клинический анализ крови, в т.ч. липидограмма — отражает общее состояние организма</a:t>
            </a:r>
          </a:p>
          <a:p>
            <a:pPr>
              <a:lnSpc>
                <a:spcPts val="2100"/>
              </a:lnSpc>
            </a:pPr>
            <a:endParaRPr lang="ru-RU" sz="1600" dirty="0">
              <a:solidFill>
                <a:schemeClr val="accent4"/>
              </a:solidFill>
            </a:endParaRPr>
          </a:p>
          <a:p>
            <a:pPr>
              <a:lnSpc>
                <a:spcPts val="2100"/>
              </a:lnSpc>
            </a:pPr>
            <a:r>
              <a:rPr lang="ru-RU" sz="1600" dirty="0">
                <a:solidFill>
                  <a:schemeClr val="accent4"/>
                </a:solidFill>
              </a:rPr>
              <a:t>Электрокардиограмма (ЭКГ) — позволяет подтвердить сердечную причину боли</a:t>
            </a:r>
          </a:p>
          <a:p>
            <a:pPr>
              <a:lnSpc>
                <a:spcPts val="2100"/>
              </a:lnSpc>
            </a:pPr>
            <a:endParaRPr lang="ru-RU" sz="1600" dirty="0">
              <a:solidFill>
                <a:schemeClr val="accent4"/>
              </a:solidFill>
            </a:endParaRPr>
          </a:p>
          <a:p>
            <a:pPr>
              <a:lnSpc>
                <a:spcPts val="2100"/>
              </a:lnSpc>
            </a:pPr>
            <a:r>
              <a:rPr lang="ru-RU" sz="1600" dirty="0">
                <a:solidFill>
                  <a:schemeClr val="accent4"/>
                </a:solidFill>
              </a:rPr>
              <a:t>Эхокардиография (ЭхоКГ) — оценивает степень повреждения сердца, способность сердца к эффективному сокращению, наличие поражения сердечной мышцы или клапанов сердца</a:t>
            </a:r>
          </a:p>
          <a:p>
            <a:pPr>
              <a:lnSpc>
                <a:spcPts val="2100"/>
              </a:lnSpc>
            </a:pPr>
            <a:endParaRPr lang="ru-RU" sz="1600" dirty="0">
              <a:solidFill>
                <a:schemeClr val="accent4"/>
              </a:solidFill>
            </a:endParaRPr>
          </a:p>
          <a:p>
            <a:pPr>
              <a:lnSpc>
                <a:spcPts val="2100"/>
              </a:lnSpc>
            </a:pPr>
            <a:r>
              <a:rPr lang="ru-RU" sz="1600" dirty="0">
                <a:solidFill>
                  <a:schemeClr val="accent4"/>
                </a:solidFill>
              </a:rPr>
              <a:t>Рентгенологическое исследование — используется для диагностики других патологических состояний органов                               грудной клетки</a:t>
            </a:r>
          </a:p>
        </p:txBody>
      </p:sp>
      <p:pic>
        <p:nvPicPr>
          <p:cNvPr id="25" name="Рисунок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426" y="2575848"/>
            <a:ext cx="132471" cy="125597"/>
          </a:xfrm>
          <a:prstGeom prst="rect">
            <a:avLst/>
          </a:prstGeom>
        </p:spPr>
      </p:pic>
      <p:pic>
        <p:nvPicPr>
          <p:cNvPr id="32" name="Рисунок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426" y="1802282"/>
            <a:ext cx="132471" cy="125597"/>
          </a:xfrm>
          <a:prstGeom prst="rect">
            <a:avLst/>
          </a:prstGeom>
        </p:spPr>
      </p:pic>
      <p:pic>
        <p:nvPicPr>
          <p:cNvPr id="34" name="Рисунок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714" y="3482105"/>
            <a:ext cx="132471" cy="125597"/>
          </a:xfrm>
          <a:prstGeom prst="rect">
            <a:avLst/>
          </a:prstGeom>
        </p:spPr>
      </p:pic>
      <p:pic>
        <p:nvPicPr>
          <p:cNvPr id="36" name="Рисунок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425" y="4203810"/>
            <a:ext cx="132471" cy="125597"/>
          </a:xfrm>
          <a:prstGeom prst="rect">
            <a:avLst/>
          </a:prstGeom>
        </p:spPr>
      </p:pic>
      <p:pic>
        <p:nvPicPr>
          <p:cNvPr id="39" name="Рисунок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425" y="5239578"/>
            <a:ext cx="132471" cy="125597"/>
          </a:xfrm>
          <a:prstGeom prst="rect">
            <a:avLst/>
          </a:prstGeom>
        </p:spPr>
      </p:pic>
      <p:pic>
        <p:nvPicPr>
          <p:cNvPr id="42" name="Рисунок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36459">
            <a:off x="7058576" y="1292531"/>
            <a:ext cx="2244751" cy="1270515"/>
          </a:xfrm>
          <a:prstGeom prst="rect">
            <a:avLst/>
          </a:prstGeom>
        </p:spPr>
      </p:pic>
      <p:sp>
        <p:nvSpPr>
          <p:cNvPr id="43" name="TextBox 42"/>
          <p:cNvSpPr txBox="1"/>
          <p:nvPr/>
        </p:nvSpPr>
        <p:spPr>
          <a:xfrm>
            <a:off x="9513265" y="1855326"/>
            <a:ext cx="2296880" cy="1323439"/>
          </a:xfrm>
          <a:prstGeom prst="rect">
            <a:avLst/>
          </a:prstGeom>
          <a:noFill/>
        </p:spPr>
        <p:txBody>
          <a:bodyPr wrap="square" rtlCol="0">
            <a:spAutoFit/>
          </a:bodyPr>
          <a:lstStyle/>
          <a:p>
            <a:pPr algn="ctr"/>
            <a:r>
              <a:rPr lang="ru-RU" sz="1600" b="1" dirty="0">
                <a:solidFill>
                  <a:schemeClr val="accent2"/>
                </a:solidFill>
              </a:rPr>
              <a:t>Понимание </a:t>
            </a:r>
          </a:p>
          <a:p>
            <a:pPr algn="ctr"/>
            <a:r>
              <a:rPr lang="ru-RU" sz="1600" b="1" dirty="0">
                <a:solidFill>
                  <a:schemeClr val="accent2"/>
                </a:solidFill>
              </a:rPr>
              <a:t>этого дает врачу </a:t>
            </a:r>
            <a:br>
              <a:rPr lang="ru-RU" sz="1600" b="1" dirty="0">
                <a:solidFill>
                  <a:schemeClr val="accent2"/>
                </a:solidFill>
              </a:rPr>
            </a:br>
            <a:r>
              <a:rPr lang="ru-RU" sz="1600" b="1" dirty="0">
                <a:solidFill>
                  <a:schemeClr val="accent2"/>
                </a:solidFill>
              </a:rPr>
              <a:t>возможность поставить диагноз и начать лечение</a:t>
            </a:r>
          </a:p>
        </p:txBody>
      </p:sp>
      <p:pic>
        <p:nvPicPr>
          <p:cNvPr id="51" name="Рисунок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988" y="2240249"/>
            <a:ext cx="2659197" cy="3234835"/>
          </a:xfrm>
          <a:prstGeom prst="rect">
            <a:avLst/>
          </a:prstGeom>
        </p:spPr>
      </p:pic>
      <p:sp>
        <p:nvSpPr>
          <p:cNvPr id="23" name="Прямоугольник 22">
            <a:extLst>
              <a:ext uri="{FF2B5EF4-FFF2-40B4-BE49-F238E27FC236}">
                <a16:creationId xmlns:a16="http://schemas.microsoft.com/office/drawing/2014/main" id="{48CE2B1F-F942-43DB-BEFC-D0E13F8AD130}"/>
              </a:ext>
            </a:extLst>
          </p:cNvPr>
          <p:cNvSpPr/>
          <p:nvPr/>
        </p:nvSpPr>
        <p:spPr>
          <a:xfrm>
            <a:off x="340859" y="6275346"/>
            <a:ext cx="5493007" cy="938719"/>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6">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a:p>
            <a:endParaRPr lang="ru-RU" sz="900" dirty="0">
              <a:solidFill>
                <a:schemeClr val="tx2"/>
              </a:solidFill>
              <a:highlight>
                <a:srgbClr val="FFFF00"/>
              </a:highlight>
              <a:latin typeface="+mj-lt"/>
              <a:cs typeface="Arial" panose="020B0604020202020204" pitchFamily="34" charset="0"/>
            </a:endParaRPr>
          </a:p>
          <a:p>
            <a:endParaRPr lang="ru-RU" sz="1000" dirty="0"/>
          </a:p>
        </p:txBody>
      </p:sp>
      <p:sp>
        <p:nvSpPr>
          <p:cNvPr id="16" name="TextBox 15">
            <a:extLst>
              <a:ext uri="{FF2B5EF4-FFF2-40B4-BE49-F238E27FC236}">
                <a16:creationId xmlns:a16="http://schemas.microsoft.com/office/drawing/2014/main" id="{7E7C32C1-C9EB-4212-9EF2-6A04643D5B2F}"/>
              </a:ext>
            </a:extLst>
          </p:cNvPr>
          <p:cNvSpPr txBox="1"/>
          <p:nvPr/>
        </p:nvSpPr>
        <p:spPr>
          <a:xfrm>
            <a:off x="9642978" y="858231"/>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2533999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800" dirty="0">
                <a:solidFill>
                  <a:schemeClr val="bg2">
                    <a:lumMod val="25000"/>
                  </a:schemeClr>
                </a:solidFill>
              </a:rPr>
              <a:t>Стресс-тесты для диагностики ишемической болезни сердца</a:t>
            </a:r>
          </a:p>
        </p:txBody>
      </p:sp>
      <p:sp>
        <p:nvSpPr>
          <p:cNvPr id="4" name="Объект 3"/>
          <p:cNvSpPr>
            <a:spLocks noGrp="1"/>
          </p:cNvSpPr>
          <p:nvPr>
            <p:ph idx="1"/>
          </p:nvPr>
        </p:nvSpPr>
        <p:spPr>
          <a:xfrm>
            <a:off x="479426" y="1801906"/>
            <a:ext cx="11233149" cy="4564604"/>
          </a:xfrm>
        </p:spPr>
        <p:txBody>
          <a:bodyPr>
            <a:normAutofit/>
          </a:bodyPr>
          <a:lstStyle/>
          <a:p>
            <a:pPr marL="457200" indent="-457200">
              <a:buFont typeface="Arial" panose="020B0604020202020204" pitchFamily="34" charset="0"/>
              <a:buChar char="•"/>
            </a:pPr>
            <a:endParaRPr lang="ru-RU" sz="1000" dirty="0"/>
          </a:p>
          <a:p>
            <a:pPr marL="457200" indent="-457200">
              <a:buFont typeface="Arial" panose="020B0604020202020204" pitchFamily="34" charset="0"/>
              <a:buChar char="•"/>
            </a:pPr>
            <a:r>
              <a:rPr lang="ru-RU" dirty="0"/>
              <a:t>Велоэргометрия</a:t>
            </a:r>
          </a:p>
          <a:p>
            <a:pPr marL="457200" indent="-457200">
              <a:buFont typeface="Arial" panose="020B0604020202020204" pitchFamily="34" charset="0"/>
              <a:buChar char="•"/>
            </a:pPr>
            <a:r>
              <a:rPr lang="ru-RU" dirty="0"/>
              <a:t>Тредмил-тест</a:t>
            </a:r>
          </a:p>
          <a:p>
            <a:pPr marL="457200" indent="-457200">
              <a:buFont typeface="Arial" panose="020B0604020202020204" pitchFamily="34" charset="0"/>
              <a:buChar char="•"/>
            </a:pPr>
            <a:r>
              <a:rPr lang="ru-RU" dirty="0"/>
              <a:t>Стресс-эхокардиография</a:t>
            </a:r>
          </a:p>
          <a:p>
            <a:pPr marL="457200" indent="-457200">
              <a:buFont typeface="Arial" panose="020B0604020202020204" pitchFamily="34" charset="0"/>
              <a:buChar char="•"/>
            </a:pPr>
            <a:r>
              <a:rPr lang="ru-RU" dirty="0"/>
              <a:t>Стресс-сцинтиграфия миокарда</a:t>
            </a:r>
          </a:p>
        </p:txBody>
      </p:sp>
      <p:sp>
        <p:nvSpPr>
          <p:cNvPr id="6" name="Прямоугольник 5"/>
          <p:cNvSpPr/>
          <p:nvPr/>
        </p:nvSpPr>
        <p:spPr>
          <a:xfrm>
            <a:off x="936505" y="4349677"/>
            <a:ext cx="10489325" cy="1208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Во время нагрузки увеличивается частота сердечных сокращений и потребность мышц в кислороде. При наличии атеросклеротического поражения сосудов сердца участок миокарда, который они питают, начнет испытывать ишемию (нехватку кислорода), что проявится изменениями на электрокардиографии или при другом виде визуализации миокарда.</a:t>
            </a:r>
          </a:p>
        </p:txBody>
      </p:sp>
      <p:sp>
        <p:nvSpPr>
          <p:cNvPr id="10" name="Прямоугольник 9">
            <a:extLst>
              <a:ext uri="{FF2B5EF4-FFF2-40B4-BE49-F238E27FC236}">
                <a16:creationId xmlns:a16="http://schemas.microsoft.com/office/drawing/2014/main" id="{41DB5FE8-677D-4886-B276-C34E0D9AD850}"/>
              </a:ext>
            </a:extLst>
          </p:cNvPr>
          <p:cNvSpPr/>
          <p:nvPr/>
        </p:nvSpPr>
        <p:spPr>
          <a:xfrm>
            <a:off x="108019" y="6147432"/>
            <a:ext cx="12177533" cy="646331"/>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r>
              <a:rPr lang="ru-RU" sz="900" dirty="0">
                <a:solidFill>
                  <a:schemeClr val="tx2"/>
                </a:solidFill>
                <a:latin typeface="+mj-lt"/>
                <a:cs typeface="Arial" panose="020B0604020202020204" pitchFamily="34" charset="0"/>
              </a:rPr>
              <a:t>2.Рисунок: Сазыкина О.Ю. Тредмил-тест: показания, противопоказания, как проводят и расшифровка// Врачебный портал «СосудИНФО». [Электронный ресурс], 2020.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a:t>
            </a:r>
            <a:r>
              <a:rPr lang="en-US" sz="900" dirty="0">
                <a:solidFill>
                  <a:schemeClr val="tx2"/>
                </a:solidFill>
                <a:latin typeface="+mj-lt"/>
                <a:cs typeface="Arial" panose="020B0604020202020204" pitchFamily="34" charset="0"/>
              </a:rPr>
              <a:t>https://sosudinfo.ru/serdce/tredmil-test/</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pic>
        <p:nvPicPr>
          <p:cNvPr id="7" name="Рисунок 6">
            <a:extLst>
              <a:ext uri="{FF2B5EF4-FFF2-40B4-BE49-F238E27FC236}">
                <a16:creationId xmlns:a16="http://schemas.microsoft.com/office/drawing/2014/main" id="{247B968A-74A4-4DC8-AA74-CB7EDB09C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6353" y="1388975"/>
            <a:ext cx="3029827" cy="2970778"/>
          </a:xfrm>
          <a:prstGeom prst="rect">
            <a:avLst/>
          </a:prstGeom>
        </p:spPr>
      </p:pic>
      <p:pic>
        <p:nvPicPr>
          <p:cNvPr id="8" name="Рисунок 7">
            <a:extLst>
              <a:ext uri="{FF2B5EF4-FFF2-40B4-BE49-F238E27FC236}">
                <a16:creationId xmlns:a16="http://schemas.microsoft.com/office/drawing/2014/main" id="{D8AABC76-4C7B-4305-A62A-6AB113991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589" y="1388975"/>
            <a:ext cx="2958965" cy="2901297"/>
          </a:xfrm>
          <a:prstGeom prst="rect">
            <a:avLst/>
          </a:prstGeom>
        </p:spPr>
      </p:pic>
      <p:sp>
        <p:nvSpPr>
          <p:cNvPr id="9" name="TextBox 8">
            <a:extLst>
              <a:ext uri="{FF2B5EF4-FFF2-40B4-BE49-F238E27FC236}">
                <a16:creationId xmlns:a16="http://schemas.microsoft.com/office/drawing/2014/main" id="{10EF8A7D-35BA-4D32-9114-FD2FC7134DA9}"/>
              </a:ext>
            </a:extLst>
          </p:cNvPr>
          <p:cNvSpPr txBox="1"/>
          <p:nvPr/>
        </p:nvSpPr>
        <p:spPr>
          <a:xfrm>
            <a:off x="7923509" y="909777"/>
            <a:ext cx="489502" cy="369332"/>
          </a:xfrm>
          <a:prstGeom prst="rect">
            <a:avLst/>
          </a:prstGeom>
          <a:noFill/>
        </p:spPr>
        <p:txBody>
          <a:bodyPr wrap="square">
            <a:spAutoFit/>
          </a:bodyPr>
          <a:lstStyle/>
          <a:p>
            <a:r>
              <a:rPr lang="ru-RU" sz="1800" baseline="30000"/>
              <a:t>1,2</a:t>
            </a:r>
            <a:endParaRPr lang="ru-RU" dirty="0"/>
          </a:p>
        </p:txBody>
      </p:sp>
    </p:spTree>
    <p:extLst>
      <p:ext uri="{BB962C8B-B14F-4D97-AF65-F5344CB8AC3E}">
        <p14:creationId xmlns:p14="http://schemas.microsoft.com/office/powerpoint/2010/main" val="120744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800" dirty="0">
                <a:solidFill>
                  <a:schemeClr val="bg2">
                    <a:lumMod val="25000"/>
                  </a:schemeClr>
                </a:solidFill>
              </a:rPr>
              <a:t>КТ</a:t>
            </a:r>
            <a:r>
              <a:rPr lang="en-US" sz="3800" dirty="0">
                <a:solidFill>
                  <a:schemeClr val="bg2">
                    <a:lumMod val="25000"/>
                  </a:schemeClr>
                </a:solidFill>
              </a:rPr>
              <a:t>*</a:t>
            </a:r>
            <a:r>
              <a:rPr lang="ru-RU" sz="3800" dirty="0">
                <a:solidFill>
                  <a:schemeClr val="bg2">
                    <a:lumMod val="25000"/>
                  </a:schemeClr>
                </a:solidFill>
              </a:rPr>
              <a:t>-ангиография сосудов сердца</a:t>
            </a:r>
          </a:p>
        </p:txBody>
      </p:sp>
      <p:sp>
        <p:nvSpPr>
          <p:cNvPr id="4" name="Объект 3"/>
          <p:cNvSpPr>
            <a:spLocks noGrp="1"/>
          </p:cNvSpPr>
          <p:nvPr>
            <p:ph idx="1"/>
          </p:nvPr>
        </p:nvSpPr>
        <p:spPr>
          <a:xfrm>
            <a:off x="4785359" y="1933575"/>
            <a:ext cx="6927215" cy="3446145"/>
          </a:xfrm>
          <a:ln>
            <a:noFill/>
          </a:ln>
        </p:spPr>
        <p:style>
          <a:lnRef idx="2">
            <a:schemeClr val="accent1"/>
          </a:lnRef>
          <a:fillRef idx="1">
            <a:schemeClr val="lt1"/>
          </a:fillRef>
          <a:effectRef idx="0">
            <a:schemeClr val="accent1"/>
          </a:effectRef>
          <a:fontRef idx="minor">
            <a:schemeClr val="dk1"/>
          </a:fontRef>
        </p:style>
        <p:txBody>
          <a:bodyPr>
            <a:noAutofit/>
          </a:bodyPr>
          <a:lstStyle/>
          <a:p>
            <a:r>
              <a:rPr lang="ru-RU" b="1" dirty="0">
                <a:solidFill>
                  <a:schemeClr val="bg2">
                    <a:lumMod val="25000"/>
                  </a:schemeClr>
                </a:solidFill>
              </a:rPr>
              <a:t>    КТ</a:t>
            </a:r>
            <a:r>
              <a:rPr lang="en-US" b="1" dirty="0">
                <a:solidFill>
                  <a:schemeClr val="bg2">
                    <a:lumMod val="25000"/>
                  </a:schemeClr>
                </a:solidFill>
              </a:rPr>
              <a:t>-</a:t>
            </a:r>
            <a:r>
              <a:rPr lang="ru-RU" b="1" dirty="0">
                <a:solidFill>
                  <a:schemeClr val="bg2">
                    <a:lumMod val="25000"/>
                  </a:schemeClr>
                </a:solidFill>
              </a:rPr>
              <a:t> ангиография</a:t>
            </a:r>
            <a:r>
              <a:rPr lang="en-US" b="1" dirty="0">
                <a:solidFill>
                  <a:schemeClr val="bg2">
                    <a:lumMod val="25000"/>
                  </a:schemeClr>
                </a:solidFill>
              </a:rPr>
              <a:t> </a:t>
            </a:r>
            <a:r>
              <a:rPr lang="ru-RU" b="1" dirty="0">
                <a:solidFill>
                  <a:schemeClr val="bg2">
                    <a:lumMod val="25000"/>
                  </a:schemeClr>
                </a:solidFill>
              </a:rPr>
              <a:t>  позволяет:</a:t>
            </a:r>
          </a:p>
          <a:p>
            <a:pPr marL="342900" indent="-342900">
              <a:buFont typeface="Arial" panose="020B0604020202020204" pitchFamily="34" charset="0"/>
              <a:buChar char="•"/>
            </a:pPr>
            <a:r>
              <a:rPr lang="ru-RU" dirty="0">
                <a:solidFill>
                  <a:schemeClr val="bg2">
                    <a:lumMod val="25000"/>
                  </a:schemeClr>
                </a:solidFill>
              </a:rPr>
              <a:t>визуализировать кровоток, его скорость и интенсивность</a:t>
            </a:r>
          </a:p>
          <a:p>
            <a:pPr marL="342900" indent="-342900">
              <a:buFont typeface="Arial" panose="020B0604020202020204" pitchFamily="34" charset="0"/>
              <a:buChar char="•"/>
            </a:pPr>
            <a:r>
              <a:rPr lang="ru-RU" dirty="0">
                <a:solidFill>
                  <a:schemeClr val="bg2">
                    <a:lumMod val="25000"/>
                  </a:schemeClr>
                </a:solidFill>
              </a:rPr>
              <a:t>выявить поврежденные участки кровеносных сосудов</a:t>
            </a:r>
          </a:p>
          <a:p>
            <a:pPr marL="342900" indent="-342900">
              <a:buFont typeface="Arial" panose="020B0604020202020204" pitchFamily="34" charset="0"/>
              <a:buChar char="•"/>
            </a:pPr>
            <a:r>
              <a:rPr lang="ru-RU" dirty="0">
                <a:solidFill>
                  <a:schemeClr val="bg2">
                    <a:lumMod val="25000"/>
                  </a:schemeClr>
                </a:solidFill>
              </a:rPr>
              <a:t>обнаружить атеросклеротические или кальцифицированные отложения</a:t>
            </a:r>
          </a:p>
          <a:p>
            <a:pPr marL="342900" indent="-342900">
              <a:buFont typeface="Arial" panose="020B0604020202020204" pitchFamily="34" charset="0"/>
              <a:buChar char="•"/>
            </a:pPr>
            <a:r>
              <a:rPr lang="ru-RU" dirty="0">
                <a:solidFill>
                  <a:schemeClr val="bg2">
                    <a:lumMod val="25000"/>
                  </a:schemeClr>
                </a:solidFill>
              </a:rPr>
              <a:t>проверить состояние кровеносных сосудов</a:t>
            </a:r>
          </a:p>
          <a:p>
            <a:endParaRPr lang="ru-RU" sz="3600" dirty="0"/>
          </a:p>
        </p:txBody>
      </p:sp>
      <p:sp>
        <p:nvSpPr>
          <p:cNvPr id="5" name="Прямоугольник 4"/>
          <p:cNvSpPr/>
          <p:nvPr/>
        </p:nvSpPr>
        <p:spPr>
          <a:xfrm>
            <a:off x="404525" y="6197084"/>
            <a:ext cx="3936334" cy="369332"/>
          </a:xfrm>
          <a:prstGeom prst="rect">
            <a:avLst/>
          </a:prstGeom>
        </p:spPr>
        <p:txBody>
          <a:bodyPr wrap="none">
            <a:spAutoFit/>
          </a:bodyPr>
          <a:lstStyle/>
          <a:p>
            <a:r>
              <a:rPr lang="en-US" i="1" dirty="0">
                <a:solidFill>
                  <a:schemeClr val="bg2">
                    <a:lumMod val="25000"/>
                  </a:schemeClr>
                </a:solidFill>
              </a:rPr>
              <a:t>*</a:t>
            </a:r>
            <a:r>
              <a:rPr lang="ru-RU" i="1" dirty="0">
                <a:solidFill>
                  <a:schemeClr val="bg2">
                    <a:lumMod val="25000"/>
                  </a:schemeClr>
                </a:solidFill>
              </a:rPr>
              <a:t>КТ – компьютерная томография</a:t>
            </a:r>
          </a:p>
        </p:txBody>
      </p:sp>
      <p:pic>
        <p:nvPicPr>
          <p:cNvPr id="6" name="Рисунок 5">
            <a:extLst>
              <a:ext uri="{FF2B5EF4-FFF2-40B4-BE49-F238E27FC236}">
                <a16:creationId xmlns:a16="http://schemas.microsoft.com/office/drawing/2014/main" id="{0B9B0B5E-AC10-4C5E-A081-C112DA5144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700"/>
          <a:stretch/>
        </p:blipFill>
        <p:spPr>
          <a:xfrm>
            <a:off x="479425" y="2260225"/>
            <a:ext cx="2585489" cy="3734155"/>
          </a:xfrm>
          <a:prstGeom prst="rect">
            <a:avLst/>
          </a:prstGeom>
        </p:spPr>
      </p:pic>
      <p:sp>
        <p:nvSpPr>
          <p:cNvPr id="7" name="Прямоугольник 6">
            <a:extLst>
              <a:ext uri="{FF2B5EF4-FFF2-40B4-BE49-F238E27FC236}">
                <a16:creationId xmlns:a16="http://schemas.microsoft.com/office/drawing/2014/main" id="{F848E3DC-7041-4F59-9094-22CD6B7CFF85}"/>
              </a:ext>
            </a:extLst>
          </p:cNvPr>
          <p:cNvSpPr/>
          <p:nvPr/>
        </p:nvSpPr>
        <p:spPr>
          <a:xfrm>
            <a:off x="404525" y="6566416"/>
            <a:ext cx="7980070" cy="230832"/>
          </a:xfrm>
          <a:prstGeom prst="rect">
            <a:avLst/>
          </a:prstGeom>
        </p:spPr>
        <p:txBody>
          <a:bodyPr wrap="none">
            <a:spAutoFit/>
          </a:bodyPr>
          <a:lstStyle/>
          <a:p>
            <a:r>
              <a:rPr lang="ru-RU" sz="900" dirty="0">
                <a:solidFill>
                  <a:schemeClr val="tx2"/>
                </a:solidFill>
                <a:latin typeface="+mj-lt"/>
                <a:cs typeface="Arial" panose="020B0604020202020204" pitchFamily="34" charset="0"/>
              </a:rPr>
              <a:t>1.Матиас Хофер,Базовое руководство по компьютерной томографии под ред.Г.Е Труфанова.М, Медицинская литература, 2007.Рис. 184.4 с.184</a:t>
            </a:r>
          </a:p>
        </p:txBody>
      </p:sp>
      <p:sp>
        <p:nvSpPr>
          <p:cNvPr id="8" name="TextBox 7">
            <a:extLst>
              <a:ext uri="{FF2B5EF4-FFF2-40B4-BE49-F238E27FC236}">
                <a16:creationId xmlns:a16="http://schemas.microsoft.com/office/drawing/2014/main" id="{749954DC-2BD9-4DDE-BF20-E3E08EA82DF8}"/>
              </a:ext>
            </a:extLst>
          </p:cNvPr>
          <p:cNvSpPr txBox="1"/>
          <p:nvPr/>
        </p:nvSpPr>
        <p:spPr>
          <a:xfrm>
            <a:off x="10010726" y="592058"/>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1249263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12">
            <a:extLst>
              <a:ext uri="{FF2B5EF4-FFF2-40B4-BE49-F238E27FC236}">
                <a16:creationId xmlns:a16="http://schemas.microsoft.com/office/drawing/2014/main" id="{5B68D5DC-8CEB-49FB-BE64-7B407A87CD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25" y="1860314"/>
            <a:ext cx="486422" cy="553109"/>
          </a:xfrm>
          <a:prstGeom prst="rect">
            <a:avLst/>
          </a:prstGeom>
        </p:spPr>
      </p:pic>
      <p:pic>
        <p:nvPicPr>
          <p:cNvPr id="5" name="Объект 12">
            <a:extLst>
              <a:ext uri="{FF2B5EF4-FFF2-40B4-BE49-F238E27FC236}">
                <a16:creationId xmlns:a16="http://schemas.microsoft.com/office/drawing/2014/main" id="{912E783E-26F8-414C-92AF-BD8D3EE05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25" y="3531150"/>
            <a:ext cx="486422" cy="553109"/>
          </a:xfrm>
          <a:prstGeom prst="rect">
            <a:avLst/>
          </a:prstGeom>
        </p:spPr>
      </p:pic>
      <p:pic>
        <p:nvPicPr>
          <p:cNvPr id="6" name="Объект 12">
            <a:extLst>
              <a:ext uri="{FF2B5EF4-FFF2-40B4-BE49-F238E27FC236}">
                <a16:creationId xmlns:a16="http://schemas.microsoft.com/office/drawing/2014/main" id="{D9EA6468-EE90-40B5-AC80-BE1402549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196" y="4532031"/>
            <a:ext cx="486422" cy="553109"/>
          </a:xfrm>
          <a:prstGeom prst="rect">
            <a:avLst/>
          </a:prstGeom>
        </p:spPr>
      </p:pic>
      <p:pic>
        <p:nvPicPr>
          <p:cNvPr id="8" name="Рисунок 7">
            <a:extLst>
              <a:ext uri="{FF2B5EF4-FFF2-40B4-BE49-F238E27FC236}">
                <a16:creationId xmlns:a16="http://schemas.microsoft.com/office/drawing/2014/main" id="{A6ADE402-F5D7-4474-93EB-AB7A2E1651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5014" y="1583759"/>
            <a:ext cx="2155808" cy="3894782"/>
          </a:xfrm>
          <a:prstGeom prst="rect">
            <a:avLst/>
          </a:prstGeom>
        </p:spPr>
      </p:pic>
      <p:sp>
        <p:nvSpPr>
          <p:cNvPr id="10" name="Заголовок 1">
            <a:extLst>
              <a:ext uri="{FF2B5EF4-FFF2-40B4-BE49-F238E27FC236}">
                <a16:creationId xmlns:a16="http://schemas.microsoft.com/office/drawing/2014/main" id="{79F45BC1-D585-47B1-9F85-6F8F4DC6A3C5}"/>
              </a:ext>
            </a:extLst>
          </p:cNvPr>
          <p:cNvSpPr>
            <a:spLocks noGrp="1"/>
          </p:cNvSpPr>
          <p:nvPr>
            <p:ph type="title"/>
          </p:nvPr>
        </p:nvSpPr>
        <p:spPr>
          <a:xfrm>
            <a:off x="531282" y="187240"/>
            <a:ext cx="11129436" cy="970280"/>
          </a:xfrm>
        </p:spPr>
        <p:txBody>
          <a:bodyPr/>
          <a:lstStyle/>
          <a:p>
            <a:pPr algn="ctr"/>
            <a:r>
              <a:rPr lang="ru-RU" sz="3800" dirty="0">
                <a:solidFill>
                  <a:schemeClr val="bg2">
                    <a:lumMod val="25000"/>
                  </a:schemeClr>
                </a:solidFill>
              </a:rPr>
              <a:t>Коронароангиография (КАГ)</a:t>
            </a:r>
          </a:p>
        </p:txBody>
      </p:sp>
      <p:sp>
        <p:nvSpPr>
          <p:cNvPr id="11" name="Объект 2">
            <a:extLst>
              <a:ext uri="{FF2B5EF4-FFF2-40B4-BE49-F238E27FC236}">
                <a16:creationId xmlns:a16="http://schemas.microsoft.com/office/drawing/2014/main" id="{B5EA4384-F368-4985-8859-B817886C8123}"/>
              </a:ext>
            </a:extLst>
          </p:cNvPr>
          <p:cNvSpPr>
            <a:spLocks noGrp="1"/>
          </p:cNvSpPr>
          <p:nvPr>
            <p:ph sz="half" idx="1"/>
          </p:nvPr>
        </p:nvSpPr>
        <p:spPr>
          <a:xfrm>
            <a:off x="968187" y="1908590"/>
            <a:ext cx="6315075" cy="4351338"/>
          </a:xfrm>
        </p:spPr>
        <p:txBody>
          <a:bodyPr/>
          <a:lstStyle/>
          <a:p>
            <a:r>
              <a:rPr lang="ru-RU" dirty="0"/>
              <a:t>Исследование состояния коронарных сосудов сердца для определения атеросклеротических бляшек в них;</a:t>
            </a:r>
          </a:p>
          <a:p>
            <a:endParaRPr lang="ru-RU" sz="1800" dirty="0"/>
          </a:p>
          <a:p>
            <a:r>
              <a:rPr lang="ru-RU" dirty="0"/>
              <a:t>Проводится под местной анестезией;</a:t>
            </a:r>
          </a:p>
          <a:p>
            <a:endParaRPr lang="ru-RU" sz="1800" dirty="0"/>
          </a:p>
          <a:p>
            <a:r>
              <a:rPr lang="ru-RU" dirty="0"/>
              <a:t>Как правило требует краткосрочной госпитализации (1-3 дня).</a:t>
            </a:r>
          </a:p>
          <a:p>
            <a:endParaRPr lang="ru-RU" dirty="0"/>
          </a:p>
        </p:txBody>
      </p:sp>
      <p:sp>
        <p:nvSpPr>
          <p:cNvPr id="12" name="Прямоугольник 11">
            <a:extLst>
              <a:ext uri="{FF2B5EF4-FFF2-40B4-BE49-F238E27FC236}">
                <a16:creationId xmlns:a16="http://schemas.microsoft.com/office/drawing/2014/main" id="{AD00C665-1F13-4CB5-AB93-CA3875998C8A}"/>
              </a:ext>
            </a:extLst>
          </p:cNvPr>
          <p:cNvSpPr/>
          <p:nvPr/>
        </p:nvSpPr>
        <p:spPr>
          <a:xfrm>
            <a:off x="125260" y="6457890"/>
            <a:ext cx="11328307" cy="230832"/>
          </a:xfrm>
          <a:prstGeom prst="rect">
            <a:avLst/>
          </a:prstGeom>
        </p:spPr>
        <p:txBody>
          <a:bodyPr wrap="square">
            <a:spAutoFit/>
          </a:bodyPr>
          <a:lstStyle/>
          <a:p>
            <a:r>
              <a:rPr lang="ru-RU" sz="900" dirty="0">
                <a:solidFill>
                  <a:schemeClr val="tx2"/>
                </a:solidFill>
                <a:latin typeface="+mj-lt"/>
                <a:cs typeface="Arial" panose="020B0604020202020204" pitchFamily="34" charset="0"/>
              </a:rPr>
              <a:t>1.Руководство по рентгенэндоваскулярной хирургии сердца и сосудов под ред. Л.А.Бокерия., Б.Г.Алекяна. Том 3. Москва. НЦССХ им.А.Н..Бакулева РАМН 2008 г. </a:t>
            </a:r>
          </a:p>
        </p:txBody>
      </p:sp>
      <p:sp>
        <p:nvSpPr>
          <p:cNvPr id="9" name="TextBox 8">
            <a:extLst>
              <a:ext uri="{FF2B5EF4-FFF2-40B4-BE49-F238E27FC236}">
                <a16:creationId xmlns:a16="http://schemas.microsoft.com/office/drawing/2014/main" id="{B115860B-16A7-49D3-9E3A-5C2820CE5269}"/>
              </a:ext>
            </a:extLst>
          </p:cNvPr>
          <p:cNvSpPr txBox="1"/>
          <p:nvPr/>
        </p:nvSpPr>
        <p:spPr>
          <a:xfrm>
            <a:off x="9414378" y="235078"/>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3297642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6484"/>
            <a:ext cx="5078912" cy="3345509"/>
          </a:xfrm>
          <a:prstGeom prst="rect">
            <a:avLst/>
          </a:prstGeom>
        </p:spPr>
      </p:pic>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8109" y="1418799"/>
            <a:ext cx="983138" cy="1118433"/>
          </a:xfrm>
          <a:prstGeom prst="rect">
            <a:avLst/>
          </a:prstGeom>
        </p:spPr>
      </p:pic>
      <p:sp>
        <p:nvSpPr>
          <p:cNvPr id="8" name="Заголовок 4">
            <a:extLst>
              <a:ext uri="{FF2B5EF4-FFF2-40B4-BE49-F238E27FC236}">
                <a16:creationId xmlns:a16="http://schemas.microsoft.com/office/drawing/2014/main" id="{DF63E03C-4532-43BA-A916-C2BD7AC7D374}"/>
              </a:ext>
            </a:extLst>
          </p:cNvPr>
          <p:cNvSpPr>
            <a:spLocks noGrp="1"/>
          </p:cNvSpPr>
          <p:nvPr>
            <p:ph type="title"/>
          </p:nvPr>
        </p:nvSpPr>
        <p:spPr>
          <a:xfrm>
            <a:off x="479425" y="295727"/>
            <a:ext cx="10928803" cy="970280"/>
          </a:xfrm>
        </p:spPr>
        <p:txBody>
          <a:bodyPr/>
          <a:lstStyle/>
          <a:p>
            <a:pPr algn="ctr"/>
            <a:r>
              <a:rPr lang="ru-RU" sz="3800" dirty="0">
                <a:solidFill>
                  <a:schemeClr val="bg2">
                    <a:lumMod val="25000"/>
                  </a:schemeClr>
                </a:solidFill>
              </a:rPr>
              <a:t>Что делать, если установлен диагноз ИБС*?</a:t>
            </a:r>
          </a:p>
        </p:txBody>
      </p:sp>
      <p:sp>
        <p:nvSpPr>
          <p:cNvPr id="11" name="Объект 5">
            <a:extLst>
              <a:ext uri="{FF2B5EF4-FFF2-40B4-BE49-F238E27FC236}">
                <a16:creationId xmlns:a16="http://schemas.microsoft.com/office/drawing/2014/main" id="{C54BB64E-FFA2-438F-84A9-6F7F8B09934A}"/>
              </a:ext>
            </a:extLst>
          </p:cNvPr>
          <p:cNvSpPr>
            <a:spLocks noGrp="1"/>
          </p:cNvSpPr>
          <p:nvPr>
            <p:ph idx="1"/>
          </p:nvPr>
        </p:nvSpPr>
        <p:spPr>
          <a:xfrm>
            <a:off x="5190566" y="1689945"/>
            <a:ext cx="6346438" cy="4784387"/>
          </a:xfrm>
        </p:spPr>
        <p:txBody>
          <a:bodyPr>
            <a:normAutofit fontScale="70000" lnSpcReduction="20000"/>
          </a:bodyPr>
          <a:lstStyle/>
          <a:p>
            <a:pPr marL="457200" indent="-457200">
              <a:lnSpc>
                <a:spcPct val="120000"/>
              </a:lnSpc>
              <a:spcBef>
                <a:spcPts val="0"/>
              </a:spcBef>
              <a:buFont typeface="Arial" panose="020B0604020202020204" pitchFamily="34" charset="0"/>
              <a:buChar char="•"/>
              <a:defRPr/>
            </a:pPr>
            <a:r>
              <a:rPr lang="ru-RU" kern="0" dirty="0"/>
              <a:t>ИБС - серьезный диагноз, но это </a:t>
            </a:r>
            <a:r>
              <a:rPr lang="ru-RU" b="1" kern="0" dirty="0"/>
              <a:t>не приговор</a:t>
            </a:r>
            <a:r>
              <a:rPr lang="ru-RU" kern="0" dirty="0"/>
              <a:t>!</a:t>
            </a:r>
          </a:p>
          <a:p>
            <a:pPr marL="457200" indent="-457200">
              <a:lnSpc>
                <a:spcPct val="120000"/>
              </a:lnSpc>
              <a:spcBef>
                <a:spcPts val="0"/>
              </a:spcBef>
              <a:buFont typeface="Arial" panose="020B0604020202020204" pitchFamily="34" charset="0"/>
              <a:buChar char="•"/>
              <a:defRPr/>
            </a:pPr>
            <a:endParaRPr lang="ru-RU" sz="1600" kern="0" dirty="0"/>
          </a:p>
          <a:p>
            <a:pPr marL="457200" indent="-457200">
              <a:lnSpc>
                <a:spcPct val="120000"/>
              </a:lnSpc>
              <a:spcBef>
                <a:spcPts val="0"/>
              </a:spcBef>
              <a:buFont typeface="Arial" panose="020B0604020202020204" pitchFamily="34" charset="0"/>
              <a:buChar char="•"/>
              <a:defRPr/>
            </a:pPr>
            <a:r>
              <a:rPr lang="ru-RU" kern="0" dirty="0"/>
              <a:t>Сегодня </a:t>
            </a:r>
            <a:r>
              <a:rPr lang="ru-RU" b="1" kern="0" dirty="0"/>
              <a:t>существуют доказанные методы </a:t>
            </a:r>
            <a:r>
              <a:rPr lang="ru-RU" kern="0" dirty="0"/>
              <a:t>профилактики осложнений, замедления прогрессирования болезни, уменьшения симптомов, хирургического лечения ИБС.</a:t>
            </a:r>
          </a:p>
          <a:p>
            <a:pPr marL="457200" indent="-457200">
              <a:lnSpc>
                <a:spcPct val="120000"/>
              </a:lnSpc>
              <a:spcBef>
                <a:spcPts val="0"/>
              </a:spcBef>
              <a:buFont typeface="Arial" panose="020B0604020202020204" pitchFamily="34" charset="0"/>
              <a:buChar char="•"/>
              <a:defRPr/>
            </a:pPr>
            <a:endParaRPr lang="ru-RU" sz="1400" kern="0" dirty="0"/>
          </a:p>
          <a:p>
            <a:pPr marL="457200" indent="-457200">
              <a:lnSpc>
                <a:spcPct val="120000"/>
              </a:lnSpc>
              <a:spcBef>
                <a:spcPts val="0"/>
              </a:spcBef>
              <a:buFont typeface="Arial" panose="020B0604020202020204" pitchFamily="34" charset="0"/>
              <a:buChar char="•"/>
              <a:defRPr/>
            </a:pPr>
            <a:r>
              <a:rPr lang="ru-RU" kern="0" dirty="0"/>
              <a:t>Если </a:t>
            </a:r>
            <a:r>
              <a:rPr lang="ru-RU" b="1" kern="0" dirty="0"/>
              <a:t>четко следовать рекомендациям врача </a:t>
            </a:r>
            <a:r>
              <a:rPr lang="ru-RU" kern="0" dirty="0"/>
              <a:t>по образу жизни, питанию, терапии Вы сможете значительно улучшить свое состояние, качество жизни и продлить свою жизнь!</a:t>
            </a:r>
          </a:p>
          <a:p>
            <a:pPr marL="457200" indent="-457200">
              <a:lnSpc>
                <a:spcPct val="120000"/>
              </a:lnSpc>
              <a:spcBef>
                <a:spcPts val="0"/>
              </a:spcBef>
              <a:buFont typeface="Arial" panose="020B0604020202020204" pitchFamily="34" charset="0"/>
              <a:buChar char="•"/>
              <a:defRPr/>
            </a:pPr>
            <a:endParaRPr lang="ru-RU" sz="1400" kern="0" dirty="0"/>
          </a:p>
          <a:p>
            <a:pPr marL="457200" indent="-457200">
              <a:lnSpc>
                <a:spcPct val="120000"/>
              </a:lnSpc>
              <a:spcBef>
                <a:spcPts val="0"/>
              </a:spcBef>
              <a:buFont typeface="Arial" panose="020B0604020202020204" pitchFamily="34" charset="0"/>
              <a:buChar char="•"/>
              <a:defRPr/>
            </a:pPr>
            <a:r>
              <a:rPr lang="ru-RU" kern="0" dirty="0"/>
              <a:t>Очень важно </a:t>
            </a:r>
            <a:r>
              <a:rPr lang="ru-RU" b="1" kern="0" dirty="0"/>
              <a:t>своевременно начать лечение </a:t>
            </a:r>
            <a:r>
              <a:rPr lang="ru-RU" kern="0" dirty="0"/>
              <a:t>стенокардии, чтобы не допустить развития инфаркта миокарда и сердечной недостаточности</a:t>
            </a:r>
            <a:r>
              <a:rPr lang="ru-RU" i="1" kern="0" dirty="0"/>
              <a:t>.</a:t>
            </a:r>
          </a:p>
          <a:p>
            <a:endParaRPr lang="ru-RU" dirty="0"/>
          </a:p>
        </p:txBody>
      </p:sp>
      <p:sp>
        <p:nvSpPr>
          <p:cNvPr id="12" name="Прямоугольник 11">
            <a:extLst>
              <a:ext uri="{FF2B5EF4-FFF2-40B4-BE49-F238E27FC236}">
                <a16:creationId xmlns:a16="http://schemas.microsoft.com/office/drawing/2014/main" id="{57CEB8A1-D396-4BFE-B90A-031400435549}"/>
              </a:ext>
            </a:extLst>
          </p:cNvPr>
          <p:cNvSpPr/>
          <p:nvPr/>
        </p:nvSpPr>
        <p:spPr>
          <a:xfrm>
            <a:off x="111191" y="6304002"/>
            <a:ext cx="8561922" cy="784830"/>
          </a:xfrm>
          <a:prstGeom prst="rect">
            <a:avLst/>
          </a:prstGeom>
        </p:spPr>
        <p:txBody>
          <a:bodyPr wrap="square">
            <a:spAutoFit/>
          </a:bodyPr>
          <a:lstStyle/>
          <a:p>
            <a:r>
              <a:rPr lang="ru-RU" sz="900" dirty="0">
                <a:solidFill>
                  <a:schemeClr val="tx2"/>
                </a:solidFill>
                <a:latin typeface="+mj-lt"/>
                <a:cs typeface="Arial" panose="020B0604020202020204" pitchFamily="34" charset="0"/>
              </a:rPr>
              <a:t>*ИБС – ишемическая болезнь сердца</a:t>
            </a:r>
          </a:p>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sp>
        <p:nvSpPr>
          <p:cNvPr id="7" name="TextBox 6">
            <a:extLst>
              <a:ext uri="{FF2B5EF4-FFF2-40B4-BE49-F238E27FC236}">
                <a16:creationId xmlns:a16="http://schemas.microsoft.com/office/drawing/2014/main" id="{8CA7B389-C862-4A87-AD64-AEEC0AF75E23}"/>
              </a:ext>
            </a:extLst>
          </p:cNvPr>
          <p:cNvSpPr txBox="1"/>
          <p:nvPr/>
        </p:nvSpPr>
        <p:spPr>
          <a:xfrm>
            <a:off x="11223073" y="383668"/>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3427448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800" dirty="0">
                <a:solidFill>
                  <a:schemeClr val="bg2">
                    <a:lumMod val="25000"/>
                  </a:schemeClr>
                </a:solidFill>
              </a:rPr>
              <a:t>Цели лечения ишемической болезни сердца</a:t>
            </a:r>
          </a:p>
        </p:txBody>
      </p:sp>
      <p:sp>
        <p:nvSpPr>
          <p:cNvPr id="7" name="Объект 6"/>
          <p:cNvSpPr>
            <a:spLocks noGrp="1"/>
          </p:cNvSpPr>
          <p:nvPr>
            <p:ph idx="1"/>
          </p:nvPr>
        </p:nvSpPr>
        <p:spPr>
          <a:xfrm>
            <a:off x="784792" y="2617787"/>
            <a:ext cx="5049656" cy="3613151"/>
          </a:xfrm>
        </p:spPr>
        <p:txBody>
          <a:bodyPr/>
          <a:lstStyle/>
          <a:p>
            <a:endParaRPr lang="ru-RU" dirty="0"/>
          </a:p>
          <a:p>
            <a:r>
              <a:rPr lang="ru-RU" sz="2400" dirty="0"/>
              <a:t>Улучшение качества жизни;</a:t>
            </a:r>
          </a:p>
          <a:p>
            <a:r>
              <a:rPr lang="ru-RU" sz="2400" dirty="0"/>
              <a:t>Уменьшение количества приступов стенокардии;</a:t>
            </a:r>
          </a:p>
          <a:p>
            <a:r>
              <a:rPr lang="ru-RU" sz="2400" dirty="0"/>
              <a:t>Увеличение переносимости физической нагрузки</a:t>
            </a:r>
          </a:p>
          <a:p>
            <a:endParaRPr lang="ru-RU" dirty="0"/>
          </a:p>
        </p:txBody>
      </p:sp>
      <p:sp>
        <p:nvSpPr>
          <p:cNvPr id="6" name="Текст 5"/>
          <p:cNvSpPr>
            <a:spLocks noGrp="1"/>
          </p:cNvSpPr>
          <p:nvPr>
            <p:ph type="body" idx="4294967295"/>
          </p:nvPr>
        </p:nvSpPr>
        <p:spPr>
          <a:xfrm>
            <a:off x="730726" y="1609725"/>
            <a:ext cx="5157788" cy="1133474"/>
          </a:xfrm>
        </p:spPr>
        <p:style>
          <a:lnRef idx="0">
            <a:schemeClr val="accent1"/>
          </a:lnRef>
          <a:fillRef idx="3">
            <a:schemeClr val="accent1"/>
          </a:fillRef>
          <a:effectRef idx="3">
            <a:schemeClr val="accent1"/>
          </a:effectRef>
          <a:fontRef idx="minor">
            <a:schemeClr val="lt1"/>
          </a:fontRef>
        </p:style>
        <p:txBody>
          <a:bodyPr anchor="ctr" anchorCtr="0">
            <a:normAutofit/>
          </a:bodyPr>
          <a:lstStyle/>
          <a:p>
            <a:pPr algn="ctr"/>
            <a:r>
              <a:rPr lang="ru-RU" sz="2800" dirty="0"/>
              <a:t>Влияние </a:t>
            </a:r>
          </a:p>
          <a:p>
            <a:pPr algn="ctr"/>
            <a:r>
              <a:rPr lang="ru-RU" sz="2800" dirty="0"/>
              <a:t>на симптомы болезни </a:t>
            </a:r>
          </a:p>
        </p:txBody>
      </p:sp>
      <p:sp>
        <p:nvSpPr>
          <p:cNvPr id="8" name="Текст 7"/>
          <p:cNvSpPr>
            <a:spLocks noGrp="1"/>
          </p:cNvSpPr>
          <p:nvPr>
            <p:ph type="body" sz="quarter" idx="4294967295"/>
          </p:nvPr>
        </p:nvSpPr>
        <p:spPr>
          <a:xfrm>
            <a:off x="6278087" y="1609726"/>
            <a:ext cx="5183187" cy="1133474"/>
          </a:xfrm>
        </p:spPr>
        <p:style>
          <a:lnRef idx="0">
            <a:schemeClr val="accent2"/>
          </a:lnRef>
          <a:fillRef idx="3">
            <a:schemeClr val="accent2"/>
          </a:fillRef>
          <a:effectRef idx="3">
            <a:schemeClr val="accent2"/>
          </a:effectRef>
          <a:fontRef idx="minor">
            <a:schemeClr val="lt1"/>
          </a:fontRef>
        </p:style>
        <p:txBody>
          <a:bodyPr>
            <a:normAutofit/>
          </a:bodyPr>
          <a:lstStyle/>
          <a:p>
            <a:pPr algn="ctr"/>
            <a:r>
              <a:rPr lang="ru-RU" dirty="0"/>
              <a:t>Влияние на прогноз </a:t>
            </a:r>
          </a:p>
          <a:p>
            <a:pPr algn="ctr"/>
            <a:r>
              <a:rPr lang="ru-RU" dirty="0"/>
              <a:t>(профилактика осложнений)</a:t>
            </a:r>
          </a:p>
        </p:txBody>
      </p:sp>
      <p:sp>
        <p:nvSpPr>
          <p:cNvPr id="9" name="Объект 8"/>
          <p:cNvSpPr>
            <a:spLocks noGrp="1"/>
          </p:cNvSpPr>
          <p:nvPr>
            <p:ph sz="quarter" idx="4294967295"/>
          </p:nvPr>
        </p:nvSpPr>
        <p:spPr>
          <a:xfrm>
            <a:off x="6278087" y="2525397"/>
            <a:ext cx="5183187" cy="3684588"/>
          </a:xfrm>
        </p:spPr>
        <p:txBody>
          <a:bodyPr/>
          <a:lstStyle/>
          <a:p>
            <a:endParaRPr lang="ru-RU" dirty="0"/>
          </a:p>
          <a:p>
            <a:r>
              <a:rPr lang="ru-RU" sz="2400" dirty="0"/>
              <a:t>Предотвращение прогрессирования болезни;</a:t>
            </a:r>
          </a:p>
          <a:p>
            <a:r>
              <a:rPr lang="ru-RU" sz="2400" dirty="0"/>
              <a:t>Предотвращение развития осложнений нестабильной стенокардии, инфаркта миокарда, сердечной недостаточности </a:t>
            </a:r>
          </a:p>
        </p:txBody>
      </p:sp>
      <p:sp>
        <p:nvSpPr>
          <p:cNvPr id="10" name="TextBox 9"/>
          <p:cNvSpPr txBox="1"/>
          <p:nvPr/>
        </p:nvSpPr>
        <p:spPr>
          <a:xfrm>
            <a:off x="502275" y="6391576"/>
            <a:ext cx="2339102" cy="230832"/>
          </a:xfrm>
          <a:prstGeom prst="rect">
            <a:avLst/>
          </a:prstGeom>
          <a:noFill/>
        </p:spPr>
        <p:txBody>
          <a:bodyPr wrap="none" rtlCol="0">
            <a:spAutoFit/>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lang="ru-RU" sz="900" dirty="0">
                <a:solidFill>
                  <a:schemeClr val="tx2"/>
                </a:solidFill>
                <a:latin typeface="+mj-lt"/>
                <a:cs typeface="Arial" panose="020B0604020202020204" pitchFamily="34" charset="0"/>
              </a:rPr>
              <a:t>1.</a:t>
            </a:r>
            <a:r>
              <a:rPr lang="en-US" sz="900" dirty="0" err="1">
                <a:solidFill>
                  <a:schemeClr val="tx2"/>
                </a:solidFill>
                <a:latin typeface="+mj-lt"/>
                <a:cs typeface="Arial" panose="020B0604020202020204" pitchFamily="34" charset="0"/>
              </a:rPr>
              <a:t>Knuuti</a:t>
            </a:r>
            <a:r>
              <a:rPr lang="en-US" sz="900" dirty="0">
                <a:solidFill>
                  <a:schemeClr val="tx2"/>
                </a:solidFill>
                <a:latin typeface="+mj-lt"/>
                <a:cs typeface="Arial" panose="020B0604020202020204" pitchFamily="34" charset="0"/>
              </a:rPr>
              <a:t> J </a:t>
            </a:r>
            <a:r>
              <a:rPr lang="en-GB" sz="900" dirty="0">
                <a:solidFill>
                  <a:schemeClr val="tx2"/>
                </a:solidFill>
                <a:latin typeface="+mj-lt"/>
                <a:cs typeface="Arial" panose="020B0604020202020204" pitchFamily="34" charset="0"/>
              </a:rPr>
              <a:t>et al</a:t>
            </a:r>
            <a:r>
              <a:rPr lang="ru-RU" sz="900" dirty="0">
                <a:solidFill>
                  <a:schemeClr val="tx2"/>
                </a:solidFill>
                <a:latin typeface="+mj-lt"/>
                <a:cs typeface="Arial" panose="020B0604020202020204" pitchFamily="34" charset="0"/>
              </a:rPr>
              <a:t>. </a:t>
            </a:r>
            <a:r>
              <a:rPr lang="en-GB" sz="900" dirty="0">
                <a:solidFill>
                  <a:schemeClr val="tx2"/>
                </a:solidFill>
                <a:latin typeface="+mj-lt"/>
                <a:cs typeface="Arial" panose="020B0604020202020204" pitchFamily="34" charset="0"/>
              </a:rPr>
              <a:t>Eur Heart J 201</a:t>
            </a:r>
            <a:r>
              <a:rPr lang="ru-RU" sz="900" dirty="0">
                <a:solidFill>
                  <a:schemeClr val="tx2"/>
                </a:solidFill>
                <a:latin typeface="+mj-lt"/>
                <a:cs typeface="Arial" panose="020B0604020202020204" pitchFamily="34" charset="0"/>
              </a:rPr>
              <a:t>9</a:t>
            </a:r>
            <a:r>
              <a:rPr lang="en-GB" sz="900" dirty="0">
                <a:solidFill>
                  <a:schemeClr val="tx2"/>
                </a:solidFill>
                <a:latin typeface="+mj-lt"/>
                <a:cs typeface="Arial" panose="020B0604020202020204" pitchFamily="34" charset="0"/>
              </a:rPr>
              <a:t>;00:1-</a:t>
            </a:r>
            <a:r>
              <a:rPr lang="ru-RU" sz="900" dirty="0">
                <a:solidFill>
                  <a:schemeClr val="tx2"/>
                </a:solidFill>
                <a:latin typeface="+mj-lt"/>
                <a:cs typeface="Arial" panose="020B0604020202020204" pitchFamily="34" charset="0"/>
              </a:rPr>
              <a:t>71 </a:t>
            </a:r>
          </a:p>
        </p:txBody>
      </p:sp>
      <p:sp>
        <p:nvSpPr>
          <p:cNvPr id="11" name="TextBox 10">
            <a:extLst>
              <a:ext uri="{FF2B5EF4-FFF2-40B4-BE49-F238E27FC236}">
                <a16:creationId xmlns:a16="http://schemas.microsoft.com/office/drawing/2014/main" id="{39841268-1FE5-4E9B-B884-4A192B38245C}"/>
              </a:ext>
            </a:extLst>
          </p:cNvPr>
          <p:cNvSpPr txBox="1"/>
          <p:nvPr/>
        </p:nvSpPr>
        <p:spPr>
          <a:xfrm>
            <a:off x="11362448" y="648015"/>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757973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04099E-C4F7-4441-94D9-46A61C1C7B44}"/>
              </a:ext>
            </a:extLst>
          </p:cNvPr>
          <p:cNvSpPr>
            <a:spLocks noGrp="1"/>
          </p:cNvSpPr>
          <p:nvPr>
            <p:ph type="title"/>
          </p:nvPr>
        </p:nvSpPr>
        <p:spPr>
          <a:xfrm>
            <a:off x="479425" y="700368"/>
            <a:ext cx="11233149" cy="970280"/>
          </a:xfrm>
        </p:spPr>
        <p:txBody>
          <a:bodyPr/>
          <a:lstStyle/>
          <a:p>
            <a:pPr algn="ctr"/>
            <a:r>
              <a:rPr lang="ru-RU" sz="4400" dirty="0">
                <a:solidFill>
                  <a:schemeClr val="bg2">
                    <a:lumMod val="25000"/>
                  </a:schemeClr>
                </a:solidFill>
              </a:rPr>
              <a:t>В ходе сегодняшней встречи мы ответим на эти вопросы:</a:t>
            </a:r>
          </a:p>
        </p:txBody>
      </p:sp>
      <p:sp>
        <p:nvSpPr>
          <p:cNvPr id="3" name="Объект 2">
            <a:extLst>
              <a:ext uri="{FF2B5EF4-FFF2-40B4-BE49-F238E27FC236}">
                <a16:creationId xmlns:a16="http://schemas.microsoft.com/office/drawing/2014/main" id="{1E7D972F-1C9C-47C2-81AE-7DDD3E15E0DB}"/>
              </a:ext>
            </a:extLst>
          </p:cNvPr>
          <p:cNvSpPr>
            <a:spLocks noGrp="1"/>
          </p:cNvSpPr>
          <p:nvPr>
            <p:ph idx="1"/>
          </p:nvPr>
        </p:nvSpPr>
        <p:spPr>
          <a:xfrm>
            <a:off x="2826846" y="2970600"/>
            <a:ext cx="9194843" cy="2671763"/>
          </a:xfrm>
        </p:spPr>
        <p:txBody>
          <a:bodyPr/>
          <a:lstStyle/>
          <a:p>
            <a:pPr marL="514350" indent="-514350">
              <a:buAutoNum type="arabicPeriod"/>
            </a:pPr>
            <a:r>
              <a:rPr lang="ru-RU" b="1" dirty="0">
                <a:solidFill>
                  <a:srgbClr val="380373"/>
                </a:solidFill>
              </a:rPr>
              <a:t>Что такое ишемическая болезнь сердца?</a:t>
            </a:r>
          </a:p>
          <a:p>
            <a:pPr marL="514350" indent="-514350">
              <a:buAutoNum type="arabicPeriod"/>
            </a:pPr>
            <a:r>
              <a:rPr lang="ru-RU" b="1" dirty="0">
                <a:solidFill>
                  <a:srgbClr val="380373"/>
                </a:solidFill>
              </a:rPr>
              <a:t>Что делать, если поставили такой диагноз?</a:t>
            </a:r>
          </a:p>
          <a:p>
            <a:pPr marL="514350" indent="-514350">
              <a:buAutoNum type="arabicPeriod"/>
            </a:pPr>
            <a:r>
              <a:rPr lang="ru-RU" b="1" dirty="0">
                <a:solidFill>
                  <a:srgbClr val="380373"/>
                </a:solidFill>
              </a:rPr>
              <a:t>Как я могу повлиять на свою болезнь?</a:t>
            </a:r>
          </a:p>
          <a:p>
            <a:pPr marL="514350" indent="-514350">
              <a:buAutoNum type="arabicPeriod"/>
            </a:pPr>
            <a:endParaRPr lang="ru-RU" dirty="0"/>
          </a:p>
        </p:txBody>
      </p:sp>
      <p:pic>
        <p:nvPicPr>
          <p:cNvPr id="7" name="Рисунок 6">
            <a:extLst>
              <a:ext uri="{FF2B5EF4-FFF2-40B4-BE49-F238E27FC236}">
                <a16:creationId xmlns:a16="http://schemas.microsoft.com/office/drawing/2014/main" id="{74334006-74CC-4BD3-BAF7-8EA377C9E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899" y="3151434"/>
            <a:ext cx="1561896" cy="3006198"/>
          </a:xfrm>
          <a:prstGeom prst="rect">
            <a:avLst/>
          </a:prstGeom>
        </p:spPr>
      </p:pic>
    </p:spTree>
    <p:extLst>
      <p:ext uri="{BB962C8B-B14F-4D97-AF65-F5344CB8AC3E}">
        <p14:creationId xmlns:p14="http://schemas.microsoft.com/office/powerpoint/2010/main" val="3701214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9" y="2675647"/>
            <a:ext cx="4420845" cy="3764822"/>
          </a:xfrm>
          <a:prstGeom prst="rect">
            <a:avLst/>
          </a:prstGeom>
        </p:spPr>
      </p:pic>
      <p:sp>
        <p:nvSpPr>
          <p:cNvPr id="23" name="TextBox 22"/>
          <p:cNvSpPr txBox="1"/>
          <p:nvPr/>
        </p:nvSpPr>
        <p:spPr>
          <a:xfrm>
            <a:off x="717177" y="1726184"/>
            <a:ext cx="4843463" cy="954107"/>
          </a:xfrm>
          <a:prstGeom prst="rect">
            <a:avLst/>
          </a:prstGeom>
          <a:noFill/>
        </p:spPr>
        <p:txBody>
          <a:bodyPr wrap="square" rtlCol="0">
            <a:spAutoFit/>
          </a:bodyPr>
          <a:lstStyle/>
          <a:p>
            <a:pPr algn="ctr"/>
            <a:r>
              <a:rPr lang="ru-RU" sz="2800" b="1" dirty="0">
                <a:solidFill>
                  <a:schemeClr val="bg2">
                    <a:lumMod val="25000"/>
                  </a:schemeClr>
                </a:solidFill>
              </a:rPr>
              <a:t>Здоровый образ жизни включает в себя:</a:t>
            </a:r>
          </a:p>
        </p:txBody>
      </p:sp>
      <p:pic>
        <p:nvPicPr>
          <p:cNvPr id="24" name="Рисунок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295" y="1344525"/>
            <a:ext cx="4555543" cy="2889314"/>
          </a:xfrm>
          <a:prstGeom prst="rect">
            <a:avLst/>
          </a:prstGeom>
        </p:spPr>
      </p:pic>
      <p:pic>
        <p:nvPicPr>
          <p:cNvPr id="26" name="Рисунок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5917" y="4591208"/>
            <a:ext cx="422289" cy="400377"/>
          </a:xfrm>
          <a:prstGeom prst="rect">
            <a:avLst/>
          </a:prstGeom>
        </p:spPr>
      </p:pic>
      <p:sp>
        <p:nvSpPr>
          <p:cNvPr id="27" name="TextBox 26"/>
          <p:cNvSpPr txBox="1"/>
          <p:nvPr/>
        </p:nvSpPr>
        <p:spPr>
          <a:xfrm>
            <a:off x="7017085" y="4134807"/>
            <a:ext cx="422289" cy="369332"/>
          </a:xfrm>
          <a:prstGeom prst="rect">
            <a:avLst/>
          </a:prstGeom>
          <a:noFill/>
        </p:spPr>
        <p:txBody>
          <a:bodyPr wrap="square" rtlCol="0">
            <a:spAutoFit/>
          </a:bodyPr>
          <a:lstStyle/>
          <a:p>
            <a:r>
              <a:rPr lang="ru-RU" b="1" dirty="0">
                <a:solidFill>
                  <a:schemeClr val="bg1"/>
                </a:solidFill>
              </a:rPr>
              <a:t>2</a:t>
            </a:r>
          </a:p>
        </p:txBody>
      </p:sp>
      <p:sp>
        <p:nvSpPr>
          <p:cNvPr id="14" name="Заголовок 6">
            <a:extLst>
              <a:ext uri="{FF2B5EF4-FFF2-40B4-BE49-F238E27FC236}">
                <a16:creationId xmlns:a16="http://schemas.microsoft.com/office/drawing/2014/main" id="{FBE70D9A-170E-4A67-930C-72C1A87BEB12}"/>
              </a:ext>
            </a:extLst>
          </p:cNvPr>
          <p:cNvSpPr>
            <a:spLocks noGrp="1"/>
          </p:cNvSpPr>
          <p:nvPr>
            <p:ph type="title"/>
          </p:nvPr>
        </p:nvSpPr>
        <p:spPr>
          <a:xfrm>
            <a:off x="477838" y="417531"/>
            <a:ext cx="11236324" cy="970280"/>
          </a:xfrm>
        </p:spPr>
        <p:txBody>
          <a:bodyPr/>
          <a:lstStyle/>
          <a:p>
            <a:pPr algn="ctr"/>
            <a:r>
              <a:rPr lang="ru-RU" sz="3800" dirty="0">
                <a:solidFill>
                  <a:schemeClr val="bg2">
                    <a:lumMod val="25000"/>
                  </a:schemeClr>
                </a:solidFill>
              </a:rPr>
              <a:t>Модификация образа жизни при ИБС</a:t>
            </a:r>
            <a:r>
              <a:rPr lang="en-US" sz="3800" dirty="0">
                <a:solidFill>
                  <a:schemeClr val="bg2">
                    <a:lumMod val="25000"/>
                  </a:schemeClr>
                </a:solidFill>
              </a:rPr>
              <a:t> – </a:t>
            </a:r>
            <a:r>
              <a:rPr lang="ru-RU" sz="3800" dirty="0">
                <a:solidFill>
                  <a:schemeClr val="bg2">
                    <a:lumMod val="25000"/>
                  </a:schemeClr>
                </a:solidFill>
              </a:rPr>
              <a:t>важная часть лечения!</a:t>
            </a:r>
          </a:p>
        </p:txBody>
      </p:sp>
      <p:sp>
        <p:nvSpPr>
          <p:cNvPr id="5" name="Прямоугольник 4">
            <a:extLst>
              <a:ext uri="{FF2B5EF4-FFF2-40B4-BE49-F238E27FC236}">
                <a16:creationId xmlns:a16="http://schemas.microsoft.com/office/drawing/2014/main" id="{C7263974-4CFB-4779-A3A4-12E9472967C8}"/>
              </a:ext>
            </a:extLst>
          </p:cNvPr>
          <p:cNvSpPr/>
          <p:nvPr/>
        </p:nvSpPr>
        <p:spPr>
          <a:xfrm>
            <a:off x="6943923" y="3972772"/>
            <a:ext cx="4770239" cy="2246769"/>
          </a:xfrm>
          <a:prstGeom prst="rect">
            <a:avLst/>
          </a:prstGeom>
        </p:spPr>
        <p:txBody>
          <a:bodyPr wrap="square">
            <a:spAutoFit/>
          </a:bodyPr>
          <a:lstStyle/>
          <a:p>
            <a:pPr lvl="1"/>
            <a:r>
              <a:rPr lang="ru-RU" sz="2000" b="1" dirty="0">
                <a:solidFill>
                  <a:schemeClr val="bg2">
                    <a:lumMod val="25000"/>
                  </a:schemeClr>
                </a:solidFill>
              </a:rPr>
              <a:t>Отказ от вредных привычек;</a:t>
            </a:r>
          </a:p>
          <a:p>
            <a:pPr lvl="1"/>
            <a:endParaRPr lang="ru-RU" sz="2000" b="1" dirty="0">
              <a:solidFill>
                <a:schemeClr val="bg2">
                  <a:lumMod val="25000"/>
                </a:schemeClr>
              </a:solidFill>
            </a:endParaRPr>
          </a:p>
          <a:p>
            <a:pPr lvl="1"/>
            <a:r>
              <a:rPr lang="ru-RU" sz="2000" b="1" dirty="0">
                <a:solidFill>
                  <a:schemeClr val="bg2">
                    <a:lumMod val="25000"/>
                  </a:schemeClr>
                </a:solidFill>
              </a:rPr>
              <a:t>Правильное питание;</a:t>
            </a:r>
          </a:p>
          <a:p>
            <a:pPr lvl="1"/>
            <a:endParaRPr lang="ru-RU" sz="2000" b="1" dirty="0">
              <a:solidFill>
                <a:schemeClr val="bg2">
                  <a:lumMod val="25000"/>
                </a:schemeClr>
              </a:solidFill>
            </a:endParaRPr>
          </a:p>
          <a:p>
            <a:pPr lvl="1"/>
            <a:r>
              <a:rPr lang="ru-RU" sz="2000" b="1" dirty="0">
                <a:solidFill>
                  <a:schemeClr val="bg2">
                    <a:lumMod val="25000"/>
                  </a:schemeClr>
                </a:solidFill>
              </a:rPr>
              <a:t>Физическую активность;</a:t>
            </a:r>
          </a:p>
          <a:p>
            <a:pPr lvl="1"/>
            <a:endParaRPr lang="ru-RU" sz="2000" b="1" dirty="0">
              <a:solidFill>
                <a:schemeClr val="bg2">
                  <a:lumMod val="25000"/>
                </a:schemeClr>
              </a:solidFill>
            </a:endParaRPr>
          </a:p>
          <a:p>
            <a:pPr lvl="1"/>
            <a:r>
              <a:rPr lang="ru-RU" sz="2000" b="1" dirty="0">
                <a:solidFill>
                  <a:schemeClr val="bg2">
                    <a:lumMod val="25000"/>
                  </a:schemeClr>
                </a:solidFill>
              </a:rPr>
              <a:t>Нормализацию массы тела;</a:t>
            </a:r>
          </a:p>
        </p:txBody>
      </p:sp>
      <p:pic>
        <p:nvPicPr>
          <p:cNvPr id="17" name="Рисунок 16">
            <a:extLst>
              <a:ext uri="{FF2B5EF4-FFF2-40B4-BE49-F238E27FC236}">
                <a16:creationId xmlns:a16="http://schemas.microsoft.com/office/drawing/2014/main" id="{B33FFD64-7FB5-4FC4-96EA-BCD7DDAED4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5917" y="4033651"/>
            <a:ext cx="422289" cy="400377"/>
          </a:xfrm>
          <a:prstGeom prst="rect">
            <a:avLst/>
          </a:prstGeom>
        </p:spPr>
      </p:pic>
      <p:pic>
        <p:nvPicPr>
          <p:cNvPr id="18" name="Рисунок 17">
            <a:extLst>
              <a:ext uri="{FF2B5EF4-FFF2-40B4-BE49-F238E27FC236}">
                <a16:creationId xmlns:a16="http://schemas.microsoft.com/office/drawing/2014/main" id="{75963324-79B6-415D-AAD7-12D573175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9409" y="5819164"/>
            <a:ext cx="422289" cy="400377"/>
          </a:xfrm>
          <a:prstGeom prst="rect">
            <a:avLst/>
          </a:prstGeom>
        </p:spPr>
      </p:pic>
      <p:pic>
        <p:nvPicPr>
          <p:cNvPr id="19" name="Рисунок 18">
            <a:extLst>
              <a:ext uri="{FF2B5EF4-FFF2-40B4-BE49-F238E27FC236}">
                <a16:creationId xmlns:a16="http://schemas.microsoft.com/office/drawing/2014/main" id="{91B3B63F-8B12-42A3-8DB4-A0D893E79E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3470" y="5281013"/>
            <a:ext cx="422289" cy="400377"/>
          </a:xfrm>
          <a:prstGeom prst="rect">
            <a:avLst/>
          </a:prstGeom>
        </p:spPr>
      </p:pic>
      <p:sp>
        <p:nvSpPr>
          <p:cNvPr id="21" name="TextBox 20">
            <a:extLst>
              <a:ext uri="{FF2B5EF4-FFF2-40B4-BE49-F238E27FC236}">
                <a16:creationId xmlns:a16="http://schemas.microsoft.com/office/drawing/2014/main" id="{9B024337-C610-41F1-A971-7A8B818FC40B}"/>
              </a:ext>
            </a:extLst>
          </p:cNvPr>
          <p:cNvSpPr txBox="1"/>
          <p:nvPr/>
        </p:nvSpPr>
        <p:spPr>
          <a:xfrm>
            <a:off x="6961762" y="4600878"/>
            <a:ext cx="422289" cy="369332"/>
          </a:xfrm>
          <a:prstGeom prst="rect">
            <a:avLst/>
          </a:prstGeom>
          <a:noFill/>
        </p:spPr>
        <p:txBody>
          <a:bodyPr wrap="square" rtlCol="0">
            <a:spAutoFit/>
          </a:bodyPr>
          <a:lstStyle/>
          <a:p>
            <a:r>
              <a:rPr lang="ru-RU" b="1" dirty="0">
                <a:solidFill>
                  <a:schemeClr val="bg1"/>
                </a:solidFill>
              </a:rPr>
              <a:t>2</a:t>
            </a:r>
          </a:p>
        </p:txBody>
      </p:sp>
      <p:sp>
        <p:nvSpPr>
          <p:cNvPr id="28" name="TextBox 27">
            <a:extLst>
              <a:ext uri="{FF2B5EF4-FFF2-40B4-BE49-F238E27FC236}">
                <a16:creationId xmlns:a16="http://schemas.microsoft.com/office/drawing/2014/main" id="{29023BE3-047A-43CE-8C1C-BFB80DC66248}"/>
              </a:ext>
            </a:extLst>
          </p:cNvPr>
          <p:cNvSpPr txBox="1"/>
          <p:nvPr/>
        </p:nvSpPr>
        <p:spPr>
          <a:xfrm>
            <a:off x="6943923" y="4035476"/>
            <a:ext cx="286111" cy="369332"/>
          </a:xfrm>
          <a:prstGeom prst="rect">
            <a:avLst/>
          </a:prstGeom>
          <a:noFill/>
        </p:spPr>
        <p:txBody>
          <a:bodyPr wrap="square" rtlCol="0">
            <a:spAutoFit/>
          </a:bodyPr>
          <a:lstStyle/>
          <a:p>
            <a:r>
              <a:rPr lang="ru-RU" b="1" dirty="0">
                <a:solidFill>
                  <a:schemeClr val="bg1"/>
                </a:solidFill>
              </a:rPr>
              <a:t>1</a:t>
            </a:r>
          </a:p>
        </p:txBody>
      </p:sp>
      <p:sp>
        <p:nvSpPr>
          <p:cNvPr id="29" name="TextBox 28">
            <a:extLst>
              <a:ext uri="{FF2B5EF4-FFF2-40B4-BE49-F238E27FC236}">
                <a16:creationId xmlns:a16="http://schemas.microsoft.com/office/drawing/2014/main" id="{A7E4F765-EBE5-438F-9B27-7C17615396C6}"/>
              </a:ext>
            </a:extLst>
          </p:cNvPr>
          <p:cNvSpPr txBox="1"/>
          <p:nvPr/>
        </p:nvSpPr>
        <p:spPr>
          <a:xfrm>
            <a:off x="6961761" y="5295178"/>
            <a:ext cx="422289" cy="369332"/>
          </a:xfrm>
          <a:prstGeom prst="rect">
            <a:avLst/>
          </a:prstGeom>
          <a:noFill/>
        </p:spPr>
        <p:txBody>
          <a:bodyPr wrap="square" rtlCol="0">
            <a:spAutoFit/>
          </a:bodyPr>
          <a:lstStyle/>
          <a:p>
            <a:r>
              <a:rPr lang="ru-RU" b="1" dirty="0">
                <a:solidFill>
                  <a:schemeClr val="bg1"/>
                </a:solidFill>
              </a:rPr>
              <a:t>3</a:t>
            </a:r>
          </a:p>
        </p:txBody>
      </p:sp>
      <p:sp>
        <p:nvSpPr>
          <p:cNvPr id="30" name="TextBox 29">
            <a:extLst>
              <a:ext uri="{FF2B5EF4-FFF2-40B4-BE49-F238E27FC236}">
                <a16:creationId xmlns:a16="http://schemas.microsoft.com/office/drawing/2014/main" id="{54BCED3B-AD56-4A35-9727-C36E83351559}"/>
              </a:ext>
            </a:extLst>
          </p:cNvPr>
          <p:cNvSpPr txBox="1"/>
          <p:nvPr/>
        </p:nvSpPr>
        <p:spPr>
          <a:xfrm>
            <a:off x="6961761" y="5821692"/>
            <a:ext cx="422289" cy="369332"/>
          </a:xfrm>
          <a:prstGeom prst="rect">
            <a:avLst/>
          </a:prstGeom>
          <a:noFill/>
        </p:spPr>
        <p:txBody>
          <a:bodyPr wrap="square" rtlCol="0">
            <a:spAutoFit/>
          </a:bodyPr>
          <a:lstStyle/>
          <a:p>
            <a:r>
              <a:rPr lang="ru-RU" b="1" dirty="0">
                <a:solidFill>
                  <a:schemeClr val="bg1"/>
                </a:solidFill>
              </a:rPr>
              <a:t>4</a:t>
            </a:r>
          </a:p>
        </p:txBody>
      </p:sp>
      <p:sp>
        <p:nvSpPr>
          <p:cNvPr id="31" name="Прямоугольник 30">
            <a:extLst>
              <a:ext uri="{FF2B5EF4-FFF2-40B4-BE49-F238E27FC236}">
                <a16:creationId xmlns:a16="http://schemas.microsoft.com/office/drawing/2014/main" id="{928CFADA-A077-4082-9C9E-D11F1A5F06C6}"/>
              </a:ext>
            </a:extLst>
          </p:cNvPr>
          <p:cNvSpPr/>
          <p:nvPr/>
        </p:nvSpPr>
        <p:spPr>
          <a:xfrm>
            <a:off x="194780" y="6457890"/>
            <a:ext cx="12214934" cy="507831"/>
          </a:xfrm>
          <a:prstGeom prst="rect">
            <a:avLst/>
          </a:prstGeom>
        </p:spPr>
        <p:txBody>
          <a:bodyPr wrap="square">
            <a:spAutoFit/>
          </a:bodyPr>
          <a:lstStyle/>
          <a:p>
            <a:pPr marL="0" lvl="1" defTabSz="1219170">
              <a:defRPr/>
            </a:pPr>
            <a:r>
              <a:rPr lang="ru-RU" sz="900" dirty="0">
                <a:solidFill>
                  <a:schemeClr val="tx2"/>
                </a:solidFill>
                <a:latin typeface="+mj-lt"/>
                <a:cs typeface="Arial" panose="020B0604020202020204" pitchFamily="34" charset="0"/>
              </a:rPr>
              <a:t>1.Драпкина О. Три главных принципа здоровой жизни// Официальный ресурс МЗ РФ Портал о здоровом образе жизни.[Электронный ресурс], 17 ноября 2017. </a:t>
            </a:r>
            <a:r>
              <a:rPr lang="ru-RU" sz="900" dirty="0">
                <a:hlinkClick r:id="rId6"/>
              </a:rPr>
              <a:t>Три главных принципа здоровой жизни - Здоровая Россия (takzdorovo.ru)</a:t>
            </a:r>
            <a:endParaRPr lang="ru-RU" sz="900" dirty="0">
              <a:solidFill>
                <a:schemeClr val="tx2"/>
              </a:solidFill>
              <a:latin typeface="+mj-lt"/>
              <a:cs typeface="Arial" panose="020B0604020202020204" pitchFamily="34" charset="0"/>
            </a:endParaRPr>
          </a:p>
          <a:p>
            <a:pPr marL="0" lvl="1" defTabSz="1219170">
              <a:defRPr/>
            </a:pPr>
            <a:r>
              <a:rPr lang="en-US" sz="900" dirty="0">
                <a:solidFill>
                  <a:schemeClr val="tx2"/>
                </a:solidFill>
                <a:latin typeface="+mj-lt"/>
                <a:cs typeface="Arial" panose="020B0604020202020204" pitchFamily="34" charset="0"/>
              </a:rPr>
              <a:t> </a:t>
            </a:r>
            <a:endParaRPr lang="ru-RU" sz="900" dirty="0">
              <a:solidFill>
                <a:schemeClr val="tx2"/>
              </a:solidFill>
              <a:latin typeface="+mj-lt"/>
              <a:cs typeface="Arial" panose="020B0604020202020204" pitchFamily="34" charset="0"/>
            </a:endParaRPr>
          </a:p>
        </p:txBody>
      </p:sp>
      <p:sp>
        <p:nvSpPr>
          <p:cNvPr id="20" name="TextBox 19">
            <a:extLst>
              <a:ext uri="{FF2B5EF4-FFF2-40B4-BE49-F238E27FC236}">
                <a16:creationId xmlns:a16="http://schemas.microsoft.com/office/drawing/2014/main" id="{83DB3C9A-42E8-4768-9665-BB8FFE38CAB3}"/>
              </a:ext>
            </a:extLst>
          </p:cNvPr>
          <p:cNvSpPr txBox="1"/>
          <p:nvPr/>
        </p:nvSpPr>
        <p:spPr>
          <a:xfrm>
            <a:off x="8839540" y="821486"/>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3380237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938598A9-7CB9-439B-A619-247F39E6D8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724" y="2379127"/>
            <a:ext cx="2441044" cy="2036451"/>
          </a:xfrm>
          <a:prstGeom prst="rect">
            <a:avLst/>
          </a:prstGeom>
        </p:spPr>
      </p:pic>
      <p:sp>
        <p:nvSpPr>
          <p:cNvPr id="4" name="Заголовок 3">
            <a:extLst>
              <a:ext uri="{FF2B5EF4-FFF2-40B4-BE49-F238E27FC236}">
                <a16:creationId xmlns:a16="http://schemas.microsoft.com/office/drawing/2014/main" id="{C7AB3E17-E6A3-DB43-9F77-A405810BEE2B}"/>
              </a:ext>
            </a:extLst>
          </p:cNvPr>
          <p:cNvSpPr>
            <a:spLocks noGrp="1"/>
          </p:cNvSpPr>
          <p:nvPr>
            <p:ph type="title"/>
          </p:nvPr>
        </p:nvSpPr>
        <p:spPr>
          <a:xfrm>
            <a:off x="1266771" y="2329097"/>
            <a:ext cx="2103248" cy="968731"/>
          </a:xfrm>
        </p:spPr>
        <p:txBody>
          <a:bodyPr/>
          <a:lstStyle/>
          <a:p>
            <a:r>
              <a:rPr lang="ru-RU" b="0" dirty="0"/>
              <a:t>КУРЕНИЕ:</a:t>
            </a:r>
          </a:p>
        </p:txBody>
      </p:sp>
      <p:sp>
        <p:nvSpPr>
          <p:cNvPr id="6" name="Текст 2">
            <a:extLst>
              <a:ext uri="{FF2B5EF4-FFF2-40B4-BE49-F238E27FC236}">
                <a16:creationId xmlns:a16="http://schemas.microsoft.com/office/drawing/2014/main" id="{21592251-3D06-4B32-B556-AD4A93EACF6B}"/>
              </a:ext>
            </a:extLst>
          </p:cNvPr>
          <p:cNvSpPr txBox="1">
            <a:spLocks/>
          </p:cNvSpPr>
          <p:nvPr/>
        </p:nvSpPr>
        <p:spPr>
          <a:xfrm>
            <a:off x="802084" y="3164805"/>
            <a:ext cx="6620065" cy="7613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dirty="0"/>
              <a:t>Повреждает внутреннюю</a:t>
            </a:r>
            <a:br>
              <a:rPr lang="en-US" sz="2000" dirty="0"/>
            </a:br>
            <a:r>
              <a:rPr lang="ru-RU" sz="2000" dirty="0"/>
              <a:t>оболочку сосуда</a:t>
            </a:r>
            <a:r>
              <a:rPr lang="ru-RU" sz="2000" baseline="30000" dirty="0"/>
              <a:t>1</a:t>
            </a:r>
            <a:endParaRPr lang="ru-RU" sz="2000" dirty="0"/>
          </a:p>
        </p:txBody>
      </p:sp>
      <p:pic>
        <p:nvPicPr>
          <p:cNvPr id="11" name="Рисунок 10">
            <a:extLst>
              <a:ext uri="{FF2B5EF4-FFF2-40B4-BE49-F238E27FC236}">
                <a16:creationId xmlns:a16="http://schemas.microsoft.com/office/drawing/2014/main" id="{367D38A2-03B7-4418-96D3-849F08B5E2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425" y="3205146"/>
            <a:ext cx="322659" cy="306685"/>
          </a:xfrm>
          <a:prstGeom prst="rect">
            <a:avLst/>
          </a:prstGeom>
        </p:spPr>
      </p:pic>
      <p:sp>
        <p:nvSpPr>
          <p:cNvPr id="12" name="Текст 2">
            <a:extLst>
              <a:ext uri="{FF2B5EF4-FFF2-40B4-BE49-F238E27FC236}">
                <a16:creationId xmlns:a16="http://schemas.microsoft.com/office/drawing/2014/main" id="{0388DAF9-B290-4126-BD0E-61F11B066AC4}"/>
              </a:ext>
            </a:extLst>
          </p:cNvPr>
          <p:cNvSpPr txBox="1">
            <a:spLocks/>
          </p:cNvSpPr>
          <p:nvPr/>
        </p:nvSpPr>
        <p:spPr>
          <a:xfrm>
            <a:off x="840960" y="3978535"/>
            <a:ext cx="2782945" cy="8740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dirty="0"/>
              <a:t>Увеличивает пульс,</a:t>
            </a:r>
            <a:br>
              <a:rPr lang="en-US" sz="2000" dirty="0"/>
            </a:br>
            <a:r>
              <a:rPr lang="ru-RU" sz="2000" dirty="0"/>
              <a:t>повышает АД</a:t>
            </a:r>
            <a:r>
              <a:rPr lang="ru-RU" sz="2000" baseline="30000" dirty="0"/>
              <a:t>1</a:t>
            </a:r>
            <a:endParaRPr lang="ru-RU" sz="2000" dirty="0"/>
          </a:p>
        </p:txBody>
      </p:sp>
      <p:pic>
        <p:nvPicPr>
          <p:cNvPr id="13" name="Рисунок 12">
            <a:extLst>
              <a:ext uri="{FF2B5EF4-FFF2-40B4-BE49-F238E27FC236}">
                <a16:creationId xmlns:a16="http://schemas.microsoft.com/office/drawing/2014/main" id="{98C008F7-47B9-4F9E-826D-C26C377A3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425" y="4000562"/>
            <a:ext cx="322659" cy="306685"/>
          </a:xfrm>
          <a:prstGeom prst="rect">
            <a:avLst/>
          </a:prstGeom>
        </p:spPr>
      </p:pic>
      <p:sp>
        <p:nvSpPr>
          <p:cNvPr id="14" name="Текст 2">
            <a:extLst>
              <a:ext uri="{FF2B5EF4-FFF2-40B4-BE49-F238E27FC236}">
                <a16:creationId xmlns:a16="http://schemas.microsoft.com/office/drawing/2014/main" id="{0A881BBA-3876-46FE-AA5A-EFB9C281E492}"/>
              </a:ext>
            </a:extLst>
          </p:cNvPr>
          <p:cNvSpPr txBox="1">
            <a:spLocks/>
          </p:cNvSpPr>
          <p:nvPr/>
        </p:nvSpPr>
        <p:spPr>
          <a:xfrm>
            <a:off x="826618" y="4742200"/>
            <a:ext cx="5569969" cy="10083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dirty="0"/>
              <a:t>Табачный дым содержит около 5000 химических соединений, в том числе никотин, синильную кислоту, угарный газ</a:t>
            </a:r>
            <a:r>
              <a:rPr lang="ru-RU" sz="2000" baseline="30000" dirty="0"/>
              <a:t>2</a:t>
            </a:r>
            <a:endParaRPr lang="ru-RU" sz="2000" dirty="0"/>
          </a:p>
        </p:txBody>
      </p:sp>
      <p:pic>
        <p:nvPicPr>
          <p:cNvPr id="15" name="Рисунок 14">
            <a:extLst>
              <a:ext uri="{FF2B5EF4-FFF2-40B4-BE49-F238E27FC236}">
                <a16:creationId xmlns:a16="http://schemas.microsoft.com/office/drawing/2014/main" id="{BEE058D9-F498-4984-966E-73B958D970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87" y="4795978"/>
            <a:ext cx="322659" cy="306685"/>
          </a:xfrm>
          <a:prstGeom prst="rect">
            <a:avLst/>
          </a:prstGeom>
        </p:spPr>
      </p:pic>
      <p:pic>
        <p:nvPicPr>
          <p:cNvPr id="19" name="Рисунок 18">
            <a:extLst>
              <a:ext uri="{FF2B5EF4-FFF2-40B4-BE49-F238E27FC236}">
                <a16:creationId xmlns:a16="http://schemas.microsoft.com/office/drawing/2014/main" id="{033B7E97-5272-4B15-B316-276A2CA0A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58" y="36909"/>
            <a:ext cx="2525828" cy="2356616"/>
          </a:xfrm>
          <a:prstGeom prst="rect">
            <a:avLst/>
          </a:prstGeom>
        </p:spPr>
      </p:pic>
      <p:sp>
        <p:nvSpPr>
          <p:cNvPr id="18" name="Прямоугольник 7">
            <a:extLst>
              <a:ext uri="{FF2B5EF4-FFF2-40B4-BE49-F238E27FC236}">
                <a16:creationId xmlns:a16="http://schemas.microsoft.com/office/drawing/2014/main" id="{ABA14168-384C-42A0-BDD2-A75DAC45D8B8}"/>
              </a:ext>
            </a:extLst>
          </p:cNvPr>
          <p:cNvSpPr>
            <a:spLocks noChangeArrowheads="1"/>
          </p:cNvSpPr>
          <p:nvPr/>
        </p:nvSpPr>
        <p:spPr bwMode="auto">
          <a:xfrm>
            <a:off x="294318" y="6239232"/>
            <a:ext cx="11603361" cy="81253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indent="0" defTabSz="1219170">
              <a:buNone/>
              <a:defRPr/>
            </a:pPr>
            <a:r>
              <a:rPr lang="ru-RU" altLang="ru-RU" sz="900" dirty="0">
                <a:solidFill>
                  <a:schemeClr val="tx2"/>
                </a:solidFill>
                <a:latin typeface="+mj-lt"/>
                <a:cs typeface="Arial" panose="020B0604020202020204" pitchFamily="34" charset="0"/>
              </a:rPr>
              <a:t>1 - </a:t>
            </a:r>
            <a:r>
              <a:rPr lang="en-US" altLang="ru-RU" sz="900" dirty="0" err="1">
                <a:solidFill>
                  <a:schemeClr val="tx2"/>
                </a:solidFill>
                <a:latin typeface="+mj-lt"/>
                <a:cs typeface="Arial" panose="020B0604020202020204" pitchFamily="34" charset="0"/>
              </a:rPr>
              <a:t>Hackshaw</a:t>
            </a:r>
            <a:r>
              <a:rPr lang="en-US" altLang="ru-RU" sz="900" dirty="0">
                <a:solidFill>
                  <a:schemeClr val="tx2"/>
                </a:solidFill>
                <a:latin typeface="+mj-lt"/>
                <a:cs typeface="Arial" panose="020B0604020202020204" pitchFamily="34" charset="0"/>
              </a:rPr>
              <a:t> A, et al BMJ, </a:t>
            </a:r>
            <a:r>
              <a:rPr lang="pt-BR" sz="900" dirty="0">
                <a:solidFill>
                  <a:schemeClr val="tx2"/>
                </a:solidFill>
                <a:latin typeface="+mj-lt"/>
                <a:cs typeface="Arial" panose="020B0604020202020204" pitchFamily="34" charset="0"/>
              </a:rPr>
              <a:t>BMJ 2018; 360 doi: </a:t>
            </a:r>
            <a:r>
              <a:rPr lang="pt-BR" sz="900" dirty="0">
                <a:solidFill>
                  <a:schemeClr val="tx2"/>
                </a:solidFill>
                <a:latin typeface="+mj-lt"/>
                <a:cs typeface="Arial" panose="020B0604020202020204" pitchFamily="34" charset="0"/>
                <a:hlinkClick r:id="rId6">
                  <a:extLst>
                    <a:ext uri="{A12FA001-AC4F-418D-AE19-62706E023703}">
                      <ahyp:hlinkClr xmlns:ahyp="http://schemas.microsoft.com/office/drawing/2018/hyperlinkcolor" val="tx"/>
                    </a:ext>
                  </a:extLst>
                </a:hlinkClick>
              </a:rPr>
              <a:t>https://doi.org/10.1136/bmj.j5855</a:t>
            </a:r>
            <a:r>
              <a:rPr lang="ru-RU" sz="900" dirty="0">
                <a:solidFill>
                  <a:schemeClr val="tx2"/>
                </a:solidFill>
                <a:latin typeface="+mj-lt"/>
                <a:cs typeface="Arial" panose="020B0604020202020204" pitchFamily="34" charset="0"/>
              </a:rPr>
              <a:t>; 2 - </a:t>
            </a:r>
            <a:r>
              <a:rPr lang="ru-RU" altLang="ru-RU" sz="900" dirty="0">
                <a:solidFill>
                  <a:schemeClr val="tx2"/>
                </a:solidFill>
                <a:latin typeface="+mj-lt"/>
                <a:cs typeface="Arial" panose="020B0604020202020204" pitchFamily="34" charset="0"/>
              </a:rPr>
              <a:t>Табачный дым - легкие человека - килограммы сажи // Сайт 23.rospotrebnadzor.ru.[Электронный ресурс] 02 ноября 2020. URL: </a:t>
            </a:r>
            <a:r>
              <a:rPr lang="ru-RU" altLang="ru-RU" sz="900" dirty="0">
                <a:solidFill>
                  <a:schemeClr val="tx2"/>
                </a:solidFill>
                <a:latin typeface="+mj-lt"/>
                <a:cs typeface="Arial" panose="020B0604020202020204" pitchFamily="34" charset="0"/>
                <a:hlinkClick r:id="rId7"/>
              </a:rPr>
              <a:t>http://23.rospotrebnadzor.ru/content/340/11592/</a:t>
            </a:r>
            <a:r>
              <a:rPr lang="ru-RU" altLang="ru-RU" sz="900" dirty="0">
                <a:solidFill>
                  <a:schemeClr val="tx2"/>
                </a:solidFill>
                <a:latin typeface="+mj-lt"/>
                <a:cs typeface="Arial" panose="020B0604020202020204" pitchFamily="34" charset="0"/>
              </a:rPr>
              <a:t>; </a:t>
            </a:r>
            <a:r>
              <a:rPr lang="en-US" altLang="ru-RU" sz="900" dirty="0">
                <a:solidFill>
                  <a:schemeClr val="tx2"/>
                </a:solidFill>
                <a:latin typeface="+mj-lt"/>
                <a:cs typeface="Arial" panose="020B0604020202020204" pitchFamily="34" charset="0"/>
              </a:rPr>
              <a:t>3 - </a:t>
            </a:r>
            <a:r>
              <a:rPr lang="ru-RU" sz="900" dirty="0">
                <a:solidFill>
                  <a:schemeClr val="tx2"/>
                </a:solidFill>
                <a:latin typeface="+mj-lt"/>
                <a:cs typeface="Arial" panose="020B0604020202020204" pitchFamily="34" charset="0"/>
              </a:rPr>
              <a:t>5 шагов, чтобы бросить курить. Официальный ресурс МЗ РФ Портал о здоровом образе жизни.[Электронный ресурс], 17 ноября 2017.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hlinkClick r:id="rId8"/>
              </a:rPr>
              <a:t>https://www.takzdorovo.ru/articles/5148207</a:t>
            </a:r>
            <a:r>
              <a:rPr lang="ru-RU" sz="900" dirty="0">
                <a:solidFill>
                  <a:schemeClr val="tx2"/>
                </a:solidFill>
                <a:latin typeface="+mj-lt"/>
                <a:cs typeface="Arial" panose="020B0604020202020204" pitchFamily="34" charset="0"/>
              </a:rPr>
              <a:t>; 4 - Преимущества отказа от курения в долгосрочной перспективе. Официальный ресурс МЗ РФ об онкологических заболеваниях [Электронный ресурс], 09 марта 2023. URL:</a:t>
            </a:r>
            <a:r>
              <a:rPr lang="ru-RU" sz="900" dirty="0">
                <a:solidFill>
                  <a:schemeClr val="tx2"/>
                </a:solidFill>
                <a:latin typeface="+mj-lt"/>
                <a:cs typeface="Arial" panose="020B0604020202020204" pitchFamily="34" charset="0"/>
                <a:hlinkClick r:id="rId9">
                  <a:extLst>
                    <a:ext uri="{A12FA001-AC4F-418D-AE19-62706E023703}">
                      <ahyp:hlinkClr xmlns:ahyp="http://schemas.microsoft.com/office/drawing/2018/hyperlinkcolor" val="tx"/>
                    </a:ext>
                  </a:extLst>
                </a:hlinkClick>
              </a:rPr>
              <a:t>https://onco-life.ru/ob-onkologii/profilactica/faktory-riska/kurenie/post/preimushestva-otkaza-ot-kureniya-v-dolgosrochnoj-perspektive</a:t>
            </a:r>
            <a:endParaRPr lang="ru-RU" sz="900" dirty="0">
              <a:solidFill>
                <a:schemeClr val="tx2"/>
              </a:solidFill>
              <a:latin typeface="+mj-lt"/>
              <a:cs typeface="Arial" panose="020B0604020202020204" pitchFamily="34" charset="0"/>
            </a:endParaRPr>
          </a:p>
          <a:p>
            <a:pPr marL="0" lvl="1" indent="-228600" defTabSz="1219170">
              <a:buFont typeface="+mj-lt"/>
              <a:buAutoNum type="arabicPeriod"/>
              <a:defRPr/>
            </a:pPr>
            <a:endParaRPr lang="ru-RU" altLang="ru-RU" sz="900" dirty="0">
              <a:solidFill>
                <a:schemeClr val="tx2"/>
              </a:solidFill>
              <a:latin typeface="+mj-lt"/>
              <a:cs typeface="Arial" panose="020B0604020202020204" pitchFamily="34" charset="0"/>
            </a:endParaRPr>
          </a:p>
        </p:txBody>
      </p:sp>
      <p:sp>
        <p:nvSpPr>
          <p:cNvPr id="2" name="Прямоугольник 1">
            <a:extLst>
              <a:ext uri="{FF2B5EF4-FFF2-40B4-BE49-F238E27FC236}">
                <a16:creationId xmlns:a16="http://schemas.microsoft.com/office/drawing/2014/main" id="{2A8662B8-A53D-4790-9904-4078D61E3EE8}"/>
              </a:ext>
            </a:extLst>
          </p:cNvPr>
          <p:cNvSpPr/>
          <p:nvPr/>
        </p:nvSpPr>
        <p:spPr>
          <a:xfrm>
            <a:off x="7064943" y="1669440"/>
            <a:ext cx="5127057" cy="1938992"/>
          </a:xfrm>
          <a:prstGeom prst="rect">
            <a:avLst/>
          </a:prstGeom>
        </p:spPr>
        <p:txBody>
          <a:bodyPr wrap="square">
            <a:spAutoFit/>
          </a:bodyPr>
          <a:lstStyle/>
          <a:p>
            <a:r>
              <a:rPr lang="ru-RU" sz="2000" dirty="0">
                <a:solidFill>
                  <a:schemeClr val="bg2">
                    <a:lumMod val="25000"/>
                  </a:schemeClr>
                </a:solidFill>
              </a:rPr>
              <a:t>Отказ от курения, </a:t>
            </a:r>
            <a:r>
              <a:rPr lang="ru-RU" sz="2000" b="1" dirty="0">
                <a:solidFill>
                  <a:schemeClr val="bg2">
                    <a:lumMod val="25000"/>
                  </a:schemeClr>
                </a:solidFill>
              </a:rPr>
              <a:t>независимо от стажа или количества выкуренных сигарет</a:t>
            </a:r>
            <a:r>
              <a:rPr lang="ru-RU" sz="2000" dirty="0">
                <a:solidFill>
                  <a:schemeClr val="bg2">
                    <a:lumMod val="25000"/>
                  </a:schemeClr>
                </a:solidFill>
              </a:rPr>
              <a:t>, дает молниеносный положительный эффект: уже через 20 минут после последней сигареты начнутся положительные изменения в организме!</a:t>
            </a:r>
            <a:r>
              <a:rPr lang="ru-RU" b="1" baseline="30000" dirty="0">
                <a:solidFill>
                  <a:schemeClr val="bg2">
                    <a:lumMod val="25000"/>
                  </a:schemeClr>
                </a:solidFill>
              </a:rPr>
              <a:t>4</a:t>
            </a:r>
          </a:p>
        </p:txBody>
      </p:sp>
      <p:sp>
        <p:nvSpPr>
          <p:cNvPr id="20" name="Заголовок 1">
            <a:extLst>
              <a:ext uri="{FF2B5EF4-FFF2-40B4-BE49-F238E27FC236}">
                <a16:creationId xmlns:a16="http://schemas.microsoft.com/office/drawing/2014/main" id="{279EA314-7EF8-4143-BB29-1976AACE633F}"/>
              </a:ext>
            </a:extLst>
          </p:cNvPr>
          <p:cNvSpPr txBox="1">
            <a:spLocks/>
          </p:cNvSpPr>
          <p:nvPr/>
        </p:nvSpPr>
        <p:spPr>
          <a:xfrm>
            <a:off x="690057" y="269981"/>
            <a:ext cx="10637720" cy="72226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4"/>
                </a:solidFill>
                <a:latin typeface="+mj-lt"/>
                <a:ea typeface="+mj-ea"/>
                <a:cs typeface="+mj-cs"/>
              </a:defRPr>
            </a:lvl1pPr>
          </a:lstStyle>
          <a:p>
            <a:pPr algn="ctr"/>
            <a:r>
              <a:rPr lang="ru-RU" sz="4400" dirty="0">
                <a:solidFill>
                  <a:schemeClr val="bg2">
                    <a:lumMod val="25000"/>
                  </a:schemeClr>
                </a:solidFill>
              </a:rPr>
              <a:t>1. Отказ от курения</a:t>
            </a:r>
          </a:p>
        </p:txBody>
      </p:sp>
      <p:sp>
        <p:nvSpPr>
          <p:cNvPr id="3" name="Прямоугольник 2">
            <a:extLst>
              <a:ext uri="{FF2B5EF4-FFF2-40B4-BE49-F238E27FC236}">
                <a16:creationId xmlns:a16="http://schemas.microsoft.com/office/drawing/2014/main" id="{1F0F0210-24E1-4806-BAE5-2C0CEF5C43DE}"/>
              </a:ext>
            </a:extLst>
          </p:cNvPr>
          <p:cNvSpPr/>
          <p:nvPr/>
        </p:nvSpPr>
        <p:spPr>
          <a:xfrm>
            <a:off x="7030572" y="3790035"/>
            <a:ext cx="4920343" cy="2585323"/>
          </a:xfrm>
          <a:prstGeom prst="rect">
            <a:avLst/>
          </a:prstGeom>
        </p:spPr>
        <p:txBody>
          <a:bodyPr wrap="square">
            <a:spAutoFit/>
          </a:bodyPr>
          <a:lstStyle/>
          <a:p>
            <a:r>
              <a:rPr lang="ru-RU" dirty="0">
                <a:solidFill>
                  <a:schemeClr val="bg2">
                    <a:lumMod val="25000"/>
                  </a:schemeClr>
                </a:solidFill>
              </a:rPr>
              <a:t>    </a:t>
            </a:r>
            <a:r>
              <a:rPr lang="en-US" b="1" dirty="0">
                <a:solidFill>
                  <a:schemeClr val="bg2">
                    <a:lumMod val="25000"/>
                  </a:schemeClr>
                </a:solidFill>
              </a:rPr>
              <a:t>5 </a:t>
            </a:r>
            <a:r>
              <a:rPr lang="ru-RU" b="1" dirty="0">
                <a:solidFill>
                  <a:schemeClr val="bg2">
                    <a:lumMod val="25000"/>
                  </a:schemeClr>
                </a:solidFill>
              </a:rPr>
              <a:t>шагов</a:t>
            </a:r>
            <a:r>
              <a:rPr lang="en-US" b="1" dirty="0">
                <a:solidFill>
                  <a:schemeClr val="bg2">
                    <a:lumMod val="25000"/>
                  </a:schemeClr>
                </a:solidFill>
              </a:rPr>
              <a:t>, </a:t>
            </a:r>
            <a:r>
              <a:rPr lang="ru-RU" b="1" dirty="0">
                <a:solidFill>
                  <a:schemeClr val="bg2">
                    <a:lumMod val="25000"/>
                  </a:schemeClr>
                </a:solidFill>
              </a:rPr>
              <a:t>чтобы бросить курить</a:t>
            </a:r>
            <a:r>
              <a:rPr lang="ru-RU" b="1" baseline="30000" dirty="0">
                <a:solidFill>
                  <a:schemeClr val="bg2">
                    <a:lumMod val="25000"/>
                  </a:schemeClr>
                </a:solidFill>
              </a:rPr>
              <a:t>3</a:t>
            </a:r>
            <a:endParaRPr lang="en-US" b="1" baseline="30000" dirty="0">
              <a:solidFill>
                <a:schemeClr val="bg2">
                  <a:lumMod val="25000"/>
                </a:schemeClr>
              </a:solidFill>
            </a:endParaRPr>
          </a:p>
          <a:p>
            <a:pPr marL="285750" indent="-285750">
              <a:buFont typeface="Wingdings" panose="05000000000000000000" pitchFamily="2" charset="2"/>
              <a:buChar char="ü"/>
            </a:pPr>
            <a:r>
              <a:rPr lang="ru-RU" dirty="0">
                <a:solidFill>
                  <a:schemeClr val="bg2">
                    <a:lumMod val="25000"/>
                  </a:schemeClr>
                </a:solidFill>
              </a:rPr>
              <a:t>Чтобы бросить курить, нужна мотивация;</a:t>
            </a:r>
          </a:p>
          <a:p>
            <a:pPr marL="285750" indent="-285750">
              <a:buFont typeface="Wingdings" panose="05000000000000000000" pitchFamily="2" charset="2"/>
              <a:buChar char="ü"/>
            </a:pPr>
            <a:r>
              <a:rPr lang="ru-RU" dirty="0">
                <a:solidFill>
                  <a:schemeClr val="bg2">
                    <a:lumMod val="25000"/>
                  </a:schemeClr>
                </a:solidFill>
              </a:rPr>
              <a:t>Выберите дату и дайте обещание;</a:t>
            </a:r>
          </a:p>
          <a:p>
            <a:pPr marL="285750" indent="-285750">
              <a:buFont typeface="Wingdings" panose="05000000000000000000" pitchFamily="2" charset="2"/>
              <a:buChar char="ü"/>
            </a:pPr>
            <a:r>
              <a:rPr lang="ru-RU" dirty="0">
                <a:solidFill>
                  <a:schemeClr val="bg2">
                    <a:lumMod val="25000"/>
                  </a:schemeClr>
                </a:solidFill>
              </a:rPr>
              <a:t>Выберите свой метод отказа от курения;</a:t>
            </a:r>
          </a:p>
          <a:p>
            <a:pPr marL="285750" indent="-285750">
              <a:buFont typeface="Wingdings" panose="05000000000000000000" pitchFamily="2" charset="2"/>
              <a:buChar char="ü"/>
            </a:pPr>
            <a:r>
              <a:rPr lang="ru-RU" dirty="0">
                <a:solidFill>
                  <a:schemeClr val="bg2">
                    <a:lumMod val="25000"/>
                  </a:schemeClr>
                </a:solidFill>
              </a:rPr>
              <a:t>Рассмотрите возможность медикаментозной поддержки отказа от курения;</a:t>
            </a:r>
          </a:p>
          <a:p>
            <a:pPr marL="285750" indent="-285750">
              <a:buFont typeface="Wingdings" panose="05000000000000000000" pitchFamily="2" charset="2"/>
              <a:buChar char="ü"/>
            </a:pPr>
            <a:r>
              <a:rPr lang="ru-RU" dirty="0">
                <a:solidFill>
                  <a:schemeClr val="bg2">
                    <a:lumMod val="25000"/>
                  </a:schemeClr>
                </a:solidFill>
              </a:rPr>
              <a:t>Посетите школу по отказу от вредных привычек, центр профилактики.</a:t>
            </a:r>
          </a:p>
        </p:txBody>
      </p:sp>
      <p:pic>
        <p:nvPicPr>
          <p:cNvPr id="22" name="Рисунок 21">
            <a:extLst>
              <a:ext uri="{FF2B5EF4-FFF2-40B4-BE49-F238E27FC236}">
                <a16:creationId xmlns:a16="http://schemas.microsoft.com/office/drawing/2014/main" id="{47D08C88-C17C-4894-BA6D-DA13343DD4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1843" y="1785545"/>
            <a:ext cx="322659" cy="306685"/>
          </a:xfrm>
          <a:prstGeom prst="rect">
            <a:avLst/>
          </a:prstGeom>
        </p:spPr>
      </p:pic>
      <p:pic>
        <p:nvPicPr>
          <p:cNvPr id="23" name="Рисунок 22">
            <a:extLst>
              <a:ext uri="{FF2B5EF4-FFF2-40B4-BE49-F238E27FC236}">
                <a16:creationId xmlns:a16="http://schemas.microsoft.com/office/drawing/2014/main" id="{7F73FEEB-B585-4988-B2ED-81C9EFBA17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802337">
            <a:off x="6486763" y="3858835"/>
            <a:ext cx="322659" cy="306685"/>
          </a:xfrm>
          <a:prstGeom prst="rect">
            <a:avLst/>
          </a:prstGeom>
        </p:spPr>
      </p:pic>
    </p:spTree>
    <p:extLst>
      <p:ext uri="{BB962C8B-B14F-4D97-AF65-F5344CB8AC3E}">
        <p14:creationId xmlns:p14="http://schemas.microsoft.com/office/powerpoint/2010/main" val="1018025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30C46EFB-9DDE-3348-AD12-97835CC0FBD9}"/>
              </a:ext>
            </a:extLst>
          </p:cNvPr>
          <p:cNvSpPr>
            <a:spLocks noGrp="1"/>
          </p:cNvSpPr>
          <p:nvPr>
            <p:ph type="title"/>
          </p:nvPr>
        </p:nvSpPr>
        <p:spPr>
          <a:xfrm>
            <a:off x="479426" y="278645"/>
            <a:ext cx="11233149" cy="620712"/>
          </a:xfrm>
        </p:spPr>
        <p:txBody>
          <a:bodyPr/>
          <a:lstStyle/>
          <a:p>
            <a:pPr algn="ctr"/>
            <a:r>
              <a:rPr lang="ru-RU" sz="4400" dirty="0">
                <a:solidFill>
                  <a:schemeClr val="bg2">
                    <a:lumMod val="25000"/>
                  </a:schemeClr>
                </a:solidFill>
              </a:rPr>
              <a:t>2. Правильное питание</a:t>
            </a:r>
          </a:p>
        </p:txBody>
      </p:sp>
      <p:sp>
        <p:nvSpPr>
          <p:cNvPr id="27" name="Текст 2">
            <a:extLst>
              <a:ext uri="{FF2B5EF4-FFF2-40B4-BE49-F238E27FC236}">
                <a16:creationId xmlns:a16="http://schemas.microsoft.com/office/drawing/2014/main" id="{0655BB87-EEAB-5C49-8818-31081CAD5AD3}"/>
              </a:ext>
            </a:extLst>
          </p:cNvPr>
          <p:cNvSpPr txBox="1">
            <a:spLocks/>
          </p:cNvSpPr>
          <p:nvPr/>
        </p:nvSpPr>
        <p:spPr>
          <a:xfrm>
            <a:off x="6920754" y="1218851"/>
            <a:ext cx="4490488" cy="3873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200" dirty="0"/>
              <a:t>Ограничить соль и натрий</a:t>
            </a:r>
          </a:p>
        </p:txBody>
      </p:sp>
      <p:pic>
        <p:nvPicPr>
          <p:cNvPr id="28" name="Рисунок 27">
            <a:extLst>
              <a:ext uri="{FF2B5EF4-FFF2-40B4-BE49-F238E27FC236}">
                <a16:creationId xmlns:a16="http://schemas.microsoft.com/office/drawing/2014/main" id="{EDECFEB3-0380-7646-A3B2-8CD553DEA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6456" y="1321671"/>
            <a:ext cx="322659" cy="306685"/>
          </a:xfrm>
          <a:prstGeom prst="rect">
            <a:avLst/>
          </a:prstGeom>
        </p:spPr>
      </p:pic>
      <p:sp>
        <p:nvSpPr>
          <p:cNvPr id="29" name="Текст 2">
            <a:extLst>
              <a:ext uri="{FF2B5EF4-FFF2-40B4-BE49-F238E27FC236}">
                <a16:creationId xmlns:a16="http://schemas.microsoft.com/office/drawing/2014/main" id="{16CC90FA-2530-B345-AA0B-6BC2D93FA834}"/>
              </a:ext>
            </a:extLst>
          </p:cNvPr>
          <p:cNvSpPr txBox="1">
            <a:spLocks/>
          </p:cNvSpPr>
          <p:nvPr/>
        </p:nvSpPr>
        <p:spPr>
          <a:xfrm>
            <a:off x="6986311" y="1707300"/>
            <a:ext cx="4949946" cy="55309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5B687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B6877"/>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B6877"/>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200" dirty="0">
                <a:solidFill>
                  <a:schemeClr val="accent4"/>
                </a:solidFill>
              </a:rPr>
              <a:t>Ограничить употребление продуктов, богатых животными жирами и транс-жирами</a:t>
            </a:r>
          </a:p>
        </p:txBody>
      </p:sp>
      <p:pic>
        <p:nvPicPr>
          <p:cNvPr id="30" name="Рисунок 29">
            <a:extLst>
              <a:ext uri="{FF2B5EF4-FFF2-40B4-BE49-F238E27FC236}">
                <a16:creationId xmlns:a16="http://schemas.microsoft.com/office/drawing/2014/main" id="{EA6BFC43-D556-F540-8B9C-742BDF8AB2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0964" y="1957038"/>
            <a:ext cx="322659" cy="306685"/>
          </a:xfrm>
          <a:prstGeom prst="rect">
            <a:avLst/>
          </a:prstGeom>
        </p:spPr>
      </p:pic>
      <p:sp>
        <p:nvSpPr>
          <p:cNvPr id="31" name="Текст 2">
            <a:extLst>
              <a:ext uri="{FF2B5EF4-FFF2-40B4-BE49-F238E27FC236}">
                <a16:creationId xmlns:a16="http://schemas.microsoft.com/office/drawing/2014/main" id="{C52E036A-613A-C546-BBE2-FDC218381E1C}"/>
              </a:ext>
            </a:extLst>
          </p:cNvPr>
          <p:cNvSpPr txBox="1">
            <a:spLocks/>
          </p:cNvSpPr>
          <p:nvPr/>
        </p:nvSpPr>
        <p:spPr>
          <a:xfrm>
            <a:off x="6986311" y="4255271"/>
            <a:ext cx="4676774" cy="4350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5B687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B6877"/>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B6877"/>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200" dirty="0">
                <a:solidFill>
                  <a:schemeClr val="accent4"/>
                </a:solidFill>
              </a:rPr>
              <a:t>Употреблять две порции рыбы                   в неделю, одна из которых должна быть жирной</a:t>
            </a:r>
          </a:p>
        </p:txBody>
      </p:sp>
      <p:pic>
        <p:nvPicPr>
          <p:cNvPr id="32" name="Рисунок 31">
            <a:extLst>
              <a:ext uri="{FF2B5EF4-FFF2-40B4-BE49-F238E27FC236}">
                <a16:creationId xmlns:a16="http://schemas.microsoft.com/office/drawing/2014/main" id="{359D68FF-E23B-0847-8129-ABEBE55DC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6456" y="4383646"/>
            <a:ext cx="322659" cy="306685"/>
          </a:xfrm>
          <a:prstGeom prst="rect">
            <a:avLst/>
          </a:prstGeom>
        </p:spPr>
      </p:pic>
      <p:sp>
        <p:nvSpPr>
          <p:cNvPr id="33" name="Текст 2">
            <a:extLst>
              <a:ext uri="{FF2B5EF4-FFF2-40B4-BE49-F238E27FC236}">
                <a16:creationId xmlns:a16="http://schemas.microsoft.com/office/drawing/2014/main" id="{359AB647-51D3-7747-9834-C529B8390AB2}"/>
              </a:ext>
            </a:extLst>
          </p:cNvPr>
          <p:cNvSpPr txBox="1">
            <a:spLocks/>
          </p:cNvSpPr>
          <p:nvPr/>
        </p:nvSpPr>
        <p:spPr>
          <a:xfrm>
            <a:off x="6986311" y="2725621"/>
            <a:ext cx="4676774" cy="76092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5B687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B6877"/>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B6877"/>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200" dirty="0">
                <a:solidFill>
                  <a:schemeClr val="accent4"/>
                </a:solidFill>
              </a:rPr>
              <a:t>Ограничить употребление холестерина до 200 мг в день</a:t>
            </a:r>
          </a:p>
          <a:p>
            <a:r>
              <a:rPr lang="ru-RU" sz="2200" dirty="0">
                <a:solidFill>
                  <a:schemeClr val="accent4"/>
                </a:solidFill>
              </a:rPr>
              <a:t>Добавить овощи и фрукты                         (5 порций в день) </a:t>
            </a:r>
          </a:p>
        </p:txBody>
      </p:sp>
      <p:pic>
        <p:nvPicPr>
          <p:cNvPr id="34" name="Рисунок 33">
            <a:extLst>
              <a:ext uri="{FF2B5EF4-FFF2-40B4-BE49-F238E27FC236}">
                <a16:creationId xmlns:a16="http://schemas.microsoft.com/office/drawing/2014/main" id="{9F3C19BB-5026-9E4B-B628-40AA6FB36B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0964" y="2825018"/>
            <a:ext cx="322659" cy="306685"/>
          </a:xfrm>
          <a:prstGeom prst="rect">
            <a:avLst/>
          </a:prstGeom>
        </p:spPr>
      </p:pic>
      <p:sp>
        <p:nvSpPr>
          <p:cNvPr id="35" name="Текст 2">
            <a:extLst>
              <a:ext uri="{FF2B5EF4-FFF2-40B4-BE49-F238E27FC236}">
                <a16:creationId xmlns:a16="http://schemas.microsoft.com/office/drawing/2014/main" id="{29983744-8E95-8640-A1F1-266963924864}"/>
              </a:ext>
            </a:extLst>
          </p:cNvPr>
          <p:cNvSpPr txBox="1">
            <a:spLocks/>
          </p:cNvSpPr>
          <p:nvPr/>
        </p:nvSpPr>
        <p:spPr>
          <a:xfrm>
            <a:off x="6986311" y="5332827"/>
            <a:ext cx="5034057" cy="64460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5B687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B6877"/>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B6877"/>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200" dirty="0">
                <a:solidFill>
                  <a:srgbClr val="2E305F"/>
                </a:solidFill>
              </a:rPr>
              <a:t>Употреблять продукты, обогащенные станолами и стеролами (злаки, бобовые, некоторые фрукты, орехи)</a:t>
            </a:r>
          </a:p>
          <a:p>
            <a:endParaRPr lang="ru-RU" sz="2200" b="1" dirty="0">
              <a:solidFill>
                <a:schemeClr val="accent4"/>
              </a:solidFill>
            </a:endParaRPr>
          </a:p>
        </p:txBody>
      </p:sp>
      <p:pic>
        <p:nvPicPr>
          <p:cNvPr id="36" name="Рисунок 35">
            <a:extLst>
              <a:ext uri="{FF2B5EF4-FFF2-40B4-BE49-F238E27FC236}">
                <a16:creationId xmlns:a16="http://schemas.microsoft.com/office/drawing/2014/main" id="{452E13E8-8B87-3946-A803-5180FAAC4C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0166" y="3604332"/>
            <a:ext cx="322659" cy="306685"/>
          </a:xfrm>
          <a:prstGeom prst="rect">
            <a:avLst/>
          </a:prstGeom>
        </p:spPr>
      </p:pic>
      <p:pic>
        <p:nvPicPr>
          <p:cNvPr id="37" name="Рисунок 36">
            <a:extLst>
              <a:ext uri="{FF2B5EF4-FFF2-40B4-BE49-F238E27FC236}">
                <a16:creationId xmlns:a16="http://schemas.microsoft.com/office/drawing/2014/main" id="{EF2633CF-F70A-5848-A8EF-CBFBACCE82B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094" y="1957038"/>
            <a:ext cx="5797678" cy="3934557"/>
          </a:xfrm>
          <a:prstGeom prst="rect">
            <a:avLst/>
          </a:prstGeom>
        </p:spPr>
      </p:pic>
      <p:pic>
        <p:nvPicPr>
          <p:cNvPr id="16" name="Объект 15">
            <a:extLst>
              <a:ext uri="{FF2B5EF4-FFF2-40B4-BE49-F238E27FC236}">
                <a16:creationId xmlns:a16="http://schemas.microsoft.com/office/drawing/2014/main" id="{2F7DA3E0-31AA-4E37-8497-83FEFB7D8DB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36456" y="5420094"/>
            <a:ext cx="322659" cy="306686"/>
          </a:xfrm>
          <a:prstGeom prst="rect">
            <a:avLst/>
          </a:prstGeom>
        </p:spPr>
      </p:pic>
      <p:sp>
        <p:nvSpPr>
          <p:cNvPr id="3" name="Прямоугольник 2">
            <a:extLst>
              <a:ext uri="{FF2B5EF4-FFF2-40B4-BE49-F238E27FC236}">
                <a16:creationId xmlns:a16="http://schemas.microsoft.com/office/drawing/2014/main" id="{3B243568-9B7C-46FD-B5CF-282780588DC8}"/>
              </a:ext>
            </a:extLst>
          </p:cNvPr>
          <p:cNvSpPr/>
          <p:nvPr/>
        </p:nvSpPr>
        <p:spPr>
          <a:xfrm>
            <a:off x="215705" y="6408539"/>
            <a:ext cx="3029997" cy="216982"/>
          </a:xfrm>
          <a:prstGeom prst="rect">
            <a:avLst/>
          </a:prstGeom>
        </p:spPr>
        <p:txBody>
          <a:bodyPr wrap="none">
            <a:spAutoFit/>
          </a:bodyPr>
          <a:lstStyle/>
          <a:p>
            <a:pPr>
              <a:lnSpc>
                <a:spcPct val="90000"/>
              </a:lnSpc>
              <a:defRPr/>
            </a:pPr>
            <a:r>
              <a:rPr lang="ru-RU" sz="900" dirty="0">
                <a:solidFill>
                  <a:schemeClr val="tx2"/>
                </a:solidFill>
                <a:latin typeface="+mj-lt"/>
                <a:cs typeface="Arial" panose="020B0604020202020204" pitchFamily="34" charset="0"/>
              </a:rPr>
              <a:t>1.Д.П. Цыганкова и соавт. РМЖ</a:t>
            </a:r>
            <a:r>
              <a:rPr lang="en-US" sz="900" dirty="0">
                <a:solidFill>
                  <a:schemeClr val="tx2"/>
                </a:solidFill>
                <a:latin typeface="+mj-lt"/>
                <a:cs typeface="Arial" panose="020B0604020202020204" pitchFamily="34" charset="0"/>
              </a:rPr>
              <a:t>, 2018; 23(6): 207-211</a:t>
            </a:r>
          </a:p>
        </p:txBody>
      </p:sp>
    </p:spTree>
    <p:extLst>
      <p:ext uri="{BB962C8B-B14F-4D97-AF65-F5344CB8AC3E}">
        <p14:creationId xmlns:p14="http://schemas.microsoft.com/office/powerpoint/2010/main" val="3203303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111" y="1380195"/>
            <a:ext cx="5043961" cy="5437513"/>
          </a:xfrm>
          <a:prstGeom prst="rect">
            <a:avLst/>
          </a:prstGeom>
        </p:spPr>
      </p:pic>
      <p:sp>
        <p:nvSpPr>
          <p:cNvPr id="20" name="Заголовок 1"/>
          <p:cNvSpPr>
            <a:spLocks noGrp="1"/>
          </p:cNvSpPr>
          <p:nvPr>
            <p:ph type="title"/>
          </p:nvPr>
        </p:nvSpPr>
        <p:spPr>
          <a:xfrm>
            <a:off x="479425" y="267969"/>
            <a:ext cx="11233149" cy="970280"/>
          </a:xfrm>
        </p:spPr>
        <p:txBody>
          <a:bodyPr/>
          <a:lstStyle/>
          <a:p>
            <a:pPr algn="ctr"/>
            <a:r>
              <a:rPr lang="ru-RU" sz="1800" dirty="0">
                <a:effectLst>
                  <a:outerShdw blurRad="38100" dist="38100" dir="2700000" algn="tl">
                    <a:srgbClr val="000000"/>
                  </a:outerShdw>
                </a:effectLst>
                <a:latin typeface="Arial" pitchFamily="34" charset="0"/>
              </a:rPr>
              <a:t> </a:t>
            </a:r>
            <a:r>
              <a:rPr lang="ru-RU" sz="3800" dirty="0">
                <a:solidFill>
                  <a:schemeClr val="bg2">
                    <a:lumMod val="25000"/>
                  </a:schemeClr>
                </a:solidFill>
              </a:rPr>
              <a:t>Пирамида правильного питания (средиземноморская диета)</a:t>
            </a:r>
          </a:p>
        </p:txBody>
      </p:sp>
      <p:sp>
        <p:nvSpPr>
          <p:cNvPr id="42" name="Прямоугольник 41"/>
          <p:cNvSpPr/>
          <p:nvPr/>
        </p:nvSpPr>
        <p:spPr>
          <a:xfrm>
            <a:off x="484721" y="6482321"/>
            <a:ext cx="7107436" cy="216982"/>
          </a:xfrm>
          <a:prstGeom prst="rect">
            <a:avLst/>
          </a:prstGeom>
        </p:spPr>
        <p:txBody>
          <a:bodyPr wrap="square">
            <a:spAutoFit/>
          </a:bodyPr>
          <a:lstStyle/>
          <a:p>
            <a:pPr>
              <a:lnSpc>
                <a:spcPct val="90000"/>
              </a:lnSpc>
              <a:defRPr/>
            </a:pPr>
            <a:r>
              <a:rPr lang="ru-RU" sz="900" dirty="0">
                <a:solidFill>
                  <a:schemeClr val="tx2"/>
                </a:solidFill>
                <a:latin typeface="+mj-lt"/>
                <a:cs typeface="Arial" panose="020B0604020202020204" pitchFamily="34" charset="0"/>
              </a:rPr>
              <a:t>1.Д.П. Цыганкова и соавт. РМЖ</a:t>
            </a:r>
            <a:r>
              <a:rPr lang="en-US" sz="900" dirty="0">
                <a:solidFill>
                  <a:schemeClr val="tx2"/>
                </a:solidFill>
                <a:latin typeface="+mj-lt"/>
                <a:cs typeface="Arial" panose="020B0604020202020204" pitchFamily="34" charset="0"/>
              </a:rPr>
              <a:t>, 2018; 23(6): 207-211</a:t>
            </a:r>
          </a:p>
        </p:txBody>
      </p:sp>
      <p:sp>
        <p:nvSpPr>
          <p:cNvPr id="48" name="Овал 47"/>
          <p:cNvSpPr/>
          <p:nvPr/>
        </p:nvSpPr>
        <p:spPr>
          <a:xfrm>
            <a:off x="4849884" y="3844720"/>
            <a:ext cx="158532" cy="1585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0" name="Прямоугольник 49"/>
          <p:cNvSpPr/>
          <p:nvPr/>
        </p:nvSpPr>
        <p:spPr>
          <a:xfrm>
            <a:off x="7351535" y="2981302"/>
            <a:ext cx="4053930" cy="615553"/>
          </a:xfrm>
          <a:prstGeom prst="rect">
            <a:avLst/>
          </a:prstGeom>
        </p:spPr>
        <p:txBody>
          <a:bodyPr wrap="none">
            <a:spAutoFit/>
          </a:bodyPr>
          <a:lstStyle/>
          <a:p>
            <a:pPr algn="r"/>
            <a:r>
              <a:rPr lang="ru-RU" sz="1700" b="1" dirty="0">
                <a:solidFill>
                  <a:schemeClr val="accent2"/>
                </a:solidFill>
                <a:latin typeface="+mj-lt"/>
              </a:rPr>
              <a:t>ПТИЦА И ЯЙЦА, СЫРЫ, ЙОГУРТ</a:t>
            </a:r>
          </a:p>
          <a:p>
            <a:pPr algn="r"/>
            <a:r>
              <a:rPr lang="ru-RU" sz="1600" dirty="0">
                <a:solidFill>
                  <a:schemeClr val="accent4"/>
                </a:solidFill>
                <a:latin typeface="+mj-lt"/>
              </a:rPr>
              <a:t>через каждые 2 дня или каждую неделю</a:t>
            </a:r>
          </a:p>
        </p:txBody>
      </p:sp>
      <p:sp>
        <p:nvSpPr>
          <p:cNvPr id="52" name="Овал 51"/>
          <p:cNvSpPr/>
          <p:nvPr/>
        </p:nvSpPr>
        <p:spPr>
          <a:xfrm>
            <a:off x="5824475" y="1688752"/>
            <a:ext cx="158532" cy="1610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5" name="Прямоугольник 44"/>
          <p:cNvSpPr/>
          <p:nvPr/>
        </p:nvSpPr>
        <p:spPr>
          <a:xfrm>
            <a:off x="1896591" y="1830977"/>
            <a:ext cx="2481513" cy="600164"/>
          </a:xfrm>
          <a:prstGeom prst="rect">
            <a:avLst/>
          </a:prstGeom>
        </p:spPr>
        <p:txBody>
          <a:bodyPr wrap="none">
            <a:spAutoFit/>
          </a:bodyPr>
          <a:lstStyle/>
          <a:p>
            <a:r>
              <a:rPr lang="ru-RU" sz="1700" b="1" dirty="0">
                <a:solidFill>
                  <a:schemeClr val="accent1"/>
                </a:solidFill>
              </a:rPr>
              <a:t>МЯСО И СЛАДОСТИ </a:t>
            </a:r>
            <a:br>
              <a:rPr lang="en-US" sz="1700" b="1" dirty="0">
                <a:solidFill>
                  <a:schemeClr val="accent1"/>
                </a:solidFill>
              </a:rPr>
            </a:br>
            <a:r>
              <a:rPr lang="ru-RU" sz="1600" dirty="0">
                <a:solidFill>
                  <a:schemeClr val="accent4">
                    <a:lumMod val="75000"/>
                  </a:schemeClr>
                </a:solidFill>
              </a:rPr>
              <a:t>не часто</a:t>
            </a:r>
          </a:p>
        </p:txBody>
      </p:sp>
      <p:cxnSp>
        <p:nvCxnSpPr>
          <p:cNvPr id="47" name="Прямая со стрелкой 46"/>
          <p:cNvCxnSpPr>
            <a:cxnSpLocks/>
          </p:cNvCxnSpPr>
          <p:nvPr/>
        </p:nvCxnSpPr>
        <p:spPr>
          <a:xfrm flipV="1">
            <a:off x="1979925" y="1758025"/>
            <a:ext cx="3923816" cy="3679"/>
          </a:xfrm>
          <a:prstGeom prst="straightConnector1">
            <a:avLst/>
          </a:prstGeom>
          <a:ln w="22225">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a:cxnSpLocks/>
          </p:cNvCxnSpPr>
          <p:nvPr/>
        </p:nvCxnSpPr>
        <p:spPr>
          <a:xfrm flipV="1">
            <a:off x="6570254" y="2959381"/>
            <a:ext cx="4755945" cy="1218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Овал 20"/>
          <p:cNvSpPr/>
          <p:nvPr/>
        </p:nvSpPr>
        <p:spPr>
          <a:xfrm>
            <a:off x="6490988" y="2898479"/>
            <a:ext cx="158532" cy="1585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p:cNvSpPr/>
          <p:nvPr/>
        </p:nvSpPr>
        <p:spPr>
          <a:xfrm>
            <a:off x="953685" y="4006224"/>
            <a:ext cx="3681136" cy="630942"/>
          </a:xfrm>
          <a:prstGeom prst="rect">
            <a:avLst/>
          </a:prstGeom>
        </p:spPr>
        <p:txBody>
          <a:bodyPr wrap="none">
            <a:spAutoFit/>
          </a:bodyPr>
          <a:lstStyle/>
          <a:p>
            <a:r>
              <a:rPr lang="ru-RU" sz="1700" b="1" dirty="0">
                <a:solidFill>
                  <a:schemeClr val="accent3"/>
                </a:solidFill>
              </a:rPr>
              <a:t>РЫБА И МОРСКИЕ ПРОДУКТЫ </a:t>
            </a:r>
            <a:br>
              <a:rPr lang="ru-RU" sz="1700" b="1" dirty="0">
                <a:solidFill>
                  <a:schemeClr val="accent3"/>
                </a:solidFill>
              </a:rPr>
            </a:br>
            <a:r>
              <a:rPr lang="ru-RU" sz="1700" b="1" dirty="0">
                <a:solidFill>
                  <a:schemeClr val="accent3"/>
                </a:solidFill>
              </a:rPr>
              <a:t>(</a:t>
            </a:r>
            <a:r>
              <a:rPr lang="en-US" sz="1700" b="1" dirty="0">
                <a:solidFill>
                  <a:schemeClr val="accent3"/>
                </a:solidFill>
              </a:rPr>
              <a:t>SEAFOOD)</a:t>
            </a:r>
            <a:r>
              <a:rPr lang="ru-RU" sz="1700" b="1" dirty="0">
                <a:solidFill>
                  <a:schemeClr val="accent3"/>
                </a:solidFill>
              </a:rPr>
              <a:t> </a:t>
            </a:r>
            <a:r>
              <a:rPr lang="ru-RU" sz="1600" dirty="0">
                <a:solidFill>
                  <a:schemeClr val="accent4"/>
                </a:solidFill>
              </a:rPr>
              <a:t>2 раза в неделю</a:t>
            </a:r>
            <a:endParaRPr lang="ru-RU" sz="1700" b="1" dirty="0">
              <a:solidFill>
                <a:schemeClr val="accent3"/>
              </a:solidFill>
            </a:endParaRPr>
          </a:p>
        </p:txBody>
      </p:sp>
      <p:cxnSp>
        <p:nvCxnSpPr>
          <p:cNvPr id="23" name="Прямая со стрелкой 22"/>
          <p:cNvCxnSpPr>
            <a:cxnSpLocks/>
          </p:cNvCxnSpPr>
          <p:nvPr/>
        </p:nvCxnSpPr>
        <p:spPr>
          <a:xfrm flipV="1">
            <a:off x="1059045" y="3909442"/>
            <a:ext cx="3870105" cy="14544"/>
          </a:xfrm>
          <a:prstGeom prst="straightConnector1">
            <a:avLst/>
          </a:prstGeom>
          <a:ln w="22225">
            <a:solidFill>
              <a:schemeClr val="accent3"/>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a:cxnSpLocks/>
          </p:cNvCxnSpPr>
          <p:nvPr/>
        </p:nvCxnSpPr>
        <p:spPr>
          <a:xfrm>
            <a:off x="6649520" y="4855237"/>
            <a:ext cx="5324508" cy="0"/>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Овал 32"/>
          <p:cNvSpPr/>
          <p:nvPr/>
        </p:nvSpPr>
        <p:spPr>
          <a:xfrm>
            <a:off x="6649520" y="4784547"/>
            <a:ext cx="158532" cy="15853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7" name="Прямоугольник 36"/>
          <p:cNvSpPr/>
          <p:nvPr/>
        </p:nvSpPr>
        <p:spPr>
          <a:xfrm>
            <a:off x="8647417" y="4621777"/>
            <a:ext cx="3380349" cy="1646605"/>
          </a:xfrm>
          <a:prstGeom prst="rect">
            <a:avLst/>
          </a:prstGeom>
        </p:spPr>
        <p:txBody>
          <a:bodyPr wrap="none">
            <a:spAutoFit/>
          </a:bodyPr>
          <a:lstStyle/>
          <a:p>
            <a:pPr algn="r"/>
            <a:endParaRPr lang="en-US" sz="1700" b="1" dirty="0">
              <a:solidFill>
                <a:srgbClr val="0070C0"/>
              </a:solidFill>
            </a:endParaRPr>
          </a:p>
          <a:p>
            <a:pPr algn="r"/>
            <a:r>
              <a:rPr lang="ru-RU" sz="1700" b="1" dirty="0">
                <a:solidFill>
                  <a:srgbClr val="00B050"/>
                </a:solidFill>
              </a:rPr>
              <a:t>ФРУКТЫ, ОВОЩИ, ЗЛАКИ,</a:t>
            </a:r>
            <a:br>
              <a:rPr lang="ru-RU" sz="1700" b="1" dirty="0">
                <a:solidFill>
                  <a:srgbClr val="00B050"/>
                </a:solidFill>
              </a:rPr>
            </a:br>
            <a:r>
              <a:rPr lang="ru-RU" sz="1700" b="1" dirty="0">
                <a:solidFill>
                  <a:srgbClr val="00B050"/>
                </a:solidFill>
              </a:rPr>
              <a:t>ОЛИВКОВОЕ МАСЛО,</a:t>
            </a:r>
          </a:p>
          <a:p>
            <a:pPr algn="r"/>
            <a:r>
              <a:rPr lang="ru-RU" sz="1700" b="1" dirty="0">
                <a:solidFill>
                  <a:srgbClr val="00B050"/>
                </a:solidFill>
              </a:rPr>
              <a:t>БОБОВЫЕ, ОРЕХИ, САЛАТЫ,</a:t>
            </a:r>
          </a:p>
          <a:p>
            <a:pPr algn="r"/>
            <a:r>
              <a:rPr lang="ru-RU" sz="1700" b="1" dirty="0">
                <a:solidFill>
                  <a:srgbClr val="00B050"/>
                </a:solidFill>
              </a:rPr>
              <a:t>ТРАВЫ, СПЕЦИИ</a:t>
            </a:r>
          </a:p>
          <a:p>
            <a:pPr algn="r"/>
            <a:r>
              <a:rPr lang="ru-RU" sz="1600" dirty="0">
                <a:solidFill>
                  <a:schemeClr val="accent4"/>
                </a:solidFill>
              </a:rPr>
              <a:t>при каждом приеме пищи</a:t>
            </a:r>
          </a:p>
        </p:txBody>
      </p:sp>
      <p:sp>
        <p:nvSpPr>
          <p:cNvPr id="41" name="Овал 40"/>
          <p:cNvSpPr/>
          <p:nvPr/>
        </p:nvSpPr>
        <p:spPr>
          <a:xfrm>
            <a:off x="4025339" y="5705264"/>
            <a:ext cx="158532" cy="15853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3" name="Прямоугольник 42"/>
          <p:cNvSpPr/>
          <p:nvPr/>
        </p:nvSpPr>
        <p:spPr>
          <a:xfrm>
            <a:off x="364739" y="5756622"/>
            <a:ext cx="3230372" cy="615553"/>
          </a:xfrm>
          <a:prstGeom prst="rect">
            <a:avLst/>
          </a:prstGeom>
        </p:spPr>
        <p:txBody>
          <a:bodyPr wrap="none">
            <a:spAutoFit/>
          </a:bodyPr>
          <a:lstStyle/>
          <a:p>
            <a:r>
              <a:rPr lang="ru-RU" sz="1700" b="1" dirty="0">
                <a:solidFill>
                  <a:srgbClr val="0070C0"/>
                </a:solidFill>
              </a:rPr>
              <a:t>УМЕРЕННАЯ ФИЗИЧЕСКАЯ </a:t>
            </a:r>
          </a:p>
          <a:p>
            <a:r>
              <a:rPr lang="ru-RU" sz="1700" b="1" dirty="0">
                <a:solidFill>
                  <a:srgbClr val="0070C0"/>
                </a:solidFill>
              </a:rPr>
              <a:t>АКТИВНОСТЬ </a:t>
            </a:r>
            <a:endParaRPr lang="en-US" sz="1600" dirty="0">
              <a:solidFill>
                <a:srgbClr val="111518"/>
              </a:solidFill>
            </a:endParaRPr>
          </a:p>
        </p:txBody>
      </p:sp>
      <p:cxnSp>
        <p:nvCxnSpPr>
          <p:cNvPr id="44" name="Прямая со стрелкой 43"/>
          <p:cNvCxnSpPr/>
          <p:nvPr/>
        </p:nvCxnSpPr>
        <p:spPr>
          <a:xfrm flipV="1">
            <a:off x="441444" y="5764989"/>
            <a:ext cx="3689726" cy="19541"/>
          </a:xfrm>
          <a:prstGeom prst="straightConnector1">
            <a:avLst/>
          </a:prstGeom>
          <a:ln w="22225">
            <a:solidFill>
              <a:srgbClr val="0070C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A974021-7B0A-485C-A0A9-3345DCDF3D76}"/>
              </a:ext>
            </a:extLst>
          </p:cNvPr>
          <p:cNvSpPr txBox="1"/>
          <p:nvPr/>
        </p:nvSpPr>
        <p:spPr>
          <a:xfrm>
            <a:off x="9378500" y="689120"/>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549370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5B00C5F6-5301-4046-9C55-AA342003870E}"/>
              </a:ext>
            </a:extLst>
          </p:cNvPr>
          <p:cNvSpPr txBox="1">
            <a:spLocks/>
          </p:cNvSpPr>
          <p:nvPr/>
        </p:nvSpPr>
        <p:spPr>
          <a:xfrm>
            <a:off x="543198" y="369599"/>
            <a:ext cx="11105603" cy="84334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4"/>
                </a:solidFill>
                <a:latin typeface="+mj-lt"/>
                <a:ea typeface="+mj-ea"/>
                <a:cs typeface="+mj-cs"/>
              </a:defRPr>
            </a:lvl1pPr>
          </a:lstStyle>
          <a:p>
            <a:pPr algn="ctr"/>
            <a:r>
              <a:rPr lang="ru-RU" sz="4400" dirty="0">
                <a:solidFill>
                  <a:schemeClr val="bg2">
                    <a:lumMod val="25000"/>
                  </a:schemeClr>
                </a:solidFill>
              </a:rPr>
              <a:t>3. Физическая нагрузка</a:t>
            </a:r>
          </a:p>
        </p:txBody>
      </p:sp>
      <p:sp>
        <p:nvSpPr>
          <p:cNvPr id="5" name="Текст 3">
            <a:extLst>
              <a:ext uri="{FF2B5EF4-FFF2-40B4-BE49-F238E27FC236}">
                <a16:creationId xmlns:a16="http://schemas.microsoft.com/office/drawing/2014/main" id="{5FEEC000-58C9-6343-BC69-48A04CC869F1}"/>
              </a:ext>
            </a:extLst>
          </p:cNvPr>
          <p:cNvSpPr txBox="1">
            <a:spLocks/>
          </p:cNvSpPr>
          <p:nvPr/>
        </p:nvSpPr>
        <p:spPr>
          <a:xfrm>
            <a:off x="479425" y="6422940"/>
            <a:ext cx="11233150" cy="435060"/>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ru-RU" sz="900" dirty="0">
                <a:solidFill>
                  <a:schemeClr val="tx2"/>
                </a:solidFill>
                <a:latin typeface="+mj-lt"/>
                <a:cs typeface="Arial" panose="020B0604020202020204" pitchFamily="34" charset="0"/>
              </a:rPr>
              <a:t>1.Клинические Рекомендации МЗ РФ «Артериальная гипертензия у</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взрослых»,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https://scardio.ru/content/Guidelines/Clinic_rek_AG_2020.pdf</a:t>
            </a:r>
            <a:r>
              <a:rPr lang="ru-RU" sz="900" dirty="0">
                <a:solidFill>
                  <a:schemeClr val="tx2"/>
                </a:solidFill>
                <a:latin typeface="+mj-lt"/>
                <a:cs typeface="Arial" panose="020B0604020202020204" pitchFamily="34" charset="0"/>
              </a:rPr>
              <a:t>; 2.</a:t>
            </a:r>
            <a:r>
              <a:rPr lang="en-US" sz="900" dirty="0">
                <a:solidFill>
                  <a:schemeClr val="tx2"/>
                </a:solidFill>
                <a:latin typeface="+mj-lt"/>
                <a:cs typeface="Arial" panose="020B0604020202020204" pitchFamily="34" charset="0"/>
              </a:rPr>
              <a:t>Rego et al. Clin Med Insights Cardiol. Published online 2019 Mar 31; </a:t>
            </a:r>
            <a:r>
              <a:rPr lang="ru-RU" sz="900" dirty="0">
                <a:solidFill>
                  <a:schemeClr val="tx2"/>
                </a:solidFill>
                <a:latin typeface="+mj-lt"/>
                <a:cs typeface="Arial" panose="020B0604020202020204" pitchFamily="34" charset="0"/>
              </a:rPr>
              <a:t> 3. </a:t>
            </a:r>
            <a:r>
              <a:rPr lang="en-US" sz="900" dirty="0">
                <a:solidFill>
                  <a:schemeClr val="tx2"/>
                </a:solidFill>
                <a:latin typeface="+mj-lt"/>
                <a:cs typeface="Arial" panose="020B0604020202020204" pitchFamily="34" charset="0"/>
              </a:rPr>
              <a:t>2020 ESC Guidelines on sports cardiology and exercise in patients with cardiovascular disease. Eur Heart J, 2020;ehaa605</a:t>
            </a:r>
            <a:r>
              <a:rPr lang="ru-RU" sz="900" dirty="0">
                <a:solidFill>
                  <a:schemeClr val="tx2"/>
                </a:solidFill>
                <a:latin typeface="+mj-lt"/>
                <a:cs typeface="Arial" panose="020B0604020202020204" pitchFamily="34" charset="0"/>
              </a:rPr>
              <a:t>; 3.Клинические Рекомендации МЗ РФ «Стабильная ишемическая болезнь сердца», 2020 // Медицинский портал «Российское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defRPr/>
            </a:pPr>
            <a:endParaRPr lang="ru-RU" sz="900" dirty="0">
              <a:solidFill>
                <a:schemeClr val="tx2"/>
              </a:solidFill>
              <a:latin typeface="+mj-lt"/>
              <a:cs typeface="Arial" panose="020B0604020202020204" pitchFamily="34" charset="0"/>
            </a:endParaRPr>
          </a:p>
        </p:txBody>
      </p:sp>
      <p:pic>
        <p:nvPicPr>
          <p:cNvPr id="8" name="Рисунок 7">
            <a:extLst>
              <a:ext uri="{FF2B5EF4-FFF2-40B4-BE49-F238E27FC236}">
                <a16:creationId xmlns:a16="http://schemas.microsoft.com/office/drawing/2014/main" id="{B2652CD4-A50E-4E40-8CD6-25ABC8306E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9404" y="2302908"/>
            <a:ext cx="322659" cy="306685"/>
          </a:xfrm>
          <a:prstGeom prst="rect">
            <a:avLst/>
          </a:prstGeom>
        </p:spPr>
      </p:pic>
      <p:pic>
        <p:nvPicPr>
          <p:cNvPr id="10" name="Рисунок 9">
            <a:extLst>
              <a:ext uri="{FF2B5EF4-FFF2-40B4-BE49-F238E27FC236}">
                <a16:creationId xmlns:a16="http://schemas.microsoft.com/office/drawing/2014/main" id="{383A00FF-EA73-2242-ADD8-00471B4E83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8989" y="3075259"/>
            <a:ext cx="322659" cy="306685"/>
          </a:xfrm>
          <a:prstGeom prst="rect">
            <a:avLst/>
          </a:prstGeom>
        </p:spPr>
      </p:pic>
      <p:pic>
        <p:nvPicPr>
          <p:cNvPr id="12" name="Рисунок 11">
            <a:extLst>
              <a:ext uri="{FF2B5EF4-FFF2-40B4-BE49-F238E27FC236}">
                <a16:creationId xmlns:a16="http://schemas.microsoft.com/office/drawing/2014/main" id="{6C232463-8B70-1A40-AF80-CB79E05A40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6388" y="3757668"/>
            <a:ext cx="322659" cy="306685"/>
          </a:xfrm>
          <a:prstGeom prst="rect">
            <a:avLst/>
          </a:prstGeom>
        </p:spPr>
      </p:pic>
      <p:pic>
        <p:nvPicPr>
          <p:cNvPr id="14" name="Рисунок 13">
            <a:extLst>
              <a:ext uri="{FF2B5EF4-FFF2-40B4-BE49-F238E27FC236}">
                <a16:creationId xmlns:a16="http://schemas.microsoft.com/office/drawing/2014/main" id="{0D588942-9F91-094C-8B63-6FE89A8563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0719" y="5586146"/>
            <a:ext cx="322659" cy="306685"/>
          </a:xfrm>
          <a:prstGeom prst="rect">
            <a:avLst/>
          </a:prstGeom>
        </p:spPr>
      </p:pic>
      <p:pic>
        <p:nvPicPr>
          <p:cNvPr id="16" name="Рисунок 15">
            <a:extLst>
              <a:ext uri="{FF2B5EF4-FFF2-40B4-BE49-F238E27FC236}">
                <a16:creationId xmlns:a16="http://schemas.microsoft.com/office/drawing/2014/main" id="{CA33C009-B2A2-004A-B97B-B34BEE4E72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8203" y="4548250"/>
            <a:ext cx="322659" cy="306685"/>
          </a:xfrm>
          <a:prstGeom prst="rect">
            <a:avLst/>
          </a:prstGeom>
        </p:spPr>
      </p:pic>
      <p:pic>
        <p:nvPicPr>
          <p:cNvPr id="17" name="Рисунок 16">
            <a:extLst>
              <a:ext uri="{FF2B5EF4-FFF2-40B4-BE49-F238E27FC236}">
                <a16:creationId xmlns:a16="http://schemas.microsoft.com/office/drawing/2014/main" id="{19D5D700-E24B-2F42-9E06-0C96C7ED33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284" y="2368562"/>
            <a:ext cx="3804505" cy="3974391"/>
          </a:xfrm>
          <a:prstGeom prst="rect">
            <a:avLst/>
          </a:prstGeom>
        </p:spPr>
      </p:pic>
      <p:pic>
        <p:nvPicPr>
          <p:cNvPr id="18" name="Рисунок 17">
            <a:extLst>
              <a:ext uri="{FF2B5EF4-FFF2-40B4-BE49-F238E27FC236}">
                <a16:creationId xmlns:a16="http://schemas.microsoft.com/office/drawing/2014/main" id="{D85B50C8-99B3-7349-B7C5-40C5E512AC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8437" y="3299007"/>
            <a:ext cx="1463996" cy="1530693"/>
          </a:xfrm>
          <a:prstGeom prst="rect">
            <a:avLst/>
          </a:prstGeom>
        </p:spPr>
      </p:pic>
      <p:pic>
        <p:nvPicPr>
          <p:cNvPr id="19" name="Рисунок 18">
            <a:extLst>
              <a:ext uri="{FF2B5EF4-FFF2-40B4-BE49-F238E27FC236}">
                <a16:creationId xmlns:a16="http://schemas.microsoft.com/office/drawing/2014/main" id="{582706BE-2E09-7E45-9A67-21C3A4971F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7656" y="4615025"/>
            <a:ext cx="1783496" cy="1598013"/>
          </a:xfrm>
          <a:prstGeom prst="rect">
            <a:avLst/>
          </a:prstGeom>
        </p:spPr>
      </p:pic>
      <p:sp>
        <p:nvSpPr>
          <p:cNvPr id="21" name="Прямоугольник 20">
            <a:extLst>
              <a:ext uri="{FF2B5EF4-FFF2-40B4-BE49-F238E27FC236}">
                <a16:creationId xmlns:a16="http://schemas.microsoft.com/office/drawing/2014/main" id="{66E6E687-7FB6-4C14-9459-056C244C01AE}"/>
              </a:ext>
            </a:extLst>
          </p:cNvPr>
          <p:cNvSpPr/>
          <p:nvPr/>
        </p:nvSpPr>
        <p:spPr>
          <a:xfrm>
            <a:off x="6428944" y="2954892"/>
            <a:ext cx="5835612" cy="646331"/>
          </a:xfrm>
          <a:prstGeom prst="rect">
            <a:avLst/>
          </a:prstGeom>
        </p:spPr>
        <p:txBody>
          <a:bodyPr wrap="square">
            <a:spAutoFit/>
          </a:bodyPr>
          <a:lstStyle/>
          <a:p>
            <a:r>
              <a:rPr lang="ru-RU" b="1" dirty="0">
                <a:solidFill>
                  <a:srgbClr val="2E305F"/>
                </a:solidFill>
              </a:rPr>
              <a:t>30-60 минут </a:t>
            </a:r>
            <a:r>
              <a:rPr lang="ru-RU" dirty="0">
                <a:solidFill>
                  <a:srgbClr val="2E305F"/>
                </a:solidFill>
              </a:rPr>
              <a:t>умеренной физической активности в день, более </a:t>
            </a:r>
            <a:r>
              <a:rPr lang="ru-RU" b="1" dirty="0">
                <a:solidFill>
                  <a:srgbClr val="2E305F"/>
                </a:solidFill>
              </a:rPr>
              <a:t>5 раз в неделю</a:t>
            </a:r>
            <a:r>
              <a:rPr lang="ru-RU" b="1" baseline="30000" dirty="0">
                <a:solidFill>
                  <a:srgbClr val="2E305F"/>
                </a:solidFill>
              </a:rPr>
              <a:t>3</a:t>
            </a:r>
            <a:endParaRPr lang="ru-RU" baseline="30000" dirty="0">
              <a:solidFill>
                <a:srgbClr val="2E305F"/>
              </a:solidFill>
            </a:endParaRPr>
          </a:p>
        </p:txBody>
      </p:sp>
      <p:sp>
        <p:nvSpPr>
          <p:cNvPr id="22" name="Прямоугольник 21">
            <a:extLst>
              <a:ext uri="{FF2B5EF4-FFF2-40B4-BE49-F238E27FC236}">
                <a16:creationId xmlns:a16="http://schemas.microsoft.com/office/drawing/2014/main" id="{5BCD5A3E-14E0-468E-A60B-134B826438D8}"/>
              </a:ext>
            </a:extLst>
          </p:cNvPr>
          <p:cNvSpPr/>
          <p:nvPr/>
        </p:nvSpPr>
        <p:spPr>
          <a:xfrm>
            <a:off x="6903522" y="3738725"/>
            <a:ext cx="5225725" cy="369332"/>
          </a:xfrm>
          <a:prstGeom prst="rect">
            <a:avLst/>
          </a:prstGeom>
        </p:spPr>
        <p:txBody>
          <a:bodyPr wrap="square">
            <a:spAutoFit/>
          </a:bodyPr>
          <a:lstStyle/>
          <a:p>
            <a:r>
              <a:rPr lang="ru-RU" dirty="0">
                <a:solidFill>
                  <a:srgbClr val="2E305F"/>
                </a:solidFill>
              </a:rPr>
              <a:t>Даже нерегулярная активность будет полезна</a:t>
            </a:r>
          </a:p>
        </p:txBody>
      </p:sp>
      <p:sp>
        <p:nvSpPr>
          <p:cNvPr id="23" name="Прямоугольник 22">
            <a:extLst>
              <a:ext uri="{FF2B5EF4-FFF2-40B4-BE49-F238E27FC236}">
                <a16:creationId xmlns:a16="http://schemas.microsoft.com/office/drawing/2014/main" id="{A4A32728-C598-445C-82DD-D5AA4902E81E}"/>
              </a:ext>
            </a:extLst>
          </p:cNvPr>
          <p:cNvSpPr/>
          <p:nvPr/>
        </p:nvSpPr>
        <p:spPr>
          <a:xfrm>
            <a:off x="479425" y="1365684"/>
            <a:ext cx="11565907" cy="646331"/>
          </a:xfrm>
          <a:prstGeom prst="rect">
            <a:avLst/>
          </a:prstGeom>
        </p:spPr>
        <p:txBody>
          <a:bodyPr wrap="square">
            <a:spAutoFit/>
          </a:bodyPr>
          <a:lstStyle/>
          <a:p>
            <a:r>
              <a:rPr lang="ru-RU" dirty="0">
                <a:solidFill>
                  <a:srgbClr val="2E305F"/>
                </a:solidFill>
              </a:rPr>
              <a:t>Физические упражнения </a:t>
            </a:r>
            <a:r>
              <a:rPr lang="ru-RU" b="1" dirty="0">
                <a:solidFill>
                  <a:srgbClr val="2E305F"/>
                </a:solidFill>
              </a:rPr>
              <a:t>уменьшают симптомы стенокардии </a:t>
            </a:r>
            <a:r>
              <a:rPr lang="ru-RU" dirty="0">
                <a:solidFill>
                  <a:srgbClr val="2E305F"/>
                </a:solidFill>
              </a:rPr>
              <a:t>за  счет улучшения доставки кислорода к  миокарду. Для выбора оптимального уровня физической нагрузки нужна консультация врача</a:t>
            </a:r>
          </a:p>
        </p:txBody>
      </p:sp>
      <p:sp>
        <p:nvSpPr>
          <p:cNvPr id="24" name="Прямоугольник 23">
            <a:extLst>
              <a:ext uri="{FF2B5EF4-FFF2-40B4-BE49-F238E27FC236}">
                <a16:creationId xmlns:a16="http://schemas.microsoft.com/office/drawing/2014/main" id="{C33A5F9F-1CCA-46A9-A3B2-45EE5D7B6AF4}"/>
              </a:ext>
            </a:extLst>
          </p:cNvPr>
          <p:cNvSpPr/>
          <p:nvPr/>
        </p:nvSpPr>
        <p:spPr>
          <a:xfrm>
            <a:off x="5828989" y="2092775"/>
            <a:ext cx="6216343" cy="646331"/>
          </a:xfrm>
          <a:prstGeom prst="rect">
            <a:avLst/>
          </a:prstGeom>
        </p:spPr>
        <p:txBody>
          <a:bodyPr wrap="square">
            <a:spAutoFit/>
          </a:bodyPr>
          <a:lstStyle/>
          <a:p>
            <a:r>
              <a:rPr lang="ru-RU" dirty="0">
                <a:solidFill>
                  <a:srgbClr val="2E305F"/>
                </a:solidFill>
              </a:rPr>
              <a:t>Физическая нагрузка должна быть переносимой, не вызывать приступов стенокардии и одышку </a:t>
            </a:r>
          </a:p>
        </p:txBody>
      </p:sp>
      <p:sp>
        <p:nvSpPr>
          <p:cNvPr id="25" name="Прямоугольник 24">
            <a:extLst>
              <a:ext uri="{FF2B5EF4-FFF2-40B4-BE49-F238E27FC236}">
                <a16:creationId xmlns:a16="http://schemas.microsoft.com/office/drawing/2014/main" id="{A9541E15-CCAE-40BF-AAAF-AE946D497398}"/>
              </a:ext>
            </a:extLst>
          </p:cNvPr>
          <p:cNvSpPr/>
          <p:nvPr/>
        </p:nvSpPr>
        <p:spPr>
          <a:xfrm>
            <a:off x="7313002" y="4269577"/>
            <a:ext cx="4951554" cy="923330"/>
          </a:xfrm>
          <a:prstGeom prst="rect">
            <a:avLst/>
          </a:prstGeom>
        </p:spPr>
        <p:txBody>
          <a:bodyPr wrap="square">
            <a:spAutoFit/>
          </a:bodyPr>
          <a:lstStyle/>
          <a:p>
            <a:r>
              <a:rPr lang="ru-RU" dirty="0">
                <a:solidFill>
                  <a:srgbClr val="2E305F"/>
                </a:solidFill>
              </a:rPr>
              <a:t>Не рекомендуются интенсивные упражнения (подъем тяжестей, выжимание штанги)</a:t>
            </a:r>
          </a:p>
        </p:txBody>
      </p:sp>
      <p:sp>
        <p:nvSpPr>
          <p:cNvPr id="26" name="Прямоугольник 25">
            <a:extLst>
              <a:ext uri="{FF2B5EF4-FFF2-40B4-BE49-F238E27FC236}">
                <a16:creationId xmlns:a16="http://schemas.microsoft.com/office/drawing/2014/main" id="{75210820-FE77-4123-854B-7F9D627C2414}"/>
              </a:ext>
            </a:extLst>
          </p:cNvPr>
          <p:cNvSpPr/>
          <p:nvPr/>
        </p:nvSpPr>
        <p:spPr>
          <a:xfrm>
            <a:off x="7857913" y="5277824"/>
            <a:ext cx="4455175" cy="923330"/>
          </a:xfrm>
          <a:prstGeom prst="rect">
            <a:avLst/>
          </a:prstGeom>
        </p:spPr>
        <p:txBody>
          <a:bodyPr wrap="square">
            <a:spAutoFit/>
          </a:bodyPr>
          <a:lstStyle/>
          <a:p>
            <a:r>
              <a:rPr lang="ru-RU" dirty="0">
                <a:solidFill>
                  <a:srgbClr val="2E305F"/>
                </a:solidFill>
              </a:rPr>
              <a:t>Виды спорта, имеющие высокий уровень состязательности, могут быть опасны при заболеваниях сердца.</a:t>
            </a:r>
          </a:p>
        </p:txBody>
      </p:sp>
      <p:sp>
        <p:nvSpPr>
          <p:cNvPr id="20" name="TextBox 19">
            <a:extLst>
              <a:ext uri="{FF2B5EF4-FFF2-40B4-BE49-F238E27FC236}">
                <a16:creationId xmlns:a16="http://schemas.microsoft.com/office/drawing/2014/main" id="{602D9C92-2816-4EAB-AB04-BADAA405427C}"/>
              </a:ext>
            </a:extLst>
          </p:cNvPr>
          <p:cNvSpPr txBox="1"/>
          <p:nvPr/>
        </p:nvSpPr>
        <p:spPr>
          <a:xfrm>
            <a:off x="9271633" y="455343"/>
            <a:ext cx="647430" cy="369332"/>
          </a:xfrm>
          <a:prstGeom prst="rect">
            <a:avLst/>
          </a:prstGeom>
          <a:noFill/>
        </p:spPr>
        <p:txBody>
          <a:bodyPr wrap="square">
            <a:spAutoFit/>
          </a:bodyPr>
          <a:lstStyle/>
          <a:p>
            <a:r>
              <a:rPr lang="ru-RU" sz="1800" baseline="30000" dirty="0"/>
              <a:t>1,2</a:t>
            </a:r>
            <a:r>
              <a:rPr lang="en-US" sz="1800" baseline="30000" dirty="0"/>
              <a:t>,3</a:t>
            </a:r>
            <a:endParaRPr lang="ru-RU" dirty="0"/>
          </a:p>
        </p:txBody>
      </p:sp>
    </p:spTree>
    <p:extLst>
      <p:ext uri="{BB962C8B-B14F-4D97-AF65-F5344CB8AC3E}">
        <p14:creationId xmlns:p14="http://schemas.microsoft.com/office/powerpoint/2010/main" val="1670911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B104DB09-369C-9C4D-BC94-3B061EF839F8}"/>
              </a:ext>
            </a:extLst>
          </p:cNvPr>
          <p:cNvSpPr>
            <a:spLocks noGrp="1"/>
          </p:cNvSpPr>
          <p:nvPr>
            <p:ph type="ctrTitle"/>
          </p:nvPr>
        </p:nvSpPr>
        <p:spPr>
          <a:xfrm>
            <a:off x="512015" y="476249"/>
            <a:ext cx="11034526" cy="895351"/>
          </a:xfrm>
        </p:spPr>
        <p:txBody>
          <a:bodyPr/>
          <a:lstStyle/>
          <a:p>
            <a:pPr algn="ctr"/>
            <a:r>
              <a:rPr lang="ru-RU" sz="4400" dirty="0">
                <a:solidFill>
                  <a:schemeClr val="bg2">
                    <a:lumMod val="25000"/>
                  </a:schemeClr>
                </a:solidFill>
              </a:rPr>
              <a:t>Сексуальная активность</a:t>
            </a:r>
          </a:p>
        </p:txBody>
      </p:sp>
      <p:pic>
        <p:nvPicPr>
          <p:cNvPr id="14" name="Рисунок 13">
            <a:extLst>
              <a:ext uri="{FF2B5EF4-FFF2-40B4-BE49-F238E27FC236}">
                <a16:creationId xmlns:a16="http://schemas.microsoft.com/office/drawing/2014/main" id="{543DE590-9B5D-8942-A689-64CDD0CE44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92"/>
          <a:stretch/>
        </p:blipFill>
        <p:spPr>
          <a:xfrm>
            <a:off x="0" y="2216645"/>
            <a:ext cx="2886423" cy="1361314"/>
          </a:xfrm>
          <a:prstGeom prst="rect">
            <a:avLst/>
          </a:prstGeom>
        </p:spPr>
      </p:pic>
      <p:pic>
        <p:nvPicPr>
          <p:cNvPr id="16" name="Рисунок 15">
            <a:extLst>
              <a:ext uri="{FF2B5EF4-FFF2-40B4-BE49-F238E27FC236}">
                <a16:creationId xmlns:a16="http://schemas.microsoft.com/office/drawing/2014/main" id="{7F7CBBD6-EB14-B24F-B51E-DB045EA43A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0670"/>
          <a:stretch/>
        </p:blipFill>
        <p:spPr>
          <a:xfrm>
            <a:off x="8718168" y="1458536"/>
            <a:ext cx="3473832" cy="1841672"/>
          </a:xfrm>
          <a:prstGeom prst="rect">
            <a:avLst/>
          </a:prstGeom>
        </p:spPr>
      </p:pic>
      <p:sp>
        <p:nvSpPr>
          <p:cNvPr id="6" name="Текст 5">
            <a:extLst>
              <a:ext uri="{FF2B5EF4-FFF2-40B4-BE49-F238E27FC236}">
                <a16:creationId xmlns:a16="http://schemas.microsoft.com/office/drawing/2014/main" id="{FCDE5D8E-9B74-D14C-973D-65A346A5787F}"/>
              </a:ext>
            </a:extLst>
          </p:cNvPr>
          <p:cNvSpPr>
            <a:spLocks noGrp="1"/>
          </p:cNvSpPr>
          <p:nvPr>
            <p:ph type="body" sz="quarter" idx="13"/>
          </p:nvPr>
        </p:nvSpPr>
        <p:spPr>
          <a:xfrm>
            <a:off x="512016" y="1373281"/>
            <a:ext cx="10729912" cy="778249"/>
          </a:xfrm>
        </p:spPr>
        <p:txBody>
          <a:bodyPr/>
          <a:lstStyle/>
          <a:p>
            <a:r>
              <a:rPr lang="ru-RU" sz="1600" b="1" dirty="0"/>
              <a:t>Нет никакой необходимости отказываться от секса в связи с ИБС, нужно лишь пересмотреть свое половое поведение в соответствии с изменившейся способностью переносить физические нагрузки. Ведь занятия любовью представляют собой физическую активность</a:t>
            </a:r>
            <a:r>
              <a:rPr lang="ru-RU" sz="1800" baseline="30000" dirty="0"/>
              <a:t>1.</a:t>
            </a:r>
          </a:p>
        </p:txBody>
      </p:sp>
      <p:pic>
        <p:nvPicPr>
          <p:cNvPr id="10" name="Рисунок 9">
            <a:extLst>
              <a:ext uri="{FF2B5EF4-FFF2-40B4-BE49-F238E27FC236}">
                <a16:creationId xmlns:a16="http://schemas.microsoft.com/office/drawing/2014/main" id="{565E434A-D262-6948-A8A2-D9837369D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9548" y="2248117"/>
            <a:ext cx="3144170" cy="3874727"/>
          </a:xfrm>
          <a:prstGeom prst="rect">
            <a:avLst/>
          </a:prstGeom>
        </p:spPr>
      </p:pic>
      <p:pic>
        <p:nvPicPr>
          <p:cNvPr id="12" name="Рисунок 11">
            <a:extLst>
              <a:ext uri="{FF2B5EF4-FFF2-40B4-BE49-F238E27FC236}">
                <a16:creationId xmlns:a16="http://schemas.microsoft.com/office/drawing/2014/main" id="{C5DF7798-2742-D34B-8132-A4C1E16EF7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3062" y="2236624"/>
            <a:ext cx="2353690" cy="3897711"/>
          </a:xfrm>
          <a:prstGeom prst="rect">
            <a:avLst/>
          </a:prstGeom>
        </p:spPr>
      </p:pic>
      <p:sp>
        <p:nvSpPr>
          <p:cNvPr id="17" name="TextBox 16">
            <a:extLst>
              <a:ext uri="{FF2B5EF4-FFF2-40B4-BE49-F238E27FC236}">
                <a16:creationId xmlns:a16="http://schemas.microsoft.com/office/drawing/2014/main" id="{9BBE08AA-C23E-D747-82CF-ADF08E0DBB7D}"/>
              </a:ext>
            </a:extLst>
          </p:cNvPr>
          <p:cNvSpPr txBox="1"/>
          <p:nvPr/>
        </p:nvSpPr>
        <p:spPr>
          <a:xfrm>
            <a:off x="392550" y="2175850"/>
            <a:ext cx="3653996" cy="1200329"/>
          </a:xfrm>
          <a:prstGeom prst="rect">
            <a:avLst/>
          </a:prstGeom>
          <a:noFill/>
        </p:spPr>
        <p:txBody>
          <a:bodyPr wrap="square" rtlCol="0">
            <a:spAutoFit/>
          </a:bodyPr>
          <a:lstStyle/>
          <a:p>
            <a:r>
              <a:rPr lang="ru-RU" sz="2400" b="1" dirty="0">
                <a:solidFill>
                  <a:schemeClr val="accent2"/>
                </a:solidFill>
              </a:rPr>
              <a:t>Как оценить свою способность к нагрузкам?</a:t>
            </a:r>
          </a:p>
        </p:txBody>
      </p:sp>
      <p:sp>
        <p:nvSpPr>
          <p:cNvPr id="18" name="TextBox 17">
            <a:extLst>
              <a:ext uri="{FF2B5EF4-FFF2-40B4-BE49-F238E27FC236}">
                <a16:creationId xmlns:a16="http://schemas.microsoft.com/office/drawing/2014/main" id="{7895B2D6-5632-D449-8310-1922E5F61CB0}"/>
              </a:ext>
            </a:extLst>
          </p:cNvPr>
          <p:cNvSpPr txBox="1"/>
          <p:nvPr/>
        </p:nvSpPr>
        <p:spPr>
          <a:xfrm>
            <a:off x="7976752" y="2157526"/>
            <a:ext cx="4215248" cy="461665"/>
          </a:xfrm>
          <a:prstGeom prst="rect">
            <a:avLst/>
          </a:prstGeom>
          <a:noFill/>
        </p:spPr>
        <p:txBody>
          <a:bodyPr wrap="square" rtlCol="0">
            <a:spAutoFit/>
          </a:bodyPr>
          <a:lstStyle/>
          <a:p>
            <a:r>
              <a:rPr lang="ru-RU" sz="2400" b="1" dirty="0">
                <a:solidFill>
                  <a:schemeClr val="accent2"/>
                </a:solidFill>
              </a:rPr>
              <a:t>Меры предосторожности:</a:t>
            </a:r>
          </a:p>
        </p:txBody>
      </p:sp>
      <p:pic>
        <p:nvPicPr>
          <p:cNvPr id="19" name="Рисунок 18">
            <a:extLst>
              <a:ext uri="{FF2B5EF4-FFF2-40B4-BE49-F238E27FC236}">
                <a16:creationId xmlns:a16="http://schemas.microsoft.com/office/drawing/2014/main" id="{005D70FC-0039-B741-AD30-539CA32447DB}"/>
              </a:ext>
            </a:extLst>
          </p:cNvPr>
          <p:cNvPicPr>
            <a:picLocks noChangeAspect="1"/>
          </p:cNvPicPr>
          <p:nvPr/>
        </p:nvPicPr>
        <p:blipFill>
          <a:blip r:embed="rId7"/>
          <a:stretch>
            <a:fillRect/>
          </a:stretch>
        </p:blipFill>
        <p:spPr>
          <a:xfrm>
            <a:off x="5427950" y="2291000"/>
            <a:ext cx="96605" cy="3825557"/>
          </a:xfrm>
          <a:prstGeom prst="rect">
            <a:avLst/>
          </a:prstGeom>
        </p:spPr>
      </p:pic>
      <p:sp>
        <p:nvSpPr>
          <p:cNvPr id="20" name="TextBox 19">
            <a:extLst>
              <a:ext uri="{FF2B5EF4-FFF2-40B4-BE49-F238E27FC236}">
                <a16:creationId xmlns:a16="http://schemas.microsoft.com/office/drawing/2014/main" id="{F5C07031-0334-7F49-B4B9-9EA6C215CFC1}"/>
              </a:ext>
            </a:extLst>
          </p:cNvPr>
          <p:cNvSpPr txBox="1"/>
          <p:nvPr/>
        </p:nvSpPr>
        <p:spPr>
          <a:xfrm>
            <a:off x="392550" y="3493885"/>
            <a:ext cx="2696375" cy="1477328"/>
          </a:xfrm>
          <a:prstGeom prst="rect">
            <a:avLst/>
          </a:prstGeom>
          <a:noFill/>
        </p:spPr>
        <p:txBody>
          <a:bodyPr wrap="square" rtlCol="0">
            <a:spAutoFit/>
          </a:bodyPr>
          <a:lstStyle/>
          <a:p>
            <a:r>
              <a:rPr lang="ru-RU" b="1" dirty="0">
                <a:solidFill>
                  <a:schemeClr val="accent4"/>
                </a:solidFill>
              </a:rPr>
              <a:t>Вашу способность к сексуальной активности может определить ТОЛЬКО ваш лечащий врач!</a:t>
            </a:r>
          </a:p>
        </p:txBody>
      </p:sp>
      <p:sp>
        <p:nvSpPr>
          <p:cNvPr id="24" name="TextBox 23">
            <a:extLst>
              <a:ext uri="{FF2B5EF4-FFF2-40B4-BE49-F238E27FC236}">
                <a16:creationId xmlns:a16="http://schemas.microsoft.com/office/drawing/2014/main" id="{D0C7F9B6-6AB6-4C3F-8EBF-56608C6D805D}"/>
              </a:ext>
            </a:extLst>
          </p:cNvPr>
          <p:cNvSpPr txBox="1"/>
          <p:nvPr/>
        </p:nvSpPr>
        <p:spPr>
          <a:xfrm>
            <a:off x="8011164" y="2709055"/>
            <a:ext cx="4050207" cy="3847207"/>
          </a:xfrm>
          <a:prstGeom prst="rect">
            <a:avLst/>
          </a:prstGeom>
          <a:noFill/>
        </p:spPr>
        <p:txBody>
          <a:bodyPr wrap="square" rtlCol="0">
            <a:spAutoFit/>
          </a:bodyPr>
          <a:lstStyle/>
          <a:p>
            <a:r>
              <a:rPr lang="ru-RU" dirty="0">
                <a:solidFill>
                  <a:schemeClr val="accent4"/>
                </a:solidFill>
              </a:rPr>
              <a:t>НЕЛЬЗЯ принимать </a:t>
            </a:r>
            <a:r>
              <a:rPr lang="ru-RU" b="1" dirty="0">
                <a:solidFill>
                  <a:schemeClr val="accent4"/>
                </a:solidFill>
              </a:rPr>
              <a:t>препараты для лечения эректильной дисфункции</a:t>
            </a:r>
            <a:r>
              <a:rPr lang="ru-RU" dirty="0">
                <a:solidFill>
                  <a:schemeClr val="accent4"/>
                </a:solidFill>
              </a:rPr>
              <a:t>, если Вы принимаете нитраты регулярно или хотя бы иногда при боли в груди. Эта комбинация лекарств может вызвать опасное для жизни снижение артериального давления</a:t>
            </a:r>
            <a:r>
              <a:rPr lang="ru-RU" baseline="30000" dirty="0">
                <a:solidFill>
                  <a:schemeClr val="accent4"/>
                </a:solidFill>
              </a:rPr>
              <a:t>1</a:t>
            </a:r>
            <a:endParaRPr lang="en-US" baseline="30000" dirty="0">
              <a:solidFill>
                <a:schemeClr val="accent4"/>
              </a:solidFill>
            </a:endParaRPr>
          </a:p>
          <a:p>
            <a:endParaRPr lang="ru-RU" sz="1000" dirty="0">
              <a:solidFill>
                <a:schemeClr val="accent4"/>
              </a:solidFill>
            </a:endParaRPr>
          </a:p>
          <a:p>
            <a:r>
              <a:rPr lang="ru-RU" dirty="0">
                <a:solidFill>
                  <a:schemeClr val="accent4"/>
                </a:solidFill>
              </a:rPr>
              <a:t>Если у Вас возникает боль в груди, и Вы принимали </a:t>
            </a:r>
            <a:r>
              <a:rPr lang="ru-RU" b="1" dirty="0">
                <a:solidFill>
                  <a:schemeClr val="accent4"/>
                </a:solidFill>
              </a:rPr>
              <a:t>регуляторы потенции</a:t>
            </a:r>
            <a:r>
              <a:rPr lang="ru-RU" dirty="0">
                <a:solidFill>
                  <a:schemeClr val="accent4"/>
                </a:solidFill>
              </a:rPr>
              <a:t>, нельзя принимать нитраты и следует экстренно вызвать скорую помощь (112)</a:t>
            </a:r>
          </a:p>
        </p:txBody>
      </p:sp>
      <p:sp>
        <p:nvSpPr>
          <p:cNvPr id="2" name="Текст 1">
            <a:extLst>
              <a:ext uri="{FF2B5EF4-FFF2-40B4-BE49-F238E27FC236}">
                <a16:creationId xmlns:a16="http://schemas.microsoft.com/office/drawing/2014/main" id="{9CFE6BDE-0FE1-49F0-BC30-EB7C8BFF54B0}"/>
              </a:ext>
            </a:extLst>
          </p:cNvPr>
          <p:cNvSpPr>
            <a:spLocks noGrp="1"/>
          </p:cNvSpPr>
          <p:nvPr>
            <p:ph type="body" sz="quarter" idx="14"/>
          </p:nvPr>
        </p:nvSpPr>
        <p:spPr>
          <a:xfrm>
            <a:off x="233387" y="6555481"/>
            <a:ext cx="8219080" cy="273782"/>
          </a:xfrm>
        </p:spPr>
        <p:txBody>
          <a:bodyPr/>
          <a:lstStyle/>
          <a:p>
            <a:r>
              <a:rPr lang="ru-RU" dirty="0"/>
              <a:t>1.</a:t>
            </a:r>
            <a:r>
              <a:rPr lang="en-US" dirty="0"/>
              <a:t>AHA/ESC </a:t>
            </a:r>
            <a:r>
              <a:rPr lang="en-US" sz="900" dirty="0">
                <a:solidFill>
                  <a:schemeClr val="tx2"/>
                </a:solidFill>
                <a:latin typeface="+mj-lt"/>
                <a:cs typeface="Arial" panose="020B0604020202020204" pitchFamily="34" charset="0"/>
              </a:rPr>
              <a:t>Guidelines for sexual activity of patients and their partners after cardiovascular event –guidelines 2013. esearchgate.net/publication/287937258_Guidelines_for_sexual_activity_of_patients_and_their_partners_after_cardiovascular_event_-aha_esc_guidelines_2013</a:t>
            </a:r>
          </a:p>
          <a:p>
            <a:endParaRPr lang="ru-RU" dirty="0"/>
          </a:p>
        </p:txBody>
      </p:sp>
    </p:spTree>
    <p:extLst>
      <p:ext uri="{BB962C8B-B14F-4D97-AF65-F5344CB8AC3E}">
        <p14:creationId xmlns:p14="http://schemas.microsoft.com/office/powerpoint/2010/main" val="749866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97C3277C-C9FA-5D46-845C-91AF1878B1DA}"/>
              </a:ext>
            </a:extLst>
          </p:cNvPr>
          <p:cNvSpPr txBox="1">
            <a:spLocks/>
          </p:cNvSpPr>
          <p:nvPr/>
        </p:nvSpPr>
        <p:spPr>
          <a:xfrm>
            <a:off x="416671" y="314112"/>
            <a:ext cx="11712576" cy="11525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4"/>
                </a:solidFill>
                <a:latin typeface="+mj-lt"/>
                <a:ea typeface="+mj-ea"/>
                <a:cs typeface="+mj-cs"/>
              </a:defRPr>
            </a:lvl1pPr>
          </a:lstStyle>
          <a:p>
            <a:pPr algn="ctr"/>
            <a:r>
              <a:rPr lang="ru-RU" sz="3800" dirty="0">
                <a:solidFill>
                  <a:schemeClr val="bg2">
                    <a:lumMod val="25000"/>
                  </a:schemeClr>
                </a:solidFill>
              </a:rPr>
              <a:t>4. Нормализация массы тела </a:t>
            </a:r>
          </a:p>
          <a:p>
            <a:pPr algn="ctr"/>
            <a:r>
              <a:rPr lang="ru-RU" sz="3800" dirty="0">
                <a:solidFill>
                  <a:schemeClr val="bg2">
                    <a:lumMod val="25000"/>
                  </a:schemeClr>
                </a:solidFill>
              </a:rPr>
              <a:t>Индекс массы тела (КЕТЛЕ) и окружность талии</a:t>
            </a:r>
          </a:p>
        </p:txBody>
      </p:sp>
      <p:sp>
        <p:nvSpPr>
          <p:cNvPr id="5" name="Текст 8">
            <a:extLst>
              <a:ext uri="{FF2B5EF4-FFF2-40B4-BE49-F238E27FC236}">
                <a16:creationId xmlns:a16="http://schemas.microsoft.com/office/drawing/2014/main" id="{846F2D8E-DAD6-934C-9BA7-113103A0BDAD}"/>
              </a:ext>
            </a:extLst>
          </p:cNvPr>
          <p:cNvSpPr txBox="1">
            <a:spLocks/>
          </p:cNvSpPr>
          <p:nvPr/>
        </p:nvSpPr>
        <p:spPr>
          <a:xfrm>
            <a:off x="479425" y="6237288"/>
            <a:ext cx="10729912" cy="620712"/>
          </a:xfrm>
          <a:prstGeom prst="rect">
            <a:avLst/>
          </a:prstGeom>
        </p:spPr>
        <p:txBody>
          <a:bodyPr lIns="0"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900" dirty="0">
                <a:solidFill>
                  <a:schemeClr val="tx2"/>
                </a:solidFill>
                <a:latin typeface="+mj-lt"/>
                <a:cs typeface="Arial" panose="020B0604020202020204" pitchFamily="34" charset="0"/>
              </a:rPr>
              <a:t>1.Клинические рекомендации по артериальной гипертонии у взрослых, РКО 2020, одобрены научно-практическим советом Минздрава РФ, стр. 107</a:t>
            </a:r>
            <a:r>
              <a:rPr lang="en-US"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hlinkClick r:id="rId3"/>
              </a:rPr>
              <a:t>https://scardio.ru/content/Guidelines/Clinic_rek_AG_2020.pdf</a:t>
            </a:r>
            <a:endParaRPr lang="ru-RU" sz="900" dirty="0">
              <a:solidFill>
                <a:schemeClr val="tx2"/>
              </a:solidFill>
              <a:latin typeface="+mj-lt"/>
              <a:cs typeface="Arial" panose="020B0604020202020204" pitchFamily="34" charset="0"/>
            </a:endParaRPr>
          </a:p>
        </p:txBody>
      </p:sp>
      <p:pic>
        <p:nvPicPr>
          <p:cNvPr id="6" name="Рисунок 5">
            <a:extLst>
              <a:ext uri="{FF2B5EF4-FFF2-40B4-BE49-F238E27FC236}">
                <a16:creationId xmlns:a16="http://schemas.microsoft.com/office/drawing/2014/main" id="{00DA5353-D555-6348-BFC3-CBE6AF204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9125" y="4525134"/>
            <a:ext cx="1817413" cy="1781778"/>
          </a:xfrm>
          <a:prstGeom prst="rect">
            <a:avLst/>
          </a:prstGeom>
        </p:spPr>
      </p:pic>
      <p:pic>
        <p:nvPicPr>
          <p:cNvPr id="7" name="Рисунок 6">
            <a:extLst>
              <a:ext uri="{FF2B5EF4-FFF2-40B4-BE49-F238E27FC236}">
                <a16:creationId xmlns:a16="http://schemas.microsoft.com/office/drawing/2014/main" id="{F70996F8-1481-1049-A2D1-D20CB9B33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425" y="1636254"/>
            <a:ext cx="3653532" cy="1308445"/>
          </a:xfrm>
          <a:prstGeom prst="rect">
            <a:avLst/>
          </a:prstGeom>
        </p:spPr>
      </p:pic>
      <p:sp>
        <p:nvSpPr>
          <p:cNvPr id="8" name="TextBox 7">
            <a:extLst>
              <a:ext uri="{FF2B5EF4-FFF2-40B4-BE49-F238E27FC236}">
                <a16:creationId xmlns:a16="http://schemas.microsoft.com/office/drawing/2014/main" id="{8257A224-1232-9C4C-8691-4A1DB5CA93CB}"/>
              </a:ext>
            </a:extLst>
          </p:cNvPr>
          <p:cNvSpPr txBox="1"/>
          <p:nvPr/>
        </p:nvSpPr>
        <p:spPr>
          <a:xfrm>
            <a:off x="752073" y="2030506"/>
            <a:ext cx="980608" cy="369332"/>
          </a:xfrm>
          <a:prstGeom prst="rect">
            <a:avLst/>
          </a:prstGeom>
          <a:noFill/>
        </p:spPr>
        <p:txBody>
          <a:bodyPr wrap="square" rtlCol="0">
            <a:spAutoFit/>
          </a:bodyPr>
          <a:lstStyle/>
          <a:p>
            <a:r>
              <a:rPr lang="ru-RU" dirty="0">
                <a:solidFill>
                  <a:schemeClr val="accent4"/>
                </a:solidFill>
              </a:rPr>
              <a:t>ИМТ = </a:t>
            </a:r>
          </a:p>
        </p:txBody>
      </p:sp>
      <p:sp>
        <p:nvSpPr>
          <p:cNvPr id="9" name="TextBox 8">
            <a:extLst>
              <a:ext uri="{FF2B5EF4-FFF2-40B4-BE49-F238E27FC236}">
                <a16:creationId xmlns:a16="http://schemas.microsoft.com/office/drawing/2014/main" id="{8F757C59-E304-E346-88AD-FB1E3B8E4242}"/>
              </a:ext>
            </a:extLst>
          </p:cNvPr>
          <p:cNvSpPr txBox="1"/>
          <p:nvPr/>
        </p:nvSpPr>
        <p:spPr>
          <a:xfrm>
            <a:off x="1666473" y="1855694"/>
            <a:ext cx="1827772" cy="369332"/>
          </a:xfrm>
          <a:prstGeom prst="rect">
            <a:avLst/>
          </a:prstGeom>
          <a:noFill/>
        </p:spPr>
        <p:txBody>
          <a:bodyPr wrap="square" rtlCol="0">
            <a:spAutoFit/>
          </a:bodyPr>
          <a:lstStyle/>
          <a:p>
            <a:r>
              <a:rPr lang="ru-RU" dirty="0">
                <a:solidFill>
                  <a:schemeClr val="accent4"/>
                </a:solidFill>
              </a:rPr>
              <a:t>Масса тела (кг)</a:t>
            </a:r>
          </a:p>
        </p:txBody>
      </p:sp>
      <p:sp>
        <p:nvSpPr>
          <p:cNvPr id="10" name="TextBox 9">
            <a:extLst>
              <a:ext uri="{FF2B5EF4-FFF2-40B4-BE49-F238E27FC236}">
                <a16:creationId xmlns:a16="http://schemas.microsoft.com/office/drawing/2014/main" id="{F9B401B1-CD8C-B540-A3DB-25FF05C47D69}"/>
              </a:ext>
            </a:extLst>
          </p:cNvPr>
          <p:cNvSpPr txBox="1"/>
          <p:nvPr/>
        </p:nvSpPr>
        <p:spPr>
          <a:xfrm>
            <a:off x="1666473" y="2259106"/>
            <a:ext cx="1827772" cy="369332"/>
          </a:xfrm>
          <a:prstGeom prst="rect">
            <a:avLst/>
          </a:prstGeom>
          <a:noFill/>
        </p:spPr>
        <p:txBody>
          <a:bodyPr wrap="square" rtlCol="0">
            <a:spAutoFit/>
          </a:bodyPr>
          <a:lstStyle/>
          <a:p>
            <a:pPr algn="ctr"/>
            <a:r>
              <a:rPr lang="ru-RU" dirty="0">
                <a:solidFill>
                  <a:schemeClr val="accent4"/>
                </a:solidFill>
              </a:rPr>
              <a:t>Рост (м</a:t>
            </a:r>
            <a:r>
              <a:rPr lang="ru-RU" baseline="30000" dirty="0">
                <a:solidFill>
                  <a:schemeClr val="accent4"/>
                </a:solidFill>
              </a:rPr>
              <a:t>2</a:t>
            </a:r>
            <a:r>
              <a:rPr lang="ru-RU" dirty="0">
                <a:solidFill>
                  <a:schemeClr val="accent4"/>
                </a:solidFill>
              </a:rPr>
              <a:t>)</a:t>
            </a:r>
          </a:p>
        </p:txBody>
      </p:sp>
      <p:cxnSp>
        <p:nvCxnSpPr>
          <p:cNvPr id="11" name="Прямая соединительная линия 10">
            <a:extLst>
              <a:ext uri="{FF2B5EF4-FFF2-40B4-BE49-F238E27FC236}">
                <a16:creationId xmlns:a16="http://schemas.microsoft.com/office/drawing/2014/main" id="{09BAA538-BE8F-4745-9A1D-7C381AF7FB59}"/>
              </a:ext>
            </a:extLst>
          </p:cNvPr>
          <p:cNvCxnSpPr>
            <a:cxnSpLocks/>
          </p:cNvCxnSpPr>
          <p:nvPr/>
        </p:nvCxnSpPr>
        <p:spPr>
          <a:xfrm>
            <a:off x="1651999" y="2238473"/>
            <a:ext cx="1882588" cy="985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12" name="Таблица 15">
            <a:extLst>
              <a:ext uri="{FF2B5EF4-FFF2-40B4-BE49-F238E27FC236}">
                <a16:creationId xmlns:a16="http://schemas.microsoft.com/office/drawing/2014/main" id="{3B7D7F10-66F9-5944-8809-751C26089801}"/>
              </a:ext>
            </a:extLst>
          </p:cNvPr>
          <p:cNvGraphicFramePr>
            <a:graphicFrameLocks noGrp="1"/>
          </p:cNvGraphicFramePr>
          <p:nvPr/>
        </p:nvGraphicFramePr>
        <p:xfrm>
          <a:off x="650045" y="3390778"/>
          <a:ext cx="4346079" cy="2400017"/>
        </p:xfrm>
        <a:graphic>
          <a:graphicData uri="http://schemas.openxmlformats.org/drawingml/2006/table">
            <a:tbl>
              <a:tblPr firstRow="1" bandRow="1">
                <a:tableStyleId>{5C22544A-7EE6-4342-B048-85BDC9FD1C3A}</a:tableStyleId>
              </a:tblPr>
              <a:tblGrid>
                <a:gridCol w="1508750">
                  <a:extLst>
                    <a:ext uri="{9D8B030D-6E8A-4147-A177-3AD203B41FA5}">
                      <a16:colId xmlns:a16="http://schemas.microsoft.com/office/drawing/2014/main" val="3271647764"/>
                    </a:ext>
                  </a:extLst>
                </a:gridCol>
                <a:gridCol w="2837329">
                  <a:extLst>
                    <a:ext uri="{9D8B030D-6E8A-4147-A177-3AD203B41FA5}">
                      <a16:colId xmlns:a16="http://schemas.microsoft.com/office/drawing/2014/main" val="2724177759"/>
                    </a:ext>
                  </a:extLst>
                </a:gridCol>
              </a:tblGrid>
              <a:tr h="431530">
                <a:tc>
                  <a:txBody>
                    <a:bodyPr/>
                    <a:lstStyle/>
                    <a:p>
                      <a:r>
                        <a:rPr lang="ru-RU" sz="1600" b="1" dirty="0">
                          <a:solidFill>
                            <a:schemeClr val="accent4"/>
                          </a:solidFill>
                        </a:rPr>
                        <a:t>15–19,9 кг/м</a:t>
                      </a:r>
                      <a:r>
                        <a:rPr lang="ru-RU" sz="1600" b="1" baseline="30000" dirty="0">
                          <a:solidFill>
                            <a:schemeClr val="accent4"/>
                          </a:solidFill>
                        </a:rPr>
                        <a:t>2</a:t>
                      </a:r>
                    </a:p>
                  </a:txBody>
                  <a:tcPr>
                    <a:noFill/>
                  </a:tcPr>
                </a:tc>
                <a:tc>
                  <a:txBody>
                    <a:bodyPr/>
                    <a:lstStyle/>
                    <a:p>
                      <a:r>
                        <a:rPr lang="ru-RU" sz="1600" b="0" dirty="0">
                          <a:solidFill>
                            <a:schemeClr val="accent4"/>
                          </a:solidFill>
                        </a:rPr>
                        <a:t>недостаточная масса тела </a:t>
                      </a:r>
                    </a:p>
                  </a:txBody>
                  <a:tcPr>
                    <a:noFill/>
                  </a:tcPr>
                </a:tc>
                <a:extLst>
                  <a:ext uri="{0D108BD9-81ED-4DB2-BD59-A6C34878D82A}">
                    <a16:rowId xmlns:a16="http://schemas.microsoft.com/office/drawing/2014/main" val="3263368147"/>
                  </a:ext>
                </a:extLst>
              </a:tr>
              <a:tr h="673897">
                <a:tc>
                  <a:txBody>
                    <a:bodyPr/>
                    <a:lstStyle/>
                    <a:p>
                      <a:r>
                        <a:rPr lang="ru-RU" sz="1600" b="1" dirty="0">
                          <a:solidFill>
                            <a:schemeClr val="accent1"/>
                          </a:solidFill>
                        </a:rPr>
                        <a:t>20–24,9 кг/м</a:t>
                      </a:r>
                      <a:r>
                        <a:rPr lang="ru-RU" sz="1600" b="1" baseline="30000" dirty="0">
                          <a:solidFill>
                            <a:schemeClr val="accent1"/>
                          </a:solidFill>
                        </a:rPr>
                        <a:t>2</a:t>
                      </a:r>
                    </a:p>
                  </a:txBody>
                  <a:tcPr>
                    <a:noFill/>
                  </a:tcPr>
                </a:tc>
                <a:tc>
                  <a:txBody>
                    <a:bodyPr/>
                    <a:lstStyle/>
                    <a:p>
                      <a:r>
                        <a:rPr lang="ru-RU" sz="1600" dirty="0">
                          <a:solidFill>
                            <a:schemeClr val="accent1"/>
                          </a:solidFill>
                        </a:rPr>
                        <a:t>нормальная масса тела</a:t>
                      </a:r>
                      <a:br>
                        <a:rPr lang="en-US" sz="1600" dirty="0">
                          <a:solidFill>
                            <a:schemeClr val="accent1"/>
                          </a:solidFill>
                        </a:rPr>
                      </a:br>
                      <a:r>
                        <a:rPr lang="en-US" sz="1600" b="1" dirty="0">
                          <a:solidFill>
                            <a:schemeClr val="accent1"/>
                          </a:solidFill>
                        </a:rPr>
                        <a:t>(</a:t>
                      </a:r>
                      <a:r>
                        <a:rPr lang="ru-RU" sz="1600" b="1" dirty="0">
                          <a:solidFill>
                            <a:schemeClr val="accent1"/>
                          </a:solidFill>
                        </a:rPr>
                        <a:t>ЦЕЛЕВОЙ УРОВЕНЬ)*</a:t>
                      </a:r>
                    </a:p>
                  </a:txBody>
                  <a:tcPr>
                    <a:noFill/>
                  </a:tcPr>
                </a:tc>
                <a:extLst>
                  <a:ext uri="{0D108BD9-81ED-4DB2-BD59-A6C34878D82A}">
                    <a16:rowId xmlns:a16="http://schemas.microsoft.com/office/drawing/2014/main" val="2093751543"/>
                  </a:ext>
                </a:extLst>
              </a:tr>
              <a:tr h="431530">
                <a:tc>
                  <a:txBody>
                    <a:bodyPr/>
                    <a:lstStyle/>
                    <a:p>
                      <a:r>
                        <a:rPr lang="ru-RU" sz="1600" b="1" dirty="0">
                          <a:solidFill>
                            <a:schemeClr val="accent4"/>
                          </a:solidFill>
                        </a:rPr>
                        <a:t>25–29,9 кг/м</a:t>
                      </a:r>
                      <a:r>
                        <a:rPr lang="ru-RU" sz="1600" b="1" baseline="30000" dirty="0">
                          <a:solidFill>
                            <a:schemeClr val="accent4"/>
                          </a:solidFill>
                        </a:rPr>
                        <a:t>2</a:t>
                      </a:r>
                    </a:p>
                  </a:txBody>
                  <a:tcPr>
                    <a:noFill/>
                  </a:tcPr>
                </a:tc>
                <a:tc>
                  <a:txBody>
                    <a:bodyPr/>
                    <a:lstStyle/>
                    <a:p>
                      <a:r>
                        <a:rPr lang="ru-RU" sz="1600" dirty="0">
                          <a:solidFill>
                            <a:schemeClr val="accent4"/>
                          </a:solidFill>
                        </a:rPr>
                        <a:t>избыточная масса тела </a:t>
                      </a:r>
                    </a:p>
                  </a:txBody>
                  <a:tcPr>
                    <a:noFill/>
                  </a:tcPr>
                </a:tc>
                <a:extLst>
                  <a:ext uri="{0D108BD9-81ED-4DB2-BD59-A6C34878D82A}">
                    <a16:rowId xmlns:a16="http://schemas.microsoft.com/office/drawing/2014/main" val="2744496545"/>
                  </a:ext>
                </a:extLst>
              </a:tr>
              <a:tr h="431530">
                <a:tc>
                  <a:txBody>
                    <a:bodyPr/>
                    <a:lstStyle/>
                    <a:p>
                      <a:r>
                        <a:rPr lang="ru-RU" sz="1600" b="1" dirty="0">
                          <a:solidFill>
                            <a:schemeClr val="accent4"/>
                          </a:solidFill>
                        </a:rPr>
                        <a:t>30–39,9 кг/м</a:t>
                      </a:r>
                      <a:r>
                        <a:rPr lang="ru-RU" sz="1600" b="1" baseline="30000" dirty="0">
                          <a:solidFill>
                            <a:schemeClr val="accent4"/>
                          </a:solidFill>
                        </a:rPr>
                        <a:t>2</a:t>
                      </a:r>
                    </a:p>
                  </a:txBody>
                  <a:tcPr>
                    <a:noFill/>
                  </a:tcPr>
                </a:tc>
                <a:tc>
                  <a:txBody>
                    <a:bodyPr/>
                    <a:lstStyle/>
                    <a:p>
                      <a:r>
                        <a:rPr lang="ru-RU" sz="1600" dirty="0">
                          <a:solidFill>
                            <a:schemeClr val="accent4"/>
                          </a:solidFill>
                        </a:rPr>
                        <a:t>ожирение </a:t>
                      </a:r>
                    </a:p>
                  </a:txBody>
                  <a:tcPr>
                    <a:noFill/>
                  </a:tcPr>
                </a:tc>
                <a:extLst>
                  <a:ext uri="{0D108BD9-81ED-4DB2-BD59-A6C34878D82A}">
                    <a16:rowId xmlns:a16="http://schemas.microsoft.com/office/drawing/2014/main" val="3313418497"/>
                  </a:ext>
                </a:extLst>
              </a:tr>
              <a:tr h="431530">
                <a:tc>
                  <a:txBody>
                    <a:bodyPr/>
                    <a:lstStyle/>
                    <a:p>
                      <a:r>
                        <a:rPr lang="ru-RU" sz="1600" b="1" dirty="0">
                          <a:solidFill>
                            <a:schemeClr val="accent4"/>
                          </a:solidFill>
                        </a:rPr>
                        <a:t>40 кг/м</a:t>
                      </a:r>
                      <a:r>
                        <a:rPr lang="ru-RU" sz="1600" b="1" baseline="30000" dirty="0">
                          <a:solidFill>
                            <a:schemeClr val="accent4"/>
                          </a:solidFill>
                        </a:rPr>
                        <a:t>2</a:t>
                      </a:r>
                    </a:p>
                  </a:txBody>
                  <a:tcPr>
                    <a:noFill/>
                  </a:tcPr>
                </a:tc>
                <a:tc>
                  <a:txBody>
                    <a:bodyPr/>
                    <a:lstStyle/>
                    <a:p>
                      <a:r>
                        <a:rPr lang="ru-RU" sz="1600" dirty="0">
                          <a:solidFill>
                            <a:schemeClr val="accent4"/>
                          </a:solidFill>
                        </a:rPr>
                        <a:t>выраженное ожирение </a:t>
                      </a:r>
                    </a:p>
                  </a:txBody>
                  <a:tcPr>
                    <a:noFill/>
                  </a:tcPr>
                </a:tc>
                <a:extLst>
                  <a:ext uri="{0D108BD9-81ED-4DB2-BD59-A6C34878D82A}">
                    <a16:rowId xmlns:a16="http://schemas.microsoft.com/office/drawing/2014/main" val="2184633753"/>
                  </a:ext>
                </a:extLst>
              </a:tr>
            </a:tbl>
          </a:graphicData>
        </a:graphic>
      </p:graphicFrame>
      <p:cxnSp>
        <p:nvCxnSpPr>
          <p:cNvPr id="13" name="Прямая соединительная линия 12">
            <a:extLst>
              <a:ext uri="{FF2B5EF4-FFF2-40B4-BE49-F238E27FC236}">
                <a16:creationId xmlns:a16="http://schemas.microsoft.com/office/drawing/2014/main" id="{DDE7416A-A2AC-C240-9BEC-5B30C6FEF8A2}"/>
              </a:ext>
            </a:extLst>
          </p:cNvPr>
          <p:cNvCxnSpPr>
            <a:cxnSpLocks/>
          </p:cNvCxnSpPr>
          <p:nvPr/>
        </p:nvCxnSpPr>
        <p:spPr>
          <a:xfrm>
            <a:off x="760301" y="3789124"/>
            <a:ext cx="4235823" cy="2217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47067570-063C-A54D-8151-1B74C9A9D8D5}"/>
              </a:ext>
            </a:extLst>
          </p:cNvPr>
          <p:cNvCxnSpPr>
            <a:cxnSpLocks/>
          </p:cNvCxnSpPr>
          <p:nvPr/>
        </p:nvCxnSpPr>
        <p:spPr>
          <a:xfrm>
            <a:off x="760301" y="4448030"/>
            <a:ext cx="4235823" cy="2217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013AB58F-6AC4-6E4A-8554-B8627B5E55C7}"/>
              </a:ext>
            </a:extLst>
          </p:cNvPr>
          <p:cNvCxnSpPr>
            <a:cxnSpLocks/>
          </p:cNvCxnSpPr>
          <p:nvPr/>
        </p:nvCxnSpPr>
        <p:spPr>
          <a:xfrm>
            <a:off x="760301" y="4878336"/>
            <a:ext cx="4235823" cy="2217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9BE2CCB4-13D1-124D-94E8-D586ABCE50C1}"/>
              </a:ext>
            </a:extLst>
          </p:cNvPr>
          <p:cNvCxnSpPr>
            <a:cxnSpLocks/>
          </p:cNvCxnSpPr>
          <p:nvPr/>
        </p:nvCxnSpPr>
        <p:spPr>
          <a:xfrm>
            <a:off x="760301" y="5322089"/>
            <a:ext cx="4235823" cy="2217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Рисунок 16">
            <a:extLst>
              <a:ext uri="{FF2B5EF4-FFF2-40B4-BE49-F238E27FC236}">
                <a16:creationId xmlns:a16="http://schemas.microsoft.com/office/drawing/2014/main" id="{35E20B33-311A-459D-A8AB-BF5EA27EDE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4338" y="1826919"/>
            <a:ext cx="814409" cy="1930214"/>
          </a:xfrm>
          <a:prstGeom prst="rect">
            <a:avLst/>
          </a:prstGeom>
        </p:spPr>
      </p:pic>
      <p:pic>
        <p:nvPicPr>
          <p:cNvPr id="18" name="Рисунок 17">
            <a:extLst>
              <a:ext uri="{FF2B5EF4-FFF2-40B4-BE49-F238E27FC236}">
                <a16:creationId xmlns:a16="http://schemas.microsoft.com/office/drawing/2014/main" id="{74195135-5213-4C59-A89A-652B6911088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266590" y="1471113"/>
            <a:ext cx="1151574" cy="2163469"/>
          </a:xfrm>
          <a:prstGeom prst="rect">
            <a:avLst/>
          </a:prstGeom>
        </p:spPr>
      </p:pic>
      <p:sp>
        <p:nvSpPr>
          <p:cNvPr id="19" name="Текст 5">
            <a:extLst>
              <a:ext uri="{FF2B5EF4-FFF2-40B4-BE49-F238E27FC236}">
                <a16:creationId xmlns:a16="http://schemas.microsoft.com/office/drawing/2014/main" id="{3E63D58C-92A4-43CE-A7C5-6FFFCE71B14C}"/>
              </a:ext>
            </a:extLst>
          </p:cNvPr>
          <p:cNvSpPr txBox="1">
            <a:spLocks/>
          </p:cNvSpPr>
          <p:nvPr/>
        </p:nvSpPr>
        <p:spPr>
          <a:xfrm>
            <a:off x="5516238" y="3846334"/>
            <a:ext cx="2234494" cy="6788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2000" dirty="0"/>
              <a:t>Для женщины</a:t>
            </a:r>
          </a:p>
          <a:p>
            <a:pPr algn="ctr"/>
            <a:r>
              <a:rPr lang="ru-RU" sz="2000" b="1" dirty="0"/>
              <a:t>менее 80 см</a:t>
            </a:r>
          </a:p>
        </p:txBody>
      </p:sp>
      <p:sp>
        <p:nvSpPr>
          <p:cNvPr id="20" name="Текст 5">
            <a:extLst>
              <a:ext uri="{FF2B5EF4-FFF2-40B4-BE49-F238E27FC236}">
                <a16:creationId xmlns:a16="http://schemas.microsoft.com/office/drawing/2014/main" id="{33F1BFCA-556A-4DEB-8552-450415EC9C37}"/>
              </a:ext>
            </a:extLst>
          </p:cNvPr>
          <p:cNvSpPr txBox="1">
            <a:spLocks/>
          </p:cNvSpPr>
          <p:nvPr/>
        </p:nvSpPr>
        <p:spPr>
          <a:xfrm>
            <a:off x="9923571" y="3921173"/>
            <a:ext cx="2375494" cy="6788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5B687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B6877"/>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B6877"/>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2000" dirty="0">
                <a:solidFill>
                  <a:schemeClr val="accent4"/>
                </a:solidFill>
              </a:rPr>
              <a:t>Для мужчины</a:t>
            </a:r>
          </a:p>
          <a:p>
            <a:pPr algn="ctr"/>
            <a:r>
              <a:rPr lang="ru-RU" sz="2000" b="1" dirty="0">
                <a:solidFill>
                  <a:schemeClr val="accent4"/>
                </a:solidFill>
              </a:rPr>
              <a:t>менее 94 см</a:t>
            </a:r>
          </a:p>
        </p:txBody>
      </p:sp>
      <p:pic>
        <p:nvPicPr>
          <p:cNvPr id="21" name="Рисунок 20">
            <a:extLst>
              <a:ext uri="{FF2B5EF4-FFF2-40B4-BE49-F238E27FC236}">
                <a16:creationId xmlns:a16="http://schemas.microsoft.com/office/drawing/2014/main" id="{C762E9AC-7862-478E-9229-178CFABC685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662"/>
          <a:stretch/>
        </p:blipFill>
        <p:spPr>
          <a:xfrm>
            <a:off x="7866314" y="2299261"/>
            <a:ext cx="1940224" cy="1178815"/>
          </a:xfrm>
          <a:prstGeom prst="rect">
            <a:avLst/>
          </a:prstGeom>
        </p:spPr>
      </p:pic>
      <p:sp>
        <p:nvSpPr>
          <p:cNvPr id="22" name="TextBox 21">
            <a:extLst>
              <a:ext uri="{FF2B5EF4-FFF2-40B4-BE49-F238E27FC236}">
                <a16:creationId xmlns:a16="http://schemas.microsoft.com/office/drawing/2014/main" id="{13B6D371-8230-4C2E-A972-17C5B1A91072}"/>
              </a:ext>
            </a:extLst>
          </p:cNvPr>
          <p:cNvSpPr txBox="1"/>
          <p:nvPr/>
        </p:nvSpPr>
        <p:spPr>
          <a:xfrm>
            <a:off x="11947249" y="705708"/>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1414603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7B523B-6890-894F-B7C5-1322AE3FBD33}"/>
              </a:ext>
            </a:extLst>
          </p:cNvPr>
          <p:cNvSpPr>
            <a:spLocks noGrp="1"/>
          </p:cNvSpPr>
          <p:nvPr>
            <p:ph type="title"/>
          </p:nvPr>
        </p:nvSpPr>
        <p:spPr>
          <a:xfrm>
            <a:off x="479425" y="476250"/>
            <a:ext cx="11233149" cy="620712"/>
          </a:xfrm>
        </p:spPr>
        <p:txBody>
          <a:bodyPr/>
          <a:lstStyle/>
          <a:p>
            <a:pPr algn="ctr"/>
            <a:r>
              <a:rPr lang="ru-RU" sz="4400" dirty="0">
                <a:solidFill>
                  <a:schemeClr val="bg2">
                    <a:lumMod val="25000"/>
                  </a:schemeClr>
                </a:solidFill>
              </a:rPr>
              <a:t>5. Соль и алкоголь</a:t>
            </a:r>
          </a:p>
        </p:txBody>
      </p:sp>
      <p:pic>
        <p:nvPicPr>
          <p:cNvPr id="6" name="Рисунок 5">
            <a:extLst>
              <a:ext uri="{FF2B5EF4-FFF2-40B4-BE49-F238E27FC236}">
                <a16:creationId xmlns:a16="http://schemas.microsoft.com/office/drawing/2014/main" id="{5AED377B-E03B-6D49-9C3F-8CB578896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542" y="984615"/>
            <a:ext cx="5873081" cy="5588639"/>
          </a:xfrm>
          <a:prstGeom prst="rect">
            <a:avLst/>
          </a:prstGeom>
        </p:spPr>
      </p:pic>
      <p:sp>
        <p:nvSpPr>
          <p:cNvPr id="7" name="TextBox 6">
            <a:extLst>
              <a:ext uri="{FF2B5EF4-FFF2-40B4-BE49-F238E27FC236}">
                <a16:creationId xmlns:a16="http://schemas.microsoft.com/office/drawing/2014/main" id="{501A39AC-AF85-AF40-8F09-63E84A9125D0}"/>
              </a:ext>
            </a:extLst>
          </p:cNvPr>
          <p:cNvSpPr txBox="1"/>
          <p:nvPr/>
        </p:nvSpPr>
        <p:spPr>
          <a:xfrm>
            <a:off x="7755673" y="1887075"/>
            <a:ext cx="2542478" cy="1477328"/>
          </a:xfrm>
          <a:prstGeom prst="rect">
            <a:avLst/>
          </a:prstGeom>
          <a:noFill/>
        </p:spPr>
        <p:txBody>
          <a:bodyPr wrap="square" rtlCol="0">
            <a:spAutoFit/>
          </a:bodyPr>
          <a:lstStyle/>
          <a:p>
            <a:pPr algn="ctr"/>
            <a:r>
              <a:rPr lang="ru-RU" sz="2400" b="1" dirty="0">
                <a:solidFill>
                  <a:schemeClr val="accent1">
                    <a:lumMod val="75000"/>
                  </a:schemeClr>
                </a:solidFill>
              </a:rPr>
              <a:t>НЕ БОЛЕЕ</a:t>
            </a:r>
            <a:br>
              <a:rPr lang="en-US" sz="2400" b="1" dirty="0">
                <a:solidFill>
                  <a:schemeClr val="accent4"/>
                </a:solidFill>
              </a:rPr>
            </a:br>
            <a:r>
              <a:rPr lang="ru-RU" sz="2400" b="1" dirty="0">
                <a:solidFill>
                  <a:schemeClr val="accent4"/>
                </a:solidFill>
              </a:rPr>
              <a:t>5 г соли в сутки</a:t>
            </a:r>
            <a:r>
              <a:rPr lang="ru-RU" sz="2400" b="1" baseline="30000" dirty="0">
                <a:solidFill>
                  <a:schemeClr val="accent4"/>
                </a:solidFill>
              </a:rPr>
              <a:t>1</a:t>
            </a:r>
            <a:r>
              <a:rPr lang="ru-RU" sz="2400" b="1" dirty="0">
                <a:solidFill>
                  <a:schemeClr val="accent4"/>
                </a:solidFill>
              </a:rPr>
              <a:t> </a:t>
            </a:r>
          </a:p>
          <a:p>
            <a:pPr algn="ctr"/>
            <a:endParaRPr lang="ru-RU" dirty="0">
              <a:solidFill>
                <a:schemeClr val="accent4"/>
              </a:solidFill>
            </a:endParaRPr>
          </a:p>
        </p:txBody>
      </p:sp>
      <p:sp>
        <p:nvSpPr>
          <p:cNvPr id="8" name="TextBox 7">
            <a:extLst>
              <a:ext uri="{FF2B5EF4-FFF2-40B4-BE49-F238E27FC236}">
                <a16:creationId xmlns:a16="http://schemas.microsoft.com/office/drawing/2014/main" id="{E7C5E6A3-82D4-C94B-BE57-C074DCE616E4}"/>
              </a:ext>
            </a:extLst>
          </p:cNvPr>
          <p:cNvSpPr txBox="1"/>
          <p:nvPr/>
        </p:nvSpPr>
        <p:spPr>
          <a:xfrm>
            <a:off x="7426712" y="3441250"/>
            <a:ext cx="3200400" cy="1415772"/>
          </a:xfrm>
          <a:prstGeom prst="rect">
            <a:avLst/>
          </a:prstGeom>
          <a:noFill/>
        </p:spPr>
        <p:txBody>
          <a:bodyPr wrap="square" rtlCol="0">
            <a:spAutoFit/>
          </a:bodyPr>
          <a:lstStyle/>
          <a:p>
            <a:pPr algn="ctr"/>
            <a:r>
              <a:rPr lang="ru-RU" sz="1600" b="1" dirty="0">
                <a:solidFill>
                  <a:schemeClr val="accent1"/>
                </a:solidFill>
              </a:rPr>
              <a:t>ДОЛОЙ</a:t>
            </a:r>
            <a:br>
              <a:rPr lang="en-US" sz="1600" b="1" dirty="0">
                <a:solidFill>
                  <a:schemeClr val="accent1"/>
                </a:solidFill>
              </a:rPr>
            </a:br>
            <a:r>
              <a:rPr lang="ru-RU" sz="1600" b="1" dirty="0">
                <a:solidFill>
                  <a:schemeClr val="accent1"/>
                </a:solidFill>
              </a:rPr>
              <a:t>ФАСТФУД И КОНСЕРВЫ —</a:t>
            </a:r>
            <a:r>
              <a:rPr lang="ru-RU" sz="1600" b="1" dirty="0"/>
              <a:t> </a:t>
            </a:r>
          </a:p>
          <a:p>
            <a:pPr algn="ctr"/>
            <a:r>
              <a:rPr lang="ru-RU" b="1" dirty="0">
                <a:solidFill>
                  <a:schemeClr val="accent4"/>
                </a:solidFill>
              </a:rPr>
              <a:t>все, что содержит</a:t>
            </a:r>
            <a:br>
              <a:rPr lang="en-US" b="1" dirty="0">
                <a:solidFill>
                  <a:schemeClr val="accent4"/>
                </a:solidFill>
              </a:rPr>
            </a:br>
            <a:r>
              <a:rPr lang="ru-RU" b="1" dirty="0">
                <a:solidFill>
                  <a:schemeClr val="accent4"/>
                </a:solidFill>
              </a:rPr>
              <a:t>усилитель вкуса</a:t>
            </a:r>
            <a:br>
              <a:rPr lang="en-US" b="1" dirty="0"/>
            </a:br>
            <a:r>
              <a:rPr lang="ru-RU" b="1" dirty="0">
                <a:solidFill>
                  <a:schemeClr val="accent1"/>
                </a:solidFill>
              </a:rPr>
              <a:t>глутамат натрия</a:t>
            </a:r>
            <a:r>
              <a:rPr lang="en" b="1" dirty="0">
                <a:solidFill>
                  <a:schemeClr val="accent1"/>
                </a:solidFill>
              </a:rPr>
              <a:t>!</a:t>
            </a:r>
            <a:r>
              <a:rPr lang="ru-RU" b="1" baseline="30000" dirty="0">
                <a:solidFill>
                  <a:schemeClr val="accent1"/>
                </a:solidFill>
              </a:rPr>
              <a:t>2</a:t>
            </a:r>
            <a:endParaRPr lang="ru-RU" dirty="0">
              <a:solidFill>
                <a:schemeClr val="accent1"/>
              </a:solidFill>
            </a:endParaRPr>
          </a:p>
        </p:txBody>
      </p:sp>
      <p:pic>
        <p:nvPicPr>
          <p:cNvPr id="10" name="Рисунок 9">
            <a:extLst>
              <a:ext uri="{FF2B5EF4-FFF2-40B4-BE49-F238E27FC236}">
                <a16:creationId xmlns:a16="http://schemas.microsoft.com/office/drawing/2014/main" id="{1720606B-7DBD-A942-9BC2-9E0DD86D9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297" y="1310833"/>
            <a:ext cx="322659" cy="306685"/>
          </a:xfrm>
          <a:prstGeom prst="rect">
            <a:avLst/>
          </a:prstGeom>
        </p:spPr>
      </p:pic>
      <p:sp>
        <p:nvSpPr>
          <p:cNvPr id="11" name="Текст 2">
            <a:extLst>
              <a:ext uri="{FF2B5EF4-FFF2-40B4-BE49-F238E27FC236}">
                <a16:creationId xmlns:a16="http://schemas.microsoft.com/office/drawing/2014/main" id="{DDF4B67E-4330-3846-ADC2-4C921E7F279A}"/>
              </a:ext>
            </a:extLst>
          </p:cNvPr>
          <p:cNvSpPr txBox="1">
            <a:spLocks/>
          </p:cNvSpPr>
          <p:nvPr/>
        </p:nvSpPr>
        <p:spPr>
          <a:xfrm>
            <a:off x="1167316" y="1308251"/>
            <a:ext cx="5192226" cy="38508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5B687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B6877"/>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B6877"/>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b="1" dirty="0">
                <a:solidFill>
                  <a:schemeClr val="accent4"/>
                </a:solidFill>
              </a:rPr>
              <a:t>Не солите еду, которую готовите.</a:t>
            </a:r>
          </a:p>
        </p:txBody>
      </p:sp>
      <p:pic>
        <p:nvPicPr>
          <p:cNvPr id="12" name="Рисунок 11">
            <a:extLst>
              <a:ext uri="{FF2B5EF4-FFF2-40B4-BE49-F238E27FC236}">
                <a16:creationId xmlns:a16="http://schemas.microsoft.com/office/drawing/2014/main" id="{5CC1A536-4574-AD4B-86BF-C3D02F8868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241" y="1887075"/>
            <a:ext cx="322659" cy="306685"/>
          </a:xfrm>
          <a:prstGeom prst="rect">
            <a:avLst/>
          </a:prstGeom>
        </p:spPr>
      </p:pic>
      <p:pic>
        <p:nvPicPr>
          <p:cNvPr id="14" name="Рисунок 13">
            <a:extLst>
              <a:ext uri="{FF2B5EF4-FFF2-40B4-BE49-F238E27FC236}">
                <a16:creationId xmlns:a16="http://schemas.microsoft.com/office/drawing/2014/main" id="{137AFBE5-08E3-A34C-A637-7601272960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241" y="2524744"/>
            <a:ext cx="322659" cy="306685"/>
          </a:xfrm>
          <a:prstGeom prst="rect">
            <a:avLst/>
          </a:prstGeom>
        </p:spPr>
      </p:pic>
      <p:sp>
        <p:nvSpPr>
          <p:cNvPr id="17" name="Текст 2">
            <a:extLst>
              <a:ext uri="{FF2B5EF4-FFF2-40B4-BE49-F238E27FC236}">
                <a16:creationId xmlns:a16="http://schemas.microsoft.com/office/drawing/2014/main" id="{AD4DD377-C2FA-8640-AE6A-F1087C90D802}"/>
              </a:ext>
            </a:extLst>
          </p:cNvPr>
          <p:cNvSpPr txBox="1">
            <a:spLocks/>
          </p:cNvSpPr>
          <p:nvPr/>
        </p:nvSpPr>
        <p:spPr>
          <a:xfrm>
            <a:off x="1167316" y="1904620"/>
            <a:ext cx="5192226" cy="38508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5B687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B6877"/>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B6877"/>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b="1" dirty="0">
                <a:solidFill>
                  <a:schemeClr val="accent4"/>
                </a:solidFill>
              </a:rPr>
              <a:t>Спрячьте солонку!</a:t>
            </a:r>
          </a:p>
        </p:txBody>
      </p:sp>
      <p:sp>
        <p:nvSpPr>
          <p:cNvPr id="19" name="Текст 3">
            <a:extLst>
              <a:ext uri="{FF2B5EF4-FFF2-40B4-BE49-F238E27FC236}">
                <a16:creationId xmlns:a16="http://schemas.microsoft.com/office/drawing/2014/main" id="{40F0DC90-EE94-F44E-B042-975017ECD3A4}"/>
              </a:ext>
            </a:extLst>
          </p:cNvPr>
          <p:cNvSpPr txBox="1">
            <a:spLocks/>
          </p:cNvSpPr>
          <p:nvPr/>
        </p:nvSpPr>
        <p:spPr>
          <a:xfrm>
            <a:off x="276182" y="6308167"/>
            <a:ext cx="11132716" cy="620712"/>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ct val="100000"/>
              </a:lnSpc>
              <a:spcBef>
                <a:spcPts val="600"/>
              </a:spcBef>
              <a:buAutoNum type="arabicPeriod"/>
            </a:pPr>
            <a:r>
              <a:rPr lang="ru-RU" sz="900" dirty="0">
                <a:solidFill>
                  <a:schemeClr val="tx2"/>
                </a:solidFill>
                <a:latin typeface="+mj-lt"/>
                <a:cs typeface="Arial" panose="020B0604020202020204" pitchFamily="34" charset="0"/>
              </a:rPr>
              <a:t>Клинические рекомендации по артериальной гипертонии у взрослых, РКО 2020, одобрены научно-практическим советом Минздрава РФ, стр. 34.</a:t>
            </a:r>
            <a:r>
              <a:rPr lang="en-US"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https://scardio.ru/content/Guidelines/Clinic_rek_AG_2020.pdf</a:t>
            </a:r>
            <a:endParaRPr lang="ru-RU" sz="900" dirty="0">
              <a:solidFill>
                <a:schemeClr val="tx2"/>
              </a:solidFill>
              <a:latin typeface="+mj-lt"/>
              <a:cs typeface="Arial" panose="020B0604020202020204" pitchFamily="34" charset="0"/>
            </a:endParaRPr>
          </a:p>
          <a:p>
            <a:pPr marL="228600" indent="-228600">
              <a:lnSpc>
                <a:spcPct val="100000"/>
              </a:lnSpc>
              <a:spcBef>
                <a:spcPts val="600"/>
              </a:spcBef>
              <a:buAutoNum type="arabicPeriod"/>
            </a:pPr>
            <a:r>
              <a:rPr lang="ru-RU" sz="900" dirty="0">
                <a:solidFill>
                  <a:schemeClr val="tx2"/>
                </a:solidFill>
                <a:latin typeface="+mj-lt"/>
                <a:cs typeface="Arial" panose="020B0604020202020204" pitchFamily="34" charset="0"/>
              </a:rPr>
              <a:t>М.Т. Талайбеков, М.А. Мадаминова, С.А. Бедельбаев, Н.Б. Нуркеев.  Вестник КРСУ, 2020:, 20(1): 63-67</a:t>
            </a:r>
          </a:p>
          <a:p>
            <a:endParaRPr lang="ru-RU" sz="800" dirty="0">
              <a:solidFill>
                <a:schemeClr val="tx2">
                  <a:lumMod val="75000"/>
                </a:schemeClr>
              </a:solidFill>
            </a:endParaRPr>
          </a:p>
        </p:txBody>
      </p:sp>
      <p:sp>
        <p:nvSpPr>
          <p:cNvPr id="2" name="Прямоугольник 1">
            <a:extLst>
              <a:ext uri="{FF2B5EF4-FFF2-40B4-BE49-F238E27FC236}">
                <a16:creationId xmlns:a16="http://schemas.microsoft.com/office/drawing/2014/main" id="{1B6DD2F8-9CCC-406A-AEAA-EBE0DF04A207}"/>
              </a:ext>
            </a:extLst>
          </p:cNvPr>
          <p:cNvSpPr/>
          <p:nvPr/>
        </p:nvSpPr>
        <p:spPr>
          <a:xfrm>
            <a:off x="1047291" y="2455496"/>
            <a:ext cx="6096000" cy="1323439"/>
          </a:xfrm>
          <a:prstGeom prst="rect">
            <a:avLst/>
          </a:prstGeom>
        </p:spPr>
        <p:txBody>
          <a:bodyPr>
            <a:spAutoFit/>
          </a:bodyPr>
          <a:lstStyle/>
          <a:p>
            <a:r>
              <a:rPr lang="ru-RU" sz="2000" b="1" dirty="0">
                <a:solidFill>
                  <a:srgbClr val="2E305F"/>
                </a:solidFill>
              </a:rPr>
              <a:t>При употреблении алкоголя рекомендуется ограничить потребление до 1-2 порций в день, если врач не запретил вам употребление алкоголя по другим причинам.</a:t>
            </a:r>
          </a:p>
        </p:txBody>
      </p:sp>
      <p:sp>
        <p:nvSpPr>
          <p:cNvPr id="15" name="Прямоугольник 14">
            <a:extLst>
              <a:ext uri="{FF2B5EF4-FFF2-40B4-BE49-F238E27FC236}">
                <a16:creationId xmlns:a16="http://schemas.microsoft.com/office/drawing/2014/main" id="{304F534D-7731-4F15-A0C4-3E08D947A25E}"/>
              </a:ext>
            </a:extLst>
          </p:cNvPr>
          <p:cNvSpPr/>
          <p:nvPr/>
        </p:nvSpPr>
        <p:spPr>
          <a:xfrm>
            <a:off x="219676" y="4509481"/>
            <a:ext cx="6859930" cy="584775"/>
          </a:xfrm>
          <a:prstGeom prst="rect">
            <a:avLst/>
          </a:prstGeom>
        </p:spPr>
        <p:txBody>
          <a:bodyPr wrap="square">
            <a:spAutoFit/>
          </a:bodyPr>
          <a:lstStyle/>
          <a:p>
            <a:r>
              <a:rPr lang="ru-RU" sz="1600" b="1" u="sng" dirty="0">
                <a:solidFill>
                  <a:srgbClr val="7D1C87"/>
                </a:solidFill>
                <a:latin typeface="+mj-lt"/>
              </a:rPr>
              <a:t>ЗНАЙТЕ</a:t>
            </a:r>
            <a:r>
              <a:rPr lang="ru-RU" sz="1600" b="1" dirty="0">
                <a:solidFill>
                  <a:srgbClr val="7D1C87"/>
                </a:solidFill>
                <a:latin typeface="+mj-lt"/>
              </a:rPr>
              <a:t>:  Одной порцией алкоголя следует считать 10 мл или 8 г чистого спирта, что соответствует 125 мл вина или 250 мл пива.</a:t>
            </a:r>
            <a:r>
              <a:rPr lang="ru-RU" sz="1600" b="1" baseline="30000" dirty="0">
                <a:solidFill>
                  <a:srgbClr val="7D1C87"/>
                </a:solidFill>
                <a:latin typeface="+mj-lt"/>
              </a:rPr>
              <a:t>1</a:t>
            </a:r>
            <a:endParaRPr lang="ru-RU" sz="1600" b="1" dirty="0">
              <a:solidFill>
                <a:srgbClr val="7D1C87"/>
              </a:solidFill>
              <a:latin typeface="+mj-lt"/>
            </a:endParaRPr>
          </a:p>
        </p:txBody>
      </p:sp>
      <p:sp>
        <p:nvSpPr>
          <p:cNvPr id="16" name="TextBox 15">
            <a:extLst>
              <a:ext uri="{FF2B5EF4-FFF2-40B4-BE49-F238E27FC236}">
                <a16:creationId xmlns:a16="http://schemas.microsoft.com/office/drawing/2014/main" id="{27E59999-03DB-443F-92C1-65CB9A883382}"/>
              </a:ext>
            </a:extLst>
          </p:cNvPr>
          <p:cNvSpPr txBox="1"/>
          <p:nvPr/>
        </p:nvSpPr>
        <p:spPr>
          <a:xfrm>
            <a:off x="8639127" y="472520"/>
            <a:ext cx="489502" cy="369332"/>
          </a:xfrm>
          <a:prstGeom prst="rect">
            <a:avLst/>
          </a:prstGeom>
          <a:noFill/>
        </p:spPr>
        <p:txBody>
          <a:bodyPr wrap="square">
            <a:spAutoFit/>
          </a:bodyPr>
          <a:lstStyle/>
          <a:p>
            <a:r>
              <a:rPr lang="ru-RU" sz="1800" baseline="30000" dirty="0"/>
              <a:t>1,2</a:t>
            </a:r>
            <a:endParaRPr lang="ru-RU" dirty="0"/>
          </a:p>
        </p:txBody>
      </p:sp>
    </p:spTree>
    <p:extLst>
      <p:ext uri="{BB962C8B-B14F-4D97-AF65-F5344CB8AC3E}">
        <p14:creationId xmlns:p14="http://schemas.microsoft.com/office/powerpoint/2010/main" val="16110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7C02CFF8-F6E6-4E6D-86D7-8D5291FD44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8378" y="4482401"/>
            <a:ext cx="422289" cy="400377"/>
          </a:xfrm>
          <a:prstGeom prst="rect">
            <a:avLst/>
          </a:prstGeom>
        </p:spPr>
      </p:pic>
      <p:sp>
        <p:nvSpPr>
          <p:cNvPr id="6" name="Заголовок 1"/>
          <p:cNvSpPr>
            <a:spLocks noGrp="1"/>
          </p:cNvSpPr>
          <p:nvPr>
            <p:ph type="title"/>
          </p:nvPr>
        </p:nvSpPr>
        <p:spPr>
          <a:xfrm>
            <a:off x="601345" y="231358"/>
            <a:ext cx="10413373" cy="970280"/>
          </a:xfrm>
        </p:spPr>
        <p:txBody>
          <a:bodyPr/>
          <a:lstStyle/>
          <a:p>
            <a:pPr algn="ctr"/>
            <a:r>
              <a:rPr lang="ru-RU" sz="4400" dirty="0">
                <a:solidFill>
                  <a:schemeClr val="bg2">
                    <a:lumMod val="25000"/>
                  </a:schemeClr>
                </a:solidFill>
              </a:rPr>
              <a:t>Дневник самоконтроля</a:t>
            </a:r>
          </a:p>
        </p:txBody>
      </p:sp>
      <p:sp>
        <p:nvSpPr>
          <p:cNvPr id="18" name="Объект 2">
            <a:extLst>
              <a:ext uri="{FF2B5EF4-FFF2-40B4-BE49-F238E27FC236}">
                <a16:creationId xmlns:a16="http://schemas.microsoft.com/office/drawing/2014/main" id="{3E00132B-26B2-46DF-A7EC-A4D836DBBB71}"/>
              </a:ext>
            </a:extLst>
          </p:cNvPr>
          <p:cNvSpPr txBox="1">
            <a:spLocks/>
          </p:cNvSpPr>
          <p:nvPr/>
        </p:nvSpPr>
        <p:spPr>
          <a:xfrm>
            <a:off x="5530166" y="2504980"/>
            <a:ext cx="5484552" cy="40037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667" kern="1200">
                <a:solidFill>
                  <a:schemeClr val="tx1"/>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3100" dirty="0">
                <a:solidFill>
                  <a:schemeClr val="accent4"/>
                </a:solidFill>
                <a:latin typeface="+mn-lt"/>
              </a:rPr>
              <a:t>Артериальное давление и пульс </a:t>
            </a:r>
          </a:p>
          <a:p>
            <a:pPr marL="0" indent="0">
              <a:buNone/>
            </a:pPr>
            <a:endParaRPr lang="ru-RU" sz="3100" b="1" dirty="0">
              <a:solidFill>
                <a:schemeClr val="accent2"/>
              </a:solidFill>
              <a:latin typeface="+mn-lt"/>
            </a:endParaRPr>
          </a:p>
          <a:p>
            <a:endParaRPr lang="ru-RU" sz="1800" dirty="0">
              <a:latin typeface="+mj-lt"/>
            </a:endParaRPr>
          </a:p>
        </p:txBody>
      </p:sp>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1543" y="2488856"/>
            <a:ext cx="422289" cy="400377"/>
          </a:xfrm>
          <a:prstGeom prst="rect">
            <a:avLst/>
          </a:prstGeom>
        </p:spPr>
      </p:pic>
      <p:sp>
        <p:nvSpPr>
          <p:cNvPr id="20" name="TextBox 19"/>
          <p:cNvSpPr txBox="1"/>
          <p:nvPr/>
        </p:nvSpPr>
        <p:spPr>
          <a:xfrm>
            <a:off x="4970158" y="2473435"/>
            <a:ext cx="422289" cy="369332"/>
          </a:xfrm>
          <a:prstGeom prst="rect">
            <a:avLst/>
          </a:prstGeom>
          <a:noFill/>
        </p:spPr>
        <p:txBody>
          <a:bodyPr wrap="square" rtlCol="0">
            <a:spAutoFit/>
          </a:bodyPr>
          <a:lstStyle/>
          <a:p>
            <a:r>
              <a:rPr lang="en-US" b="1" dirty="0">
                <a:solidFill>
                  <a:schemeClr val="bg1"/>
                </a:solidFill>
              </a:rPr>
              <a:t>1</a:t>
            </a:r>
            <a:endParaRPr lang="ru-RU" b="1" dirty="0">
              <a:solidFill>
                <a:schemeClr val="bg1"/>
              </a:solidFill>
            </a:endParaRPr>
          </a:p>
        </p:txBody>
      </p:sp>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159" y="3084418"/>
            <a:ext cx="422289" cy="400377"/>
          </a:xfrm>
          <a:prstGeom prst="rect">
            <a:avLst/>
          </a:prstGeom>
        </p:spPr>
      </p:pic>
      <p:sp>
        <p:nvSpPr>
          <p:cNvPr id="23" name="TextBox 22"/>
          <p:cNvSpPr txBox="1"/>
          <p:nvPr/>
        </p:nvSpPr>
        <p:spPr>
          <a:xfrm>
            <a:off x="4979684" y="3070399"/>
            <a:ext cx="422290" cy="369332"/>
          </a:xfrm>
          <a:prstGeom prst="rect">
            <a:avLst/>
          </a:prstGeom>
          <a:noFill/>
        </p:spPr>
        <p:txBody>
          <a:bodyPr wrap="square" rtlCol="0">
            <a:spAutoFit/>
          </a:bodyPr>
          <a:lstStyle/>
          <a:p>
            <a:r>
              <a:rPr lang="ru-RU" b="1" dirty="0">
                <a:solidFill>
                  <a:schemeClr val="bg1"/>
                </a:solidFill>
              </a:rPr>
              <a:t>2</a:t>
            </a:r>
          </a:p>
        </p:txBody>
      </p:sp>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086" y="2200419"/>
            <a:ext cx="4624573" cy="4332774"/>
          </a:xfrm>
          <a:prstGeom prst="rect">
            <a:avLst/>
          </a:prstGeom>
        </p:spPr>
      </p:pic>
      <p:sp>
        <p:nvSpPr>
          <p:cNvPr id="24" name="Объект 2">
            <a:extLst>
              <a:ext uri="{FF2B5EF4-FFF2-40B4-BE49-F238E27FC236}">
                <a16:creationId xmlns:a16="http://schemas.microsoft.com/office/drawing/2014/main" id="{9630CCF5-3D6B-4262-B0A3-DCC83058201A}"/>
              </a:ext>
            </a:extLst>
          </p:cNvPr>
          <p:cNvSpPr txBox="1">
            <a:spLocks/>
          </p:cNvSpPr>
          <p:nvPr/>
        </p:nvSpPr>
        <p:spPr>
          <a:xfrm>
            <a:off x="5530166" y="4407799"/>
            <a:ext cx="5787692" cy="805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67" kern="1200">
                <a:solidFill>
                  <a:schemeClr val="tx1"/>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600" dirty="0">
                <a:solidFill>
                  <a:schemeClr val="accent4"/>
                </a:solidFill>
                <a:latin typeface="+mn-lt"/>
              </a:rPr>
              <a:t>Количество доз нитратов короткого действия, которое приняли за день</a:t>
            </a:r>
          </a:p>
        </p:txBody>
      </p:sp>
      <p:sp>
        <p:nvSpPr>
          <p:cNvPr id="4" name="Прямоугольник 3">
            <a:extLst>
              <a:ext uri="{FF2B5EF4-FFF2-40B4-BE49-F238E27FC236}">
                <a16:creationId xmlns:a16="http://schemas.microsoft.com/office/drawing/2014/main" id="{65DEDF34-8580-445A-92B8-662D1587B277}"/>
              </a:ext>
            </a:extLst>
          </p:cNvPr>
          <p:cNvSpPr/>
          <p:nvPr/>
        </p:nvSpPr>
        <p:spPr>
          <a:xfrm>
            <a:off x="522829" y="1223975"/>
            <a:ext cx="10901081" cy="954107"/>
          </a:xfrm>
          <a:prstGeom prst="rect">
            <a:avLst/>
          </a:prstGeom>
        </p:spPr>
        <p:txBody>
          <a:bodyPr wrap="square">
            <a:spAutoFit/>
          </a:bodyPr>
          <a:lstStyle/>
          <a:p>
            <a:r>
              <a:rPr lang="ru-RU" sz="2800" b="1" dirty="0">
                <a:solidFill>
                  <a:schemeClr val="bg2">
                    <a:lumMod val="25000"/>
                  </a:schemeClr>
                </a:solidFill>
              </a:rPr>
              <a:t>Ведите дневник самоконтроля!</a:t>
            </a:r>
          </a:p>
          <a:p>
            <a:r>
              <a:rPr lang="ru-RU" sz="2800" b="1" dirty="0">
                <a:solidFill>
                  <a:schemeClr val="bg2">
                    <a:lumMod val="25000"/>
                  </a:schemeClr>
                </a:solidFill>
              </a:rPr>
              <a:t>Ежедневно вносите туда следующую информацию:</a:t>
            </a:r>
            <a:endParaRPr lang="ru-RU" sz="2800" dirty="0">
              <a:solidFill>
                <a:schemeClr val="bg2">
                  <a:lumMod val="25000"/>
                </a:schemeClr>
              </a:solidFill>
            </a:endParaRPr>
          </a:p>
        </p:txBody>
      </p:sp>
      <p:sp>
        <p:nvSpPr>
          <p:cNvPr id="7" name="Прямоугольник 6">
            <a:extLst>
              <a:ext uri="{FF2B5EF4-FFF2-40B4-BE49-F238E27FC236}">
                <a16:creationId xmlns:a16="http://schemas.microsoft.com/office/drawing/2014/main" id="{282E20E9-F7DD-447C-B15B-8A4683D072EA}"/>
              </a:ext>
            </a:extLst>
          </p:cNvPr>
          <p:cNvSpPr/>
          <p:nvPr/>
        </p:nvSpPr>
        <p:spPr>
          <a:xfrm>
            <a:off x="5530166" y="2983450"/>
            <a:ext cx="6302164" cy="1292662"/>
          </a:xfrm>
          <a:prstGeom prst="rect">
            <a:avLst/>
          </a:prstGeom>
        </p:spPr>
        <p:txBody>
          <a:bodyPr wrap="square">
            <a:spAutoFit/>
          </a:bodyPr>
          <a:lstStyle/>
          <a:p>
            <a:r>
              <a:rPr lang="ru-RU" sz="2600" dirty="0">
                <a:solidFill>
                  <a:schemeClr val="accent4"/>
                </a:solidFill>
                <a:cs typeface="Arial" pitchFamily="34" charset="0"/>
              </a:rPr>
              <a:t>Количество приступов стенокардии, условия возникновения. Через сколько минут и чем был купирован приступ</a:t>
            </a:r>
          </a:p>
        </p:txBody>
      </p:sp>
      <p:sp>
        <p:nvSpPr>
          <p:cNvPr id="21" name="TextBox 20">
            <a:extLst>
              <a:ext uri="{FF2B5EF4-FFF2-40B4-BE49-F238E27FC236}">
                <a16:creationId xmlns:a16="http://schemas.microsoft.com/office/drawing/2014/main" id="{9DBBF12F-CC9B-47D5-B325-C06342A007FC}"/>
              </a:ext>
            </a:extLst>
          </p:cNvPr>
          <p:cNvSpPr txBox="1"/>
          <p:nvPr/>
        </p:nvSpPr>
        <p:spPr>
          <a:xfrm>
            <a:off x="5007444" y="4513446"/>
            <a:ext cx="430213" cy="369332"/>
          </a:xfrm>
          <a:prstGeom prst="rect">
            <a:avLst/>
          </a:prstGeom>
          <a:noFill/>
        </p:spPr>
        <p:txBody>
          <a:bodyPr wrap="square" rtlCol="0">
            <a:spAutoFit/>
          </a:bodyPr>
          <a:lstStyle/>
          <a:p>
            <a:r>
              <a:rPr lang="ru-RU" b="1" dirty="0">
                <a:solidFill>
                  <a:schemeClr val="bg1"/>
                </a:solidFill>
              </a:rPr>
              <a:t>3</a:t>
            </a:r>
          </a:p>
        </p:txBody>
      </p:sp>
      <p:sp>
        <p:nvSpPr>
          <p:cNvPr id="26" name="Прямоугольник 25">
            <a:extLst>
              <a:ext uri="{FF2B5EF4-FFF2-40B4-BE49-F238E27FC236}">
                <a16:creationId xmlns:a16="http://schemas.microsoft.com/office/drawing/2014/main" id="{17BF378A-A04E-4709-9F45-4EBD9C08F83B}"/>
              </a:ext>
            </a:extLst>
          </p:cNvPr>
          <p:cNvSpPr/>
          <p:nvPr/>
        </p:nvSpPr>
        <p:spPr>
          <a:xfrm>
            <a:off x="143591" y="6374142"/>
            <a:ext cx="10267950" cy="369332"/>
          </a:xfrm>
          <a:prstGeom prst="rect">
            <a:avLst/>
          </a:prstGeom>
        </p:spPr>
        <p:txBody>
          <a:bodyPr wrap="square">
            <a:spAutoFit/>
          </a:bodyPr>
          <a:lstStyle/>
          <a:p>
            <a:pPr marL="228600" indent="-228600">
              <a:spcBef>
                <a:spcPts val="600"/>
              </a:spcBef>
              <a:buFont typeface="Arial" panose="020B0604020202020204" pitchFamily="34" charset="0"/>
              <a:buAutoNum type="arabicPeriod"/>
            </a:pPr>
            <a:r>
              <a:rPr lang="ru-RU" sz="900" dirty="0">
                <a:solidFill>
                  <a:schemeClr val="tx2"/>
                </a:solidFill>
                <a:latin typeface="+mj-lt"/>
                <a:cs typeface="Arial" panose="020B0604020202020204" pitchFamily="34" charset="0"/>
              </a:rPr>
              <a:t>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p:txBody>
      </p:sp>
      <p:sp>
        <p:nvSpPr>
          <p:cNvPr id="8" name="Прямоугольник 7">
            <a:extLst>
              <a:ext uri="{FF2B5EF4-FFF2-40B4-BE49-F238E27FC236}">
                <a16:creationId xmlns:a16="http://schemas.microsoft.com/office/drawing/2014/main" id="{319AA6BB-F9EB-4E2F-8C81-C298F24DE708}"/>
              </a:ext>
            </a:extLst>
          </p:cNvPr>
          <p:cNvSpPr/>
          <p:nvPr/>
        </p:nvSpPr>
        <p:spPr>
          <a:xfrm>
            <a:off x="5530166" y="5224437"/>
            <a:ext cx="7116791" cy="954107"/>
          </a:xfrm>
          <a:prstGeom prst="rect">
            <a:avLst/>
          </a:prstGeom>
        </p:spPr>
        <p:txBody>
          <a:bodyPr wrap="square">
            <a:spAutoFit/>
          </a:bodyPr>
          <a:lstStyle/>
          <a:p>
            <a:r>
              <a:rPr lang="ru-RU" sz="2800" b="1" dirty="0">
                <a:solidFill>
                  <a:schemeClr val="bg2">
                    <a:lumMod val="25000"/>
                  </a:schemeClr>
                </a:solidFill>
              </a:rPr>
              <a:t>На визит к врачу обязательно возьмите дневник с собой!</a:t>
            </a:r>
            <a:endParaRPr lang="ru-RU" sz="2800" dirty="0"/>
          </a:p>
        </p:txBody>
      </p:sp>
    </p:spTree>
    <p:extLst>
      <p:ext uri="{BB962C8B-B14F-4D97-AF65-F5344CB8AC3E}">
        <p14:creationId xmlns:p14="http://schemas.microsoft.com/office/powerpoint/2010/main" val="1830788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60F957-008E-4C50-B9AF-7C2439AD0692}"/>
              </a:ext>
            </a:extLst>
          </p:cNvPr>
          <p:cNvSpPr>
            <a:spLocks noGrp="1"/>
          </p:cNvSpPr>
          <p:nvPr>
            <p:ph type="title"/>
          </p:nvPr>
        </p:nvSpPr>
        <p:spPr>
          <a:xfrm>
            <a:off x="71426" y="225043"/>
            <a:ext cx="10139374" cy="970280"/>
          </a:xfrm>
        </p:spPr>
        <p:txBody>
          <a:bodyPr/>
          <a:lstStyle/>
          <a:p>
            <a:pPr algn="ctr"/>
            <a:r>
              <a:rPr lang="en-US" dirty="0">
                <a:solidFill>
                  <a:srgbClr val="2E305F"/>
                </a:solidFill>
              </a:rPr>
              <a:t> </a:t>
            </a:r>
            <a:r>
              <a:rPr lang="ru-RU" sz="4400" dirty="0">
                <a:solidFill>
                  <a:schemeClr val="bg2">
                    <a:lumMod val="25000"/>
                  </a:schemeClr>
                </a:solidFill>
              </a:rPr>
              <a:t>Контроль имеет значение!</a:t>
            </a:r>
          </a:p>
        </p:txBody>
      </p:sp>
      <p:sp>
        <p:nvSpPr>
          <p:cNvPr id="3" name="Объект 2">
            <a:extLst>
              <a:ext uri="{FF2B5EF4-FFF2-40B4-BE49-F238E27FC236}">
                <a16:creationId xmlns:a16="http://schemas.microsoft.com/office/drawing/2014/main" id="{4ED0439F-1C49-4EF2-9C4B-20BB1DECAAF2}"/>
              </a:ext>
            </a:extLst>
          </p:cNvPr>
          <p:cNvSpPr>
            <a:spLocks noGrp="1"/>
          </p:cNvSpPr>
          <p:nvPr>
            <p:ph idx="1"/>
          </p:nvPr>
        </p:nvSpPr>
        <p:spPr>
          <a:xfrm>
            <a:off x="1875089" y="1779785"/>
            <a:ext cx="9945850" cy="4737735"/>
          </a:xfrm>
        </p:spPr>
        <p:txBody>
          <a:bodyPr/>
          <a:lstStyle/>
          <a:p>
            <a:endParaRPr lang="ru-RU" sz="2400" b="1" dirty="0">
              <a:solidFill>
                <a:srgbClr val="7D1C87"/>
              </a:solidFill>
            </a:endParaRPr>
          </a:p>
          <a:p>
            <a:endParaRPr lang="ru-RU" sz="2400" b="1" dirty="0">
              <a:solidFill>
                <a:srgbClr val="7D1C87"/>
              </a:solidFill>
            </a:endParaRPr>
          </a:p>
          <a:p>
            <a:endParaRPr lang="ru-RU" dirty="0"/>
          </a:p>
        </p:txBody>
      </p:sp>
      <p:pic>
        <p:nvPicPr>
          <p:cNvPr id="4" name="Рисунок 3">
            <a:extLst>
              <a:ext uri="{FF2B5EF4-FFF2-40B4-BE49-F238E27FC236}">
                <a16:creationId xmlns:a16="http://schemas.microsoft.com/office/drawing/2014/main" id="{759690D8-981B-4D79-86EE-DBA105F34FAC}"/>
              </a:ext>
            </a:extLst>
          </p:cNvPr>
          <p:cNvPicPr>
            <a:picLocks noChangeAspect="1"/>
          </p:cNvPicPr>
          <p:nvPr/>
        </p:nvPicPr>
        <p:blipFill rotWithShape="1">
          <a:blip r:embed="rId3"/>
          <a:srcRect l="1082" t="45040" r="95240" b="49020"/>
          <a:stretch/>
        </p:blipFill>
        <p:spPr>
          <a:xfrm>
            <a:off x="656581" y="1830270"/>
            <a:ext cx="448407" cy="422031"/>
          </a:xfrm>
          <a:prstGeom prst="rect">
            <a:avLst/>
          </a:prstGeom>
        </p:spPr>
      </p:pic>
      <p:pic>
        <p:nvPicPr>
          <p:cNvPr id="5" name="Рисунок 4">
            <a:extLst>
              <a:ext uri="{FF2B5EF4-FFF2-40B4-BE49-F238E27FC236}">
                <a16:creationId xmlns:a16="http://schemas.microsoft.com/office/drawing/2014/main" id="{89449DD3-5EEE-49D0-A70B-AE36DB4DB7FA}"/>
              </a:ext>
            </a:extLst>
          </p:cNvPr>
          <p:cNvPicPr>
            <a:picLocks noChangeAspect="1"/>
          </p:cNvPicPr>
          <p:nvPr/>
        </p:nvPicPr>
        <p:blipFill rotWithShape="1">
          <a:blip r:embed="rId3"/>
          <a:srcRect l="1082" t="45040" r="95240" b="49020"/>
          <a:stretch/>
        </p:blipFill>
        <p:spPr>
          <a:xfrm>
            <a:off x="623024" y="2872163"/>
            <a:ext cx="448407" cy="422031"/>
          </a:xfrm>
          <a:prstGeom prst="rect">
            <a:avLst/>
          </a:prstGeom>
        </p:spPr>
      </p:pic>
      <p:pic>
        <p:nvPicPr>
          <p:cNvPr id="6" name="Рисунок 5">
            <a:extLst>
              <a:ext uri="{FF2B5EF4-FFF2-40B4-BE49-F238E27FC236}">
                <a16:creationId xmlns:a16="http://schemas.microsoft.com/office/drawing/2014/main" id="{C2C32490-7466-4638-B375-1077C416AA30}"/>
              </a:ext>
            </a:extLst>
          </p:cNvPr>
          <p:cNvPicPr>
            <a:picLocks noChangeAspect="1"/>
          </p:cNvPicPr>
          <p:nvPr/>
        </p:nvPicPr>
        <p:blipFill rotWithShape="1">
          <a:blip r:embed="rId3"/>
          <a:srcRect l="1082" t="45040" r="95240" b="49020"/>
          <a:stretch/>
        </p:blipFill>
        <p:spPr>
          <a:xfrm>
            <a:off x="685978" y="5022347"/>
            <a:ext cx="448407" cy="422031"/>
          </a:xfrm>
          <a:prstGeom prst="rect">
            <a:avLst/>
          </a:prstGeom>
        </p:spPr>
      </p:pic>
      <p:pic>
        <p:nvPicPr>
          <p:cNvPr id="7" name="Рисунок 6">
            <a:extLst>
              <a:ext uri="{FF2B5EF4-FFF2-40B4-BE49-F238E27FC236}">
                <a16:creationId xmlns:a16="http://schemas.microsoft.com/office/drawing/2014/main" id="{28801205-A904-417B-AAAD-DBD5732189BB}"/>
              </a:ext>
            </a:extLst>
          </p:cNvPr>
          <p:cNvPicPr>
            <a:picLocks noChangeAspect="1"/>
          </p:cNvPicPr>
          <p:nvPr/>
        </p:nvPicPr>
        <p:blipFill rotWithShape="1">
          <a:blip r:embed="rId3"/>
          <a:srcRect l="1082" t="45040" r="95240" b="49020"/>
          <a:stretch/>
        </p:blipFill>
        <p:spPr>
          <a:xfrm>
            <a:off x="631217" y="3945023"/>
            <a:ext cx="448407" cy="422031"/>
          </a:xfrm>
          <a:prstGeom prst="rect">
            <a:avLst/>
          </a:prstGeom>
          <a:effectLst>
            <a:softEdge rad="31750"/>
          </a:effectLst>
        </p:spPr>
      </p:pic>
      <p:pic>
        <p:nvPicPr>
          <p:cNvPr id="8" name="Рисунок 7">
            <a:extLst>
              <a:ext uri="{FF2B5EF4-FFF2-40B4-BE49-F238E27FC236}">
                <a16:creationId xmlns:a16="http://schemas.microsoft.com/office/drawing/2014/main" id="{91606FAA-E838-443E-A9C6-3F5A7B95E4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8508" y="1356182"/>
            <a:ext cx="4507486" cy="3293579"/>
          </a:xfrm>
          <a:prstGeom prst="rect">
            <a:avLst/>
          </a:prstGeom>
        </p:spPr>
      </p:pic>
      <p:sp>
        <p:nvSpPr>
          <p:cNvPr id="9" name="Объект 2">
            <a:extLst>
              <a:ext uri="{FF2B5EF4-FFF2-40B4-BE49-F238E27FC236}">
                <a16:creationId xmlns:a16="http://schemas.microsoft.com/office/drawing/2014/main" id="{5A01EC88-CEB5-465C-A3BF-36B66EC7CE10}"/>
              </a:ext>
            </a:extLst>
          </p:cNvPr>
          <p:cNvSpPr txBox="1">
            <a:spLocks/>
          </p:cNvSpPr>
          <p:nvPr/>
        </p:nvSpPr>
        <p:spPr>
          <a:xfrm>
            <a:off x="1117944" y="1515626"/>
            <a:ext cx="7442582" cy="4858794"/>
          </a:xfrm>
          <a:prstGeom prst="rect">
            <a:avLst/>
          </a:prstGeom>
        </p:spPr>
        <p:txBody>
          <a:bodyPr vert="horz" lIns="0" tIns="0" rIns="0" bIns="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3000" b="1" dirty="0">
                <a:solidFill>
                  <a:schemeClr val="bg2">
                    <a:lumMod val="25000"/>
                  </a:schemeClr>
                </a:solidFill>
              </a:rPr>
              <a:t>ЗНАЙТЕ И РЕГУЛЯРНО ПРОВЕРЯЙТЕ:</a:t>
            </a:r>
          </a:p>
          <a:p>
            <a:pPr>
              <a:lnSpc>
                <a:spcPct val="120000"/>
              </a:lnSpc>
              <a:spcBef>
                <a:spcPts val="0"/>
              </a:spcBef>
            </a:pPr>
            <a:r>
              <a:rPr lang="ru-RU" dirty="0">
                <a:cs typeface="Arial" pitchFamily="34" charset="0"/>
              </a:rPr>
              <a:t>Уровень артериального давления. Стремитесь к уровню артериального  давления ниже 140/90 мм рт. ст.</a:t>
            </a:r>
            <a:r>
              <a:rPr lang="ru-RU" baseline="30000" dirty="0">
                <a:cs typeface="Arial" pitchFamily="34" charset="0"/>
              </a:rPr>
              <a:t>1</a:t>
            </a:r>
            <a:endParaRPr lang="ru-RU" dirty="0">
              <a:cs typeface="Arial" pitchFamily="34" charset="0"/>
            </a:endParaRPr>
          </a:p>
          <a:p>
            <a:pPr>
              <a:lnSpc>
                <a:spcPct val="120000"/>
              </a:lnSpc>
              <a:spcBef>
                <a:spcPts val="0"/>
              </a:spcBef>
            </a:pPr>
            <a:endParaRPr lang="ru-RU" sz="1300" dirty="0">
              <a:cs typeface="Arial" pitchFamily="34" charset="0"/>
            </a:endParaRPr>
          </a:p>
          <a:p>
            <a:pPr>
              <a:lnSpc>
                <a:spcPct val="120000"/>
              </a:lnSpc>
              <a:spcBef>
                <a:spcPts val="0"/>
              </a:spcBef>
            </a:pPr>
            <a:r>
              <a:rPr lang="ru-RU" dirty="0">
                <a:cs typeface="Arial" pitchFamily="34" charset="0"/>
              </a:rPr>
              <a:t>Уровень холестерина в крови. Уровень общего холестерина должен быть ниже 5 ммоль/л</a:t>
            </a:r>
            <a:r>
              <a:rPr lang="ru-RU" baseline="30000" dirty="0">
                <a:cs typeface="Arial" pitchFamily="34" charset="0"/>
              </a:rPr>
              <a:t>1</a:t>
            </a:r>
            <a:endParaRPr lang="ru-RU" dirty="0">
              <a:cs typeface="Arial" pitchFamily="34" charset="0"/>
            </a:endParaRPr>
          </a:p>
          <a:p>
            <a:pPr>
              <a:lnSpc>
                <a:spcPct val="120000"/>
              </a:lnSpc>
              <a:spcBef>
                <a:spcPts val="0"/>
              </a:spcBef>
            </a:pPr>
            <a:endParaRPr lang="ru-RU" sz="1200" dirty="0">
              <a:cs typeface="Arial" pitchFamily="34" charset="0"/>
            </a:endParaRPr>
          </a:p>
          <a:p>
            <a:pPr>
              <a:lnSpc>
                <a:spcPct val="120000"/>
              </a:lnSpc>
              <a:spcBef>
                <a:spcPts val="0"/>
              </a:spcBef>
            </a:pPr>
            <a:r>
              <a:rPr lang="ru-RU" dirty="0">
                <a:cs typeface="Arial" pitchFamily="34" charset="0"/>
              </a:rPr>
              <a:t>Уровень глюкозы крови. Норма глюкозы в венозной крови натощак 3,3 – 5,5 ммоль/л</a:t>
            </a:r>
            <a:r>
              <a:rPr lang="ru-RU" baseline="30000" dirty="0">
                <a:cs typeface="Arial" pitchFamily="34" charset="0"/>
              </a:rPr>
              <a:t>2</a:t>
            </a:r>
            <a:endParaRPr lang="ru-RU" dirty="0">
              <a:cs typeface="Arial" pitchFamily="34" charset="0"/>
            </a:endParaRPr>
          </a:p>
          <a:p>
            <a:pPr>
              <a:lnSpc>
                <a:spcPct val="120000"/>
              </a:lnSpc>
              <a:spcBef>
                <a:spcPts val="0"/>
              </a:spcBef>
            </a:pPr>
            <a:endParaRPr lang="ru-RU" sz="1200" dirty="0">
              <a:cs typeface="Arial" pitchFamily="34" charset="0"/>
            </a:endParaRPr>
          </a:p>
          <a:p>
            <a:pPr>
              <a:lnSpc>
                <a:spcPct val="120000"/>
              </a:lnSpc>
              <a:spcBef>
                <a:spcPts val="0"/>
              </a:spcBef>
            </a:pPr>
            <a:r>
              <a:rPr lang="ru-RU" dirty="0">
                <a:cs typeface="Arial" pitchFamily="34" charset="0"/>
              </a:rPr>
              <a:t>Пульс. Частота сердечных сокращений при ишемической болезни сердца должна быть 55-60 ударов в минуту в покое</a:t>
            </a:r>
            <a:r>
              <a:rPr lang="ru-RU" baseline="30000" dirty="0">
                <a:cs typeface="Arial" pitchFamily="34" charset="0"/>
              </a:rPr>
              <a:t>1</a:t>
            </a:r>
            <a:endParaRPr lang="ru-RU" dirty="0">
              <a:cs typeface="Arial" pitchFamily="34" charset="0"/>
            </a:endParaRPr>
          </a:p>
          <a:p>
            <a:endParaRPr lang="ru-RU" dirty="0"/>
          </a:p>
          <a:p>
            <a:endParaRPr lang="ru-RU" dirty="0"/>
          </a:p>
        </p:txBody>
      </p:sp>
      <p:sp>
        <p:nvSpPr>
          <p:cNvPr id="10" name="Прямоугольник 9">
            <a:extLst>
              <a:ext uri="{FF2B5EF4-FFF2-40B4-BE49-F238E27FC236}">
                <a16:creationId xmlns:a16="http://schemas.microsoft.com/office/drawing/2014/main" id="{4A776D15-1559-4F9E-A32D-A5F21E37F6B6}"/>
              </a:ext>
            </a:extLst>
          </p:cNvPr>
          <p:cNvSpPr/>
          <p:nvPr/>
        </p:nvSpPr>
        <p:spPr>
          <a:xfrm>
            <a:off x="501690" y="6220794"/>
            <a:ext cx="10267950" cy="507831"/>
          </a:xfrm>
          <a:prstGeom prst="rect">
            <a:avLst/>
          </a:prstGeom>
        </p:spPr>
        <p:txBody>
          <a:bodyPr wrap="square">
            <a:spAutoFit/>
          </a:bodyPr>
          <a:lstStyle/>
          <a:p>
            <a:pPr>
              <a:spcBef>
                <a:spcPts val="600"/>
              </a:spcBef>
            </a:pPr>
            <a:r>
              <a:rPr lang="en-US" sz="900" dirty="0">
                <a:solidFill>
                  <a:schemeClr val="tx2"/>
                </a:solidFill>
                <a:latin typeface="+mj-lt"/>
                <a:cs typeface="Arial" panose="020B0604020202020204" pitchFamily="34" charset="0"/>
              </a:rPr>
              <a:t>1- </a:t>
            </a:r>
            <a:r>
              <a:rPr lang="ru-RU" sz="900" dirty="0">
                <a:solidFill>
                  <a:schemeClr val="tx2"/>
                </a:solidFill>
                <a:latin typeface="+mj-lt"/>
                <a:cs typeface="Arial" panose="020B0604020202020204" pitchFamily="34" charset="0"/>
              </a:rPr>
              <a:t>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https://scardio.ru/content/Guidelines/2020/Clinic_rekom_IBS-unlocked.pdf </a:t>
            </a:r>
            <a:r>
              <a:rPr lang="ru-RU" sz="900" dirty="0">
                <a:solidFill>
                  <a:schemeClr val="tx2"/>
                </a:solidFill>
                <a:latin typeface="+mj-lt"/>
                <a:cs typeface="Arial" panose="020B0604020202020204" pitchFamily="34" charset="0"/>
              </a:rPr>
              <a:t> 2- 2019 Рекомендации ЕSC/EASD по сахарному диабету, предиабету и сердечно-сосудистымтзаболеваниям. Российский кардиологический журнал 2020; 25 (4)</a:t>
            </a:r>
            <a:r>
              <a:rPr lang="en-US" sz="900" dirty="0">
                <a:solidFill>
                  <a:schemeClr val="tx2"/>
                </a:solidFill>
                <a:latin typeface="+mj-lt"/>
                <a:cs typeface="Arial" panose="020B0604020202020204" pitchFamily="34" charset="0"/>
              </a:rPr>
              <a:t>4 3</a:t>
            </a:r>
            <a:endParaRPr lang="ru-RU" sz="900" dirty="0">
              <a:solidFill>
                <a:schemeClr val="tx2"/>
              </a:solidFill>
              <a:latin typeface="+mj-lt"/>
              <a:cs typeface="Arial" panose="020B0604020202020204" pitchFamily="34" charset="0"/>
            </a:endParaRPr>
          </a:p>
        </p:txBody>
      </p:sp>
    </p:spTree>
    <p:extLst>
      <p:ext uri="{BB962C8B-B14F-4D97-AF65-F5344CB8AC3E}">
        <p14:creationId xmlns:p14="http://schemas.microsoft.com/office/powerpoint/2010/main" val="1957941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9479" y="492943"/>
            <a:ext cx="11356715" cy="970280"/>
          </a:xfrm>
        </p:spPr>
        <p:txBody>
          <a:bodyPr/>
          <a:lstStyle/>
          <a:p>
            <a:pPr algn="ctr"/>
            <a:r>
              <a:rPr lang="ru-RU" sz="4200" dirty="0">
                <a:solidFill>
                  <a:schemeClr val="bg2">
                    <a:lumMod val="25000"/>
                  </a:schemeClr>
                </a:solidFill>
              </a:rPr>
              <a:t>Сосуды, кровоснабжающие сердце</a:t>
            </a:r>
          </a:p>
        </p:txBody>
      </p:sp>
      <p:sp>
        <p:nvSpPr>
          <p:cNvPr id="18" name="TextBox 17"/>
          <p:cNvSpPr txBox="1"/>
          <p:nvPr/>
        </p:nvSpPr>
        <p:spPr>
          <a:xfrm>
            <a:off x="508362" y="6361946"/>
            <a:ext cx="8593256" cy="646331"/>
          </a:xfrm>
          <a:prstGeom prst="rect">
            <a:avLst/>
          </a:prstGeom>
          <a:noFill/>
        </p:spPr>
        <p:txBody>
          <a:bodyPr wrap="square" rtlCol="0">
            <a:spAutoFit/>
          </a:bodyPr>
          <a:lstStyle/>
          <a:p>
            <a:pPr>
              <a:defRPr/>
            </a:pPr>
            <a:r>
              <a:rPr lang="ru-RU" sz="900" dirty="0">
                <a:solidFill>
                  <a:schemeClr val="tx2"/>
                </a:solidFill>
                <a:latin typeface="+mj-lt"/>
                <a:cs typeface="Arial" panose="020B0604020202020204" pitchFamily="34" charset="0"/>
              </a:rPr>
              <a:t>1. Козлов В.И. Анатомия сердечно-сосудистой системы, - М.: Практическая медицина, 2013, с. 36, рис. 22;</a:t>
            </a:r>
          </a:p>
          <a:p>
            <a:pPr>
              <a:defRPr/>
            </a:pPr>
            <a:r>
              <a:rPr lang="ru-RU" sz="900" dirty="0">
                <a:solidFill>
                  <a:schemeClr val="tx2"/>
                </a:solidFill>
                <a:latin typeface="+mj-lt"/>
                <a:cs typeface="Arial" panose="020B0604020202020204" pitchFamily="34" charset="0"/>
              </a:rPr>
              <a:t>Сайт Национального общества по изучению атеросклероза.</a:t>
            </a:r>
            <a:r>
              <a:rPr lang="en-US" sz="900" dirty="0">
                <a:solidFill>
                  <a:schemeClr val="tx2"/>
                </a:solidFill>
                <a:latin typeface="+mj-lt"/>
                <a:cs typeface="Arial" panose="020B0604020202020204" pitchFamily="34" charset="0"/>
              </a:rPr>
              <a:t>[</a:t>
            </a:r>
            <a:r>
              <a:rPr lang="ru-RU" sz="900" dirty="0">
                <a:solidFill>
                  <a:schemeClr val="tx2"/>
                </a:solidFill>
                <a:latin typeface="+mj-lt"/>
                <a:cs typeface="Arial" panose="020B0604020202020204" pitchFamily="34" charset="0"/>
              </a:rPr>
              <a:t>Электронный ресурс</a:t>
            </a:r>
            <a:r>
              <a:rPr lang="en-US" sz="900" dirty="0">
                <a:solidFill>
                  <a:schemeClr val="tx2"/>
                </a:solidFill>
                <a:latin typeface="+mj-lt"/>
                <a:cs typeface="Arial" panose="020B0604020202020204" pitchFamily="34" charset="0"/>
              </a:rPr>
              <a:t>], 22 </a:t>
            </a:r>
            <a:r>
              <a:rPr lang="ru-RU" sz="900" dirty="0">
                <a:solidFill>
                  <a:schemeClr val="tx2"/>
                </a:solidFill>
                <a:latin typeface="+mj-lt"/>
                <a:cs typeface="Arial" panose="020B0604020202020204" pitchFamily="34" charset="0"/>
              </a:rPr>
              <a:t>сентября 2020. </a:t>
            </a:r>
          </a:p>
          <a:p>
            <a:pPr>
              <a:defRPr/>
            </a:pP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hlinkClick r:id="rId3"/>
              </a:rPr>
              <a:t>https://noatero.ru/ru/v-pomoshch-pacientu/anatomiya-serdechno-sosudistoy-sistemy</a:t>
            </a:r>
            <a:endParaRPr lang="ru-RU" sz="900" dirty="0">
              <a:solidFill>
                <a:schemeClr val="tx2"/>
              </a:solidFill>
              <a:latin typeface="+mj-lt"/>
              <a:cs typeface="Arial" panose="020B0604020202020204" pitchFamily="34" charset="0"/>
            </a:endParaRPr>
          </a:p>
          <a:p>
            <a:pPr>
              <a:defRPr/>
            </a:pPr>
            <a:r>
              <a:rPr lang="ru-RU" sz="900" dirty="0">
                <a:solidFill>
                  <a:schemeClr val="tx2"/>
                </a:solidFill>
                <a:highlight>
                  <a:srgbClr val="FFFF00"/>
                </a:highlight>
                <a:latin typeface="+mj-lt"/>
                <a:cs typeface="Arial" panose="020B0604020202020204" pitchFamily="34" charset="0"/>
              </a:rPr>
              <a:t> </a:t>
            </a:r>
            <a:endParaRPr lang="ru-RU" dirty="0">
              <a:highlight>
                <a:srgbClr val="FFFF00"/>
              </a:highlight>
              <a:latin typeface="+mj-lt"/>
            </a:endParaRPr>
          </a:p>
        </p:txBody>
      </p:sp>
      <p:sp>
        <p:nvSpPr>
          <p:cNvPr id="19" name="Текст 4">
            <a:extLst>
              <a:ext uri="{FF2B5EF4-FFF2-40B4-BE49-F238E27FC236}">
                <a16:creationId xmlns:a16="http://schemas.microsoft.com/office/drawing/2014/main" id="{D496D32D-4390-4C89-8322-DD30379C2B7A}"/>
              </a:ext>
            </a:extLst>
          </p:cNvPr>
          <p:cNvSpPr txBox="1">
            <a:spLocks/>
          </p:cNvSpPr>
          <p:nvPr/>
        </p:nvSpPr>
        <p:spPr>
          <a:xfrm>
            <a:off x="6835296" y="2387677"/>
            <a:ext cx="5271190" cy="2680928"/>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AutoNum type="arabicPeriod"/>
            </a:pPr>
            <a:r>
              <a:rPr lang="ru-RU" sz="2400" dirty="0"/>
              <a:t>Камеры сердца: предсердия и желудочки</a:t>
            </a:r>
          </a:p>
          <a:p>
            <a:pPr marL="342900" indent="-342900">
              <a:buFont typeface="Arial" panose="020B0604020202020204" pitchFamily="34" charset="0"/>
              <a:buAutoNum type="arabicPeriod"/>
            </a:pPr>
            <a:r>
              <a:rPr lang="ru-RU" sz="2400" dirty="0"/>
              <a:t>Крупные сосуды (вносят и выносят кровь из камер сердца               в круги кровообращения)</a:t>
            </a:r>
          </a:p>
          <a:p>
            <a:pPr marL="342900" indent="-342900">
              <a:buFont typeface="Arial" panose="020B0604020202020204" pitchFamily="34" charset="0"/>
              <a:buAutoNum type="arabicPeriod"/>
            </a:pPr>
            <a:r>
              <a:rPr lang="ru-RU" sz="2400" dirty="0"/>
              <a:t>Сосуды сердца – коронарные артерии</a:t>
            </a:r>
          </a:p>
        </p:txBody>
      </p:sp>
      <p:sp>
        <p:nvSpPr>
          <p:cNvPr id="21" name="Прямоугольник 20">
            <a:extLst>
              <a:ext uri="{FF2B5EF4-FFF2-40B4-BE49-F238E27FC236}">
                <a16:creationId xmlns:a16="http://schemas.microsoft.com/office/drawing/2014/main" id="{9BEA191F-6CA9-43D6-856A-C25906B08D20}"/>
              </a:ext>
            </a:extLst>
          </p:cNvPr>
          <p:cNvSpPr/>
          <p:nvPr/>
        </p:nvSpPr>
        <p:spPr>
          <a:xfrm>
            <a:off x="6963497" y="5068605"/>
            <a:ext cx="4826032" cy="1313145"/>
          </a:xfrm>
          <a:prstGeom prst="rect">
            <a:avLst/>
          </a:prstGeom>
          <a:solidFill>
            <a:srgbClr val="DEBEFD"/>
          </a:solidFill>
          <a:ln>
            <a:solidFill>
              <a:schemeClr val="accent1">
                <a:lumMod val="60000"/>
                <a:lumOff val="40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a:solidFill>
                  <a:schemeClr val="accent2"/>
                </a:solidFill>
              </a:rPr>
              <a:t>Функции:</a:t>
            </a:r>
          </a:p>
          <a:p>
            <a:pPr marL="342900" indent="-342900">
              <a:buAutoNum type="arabicPeriod"/>
            </a:pPr>
            <a:r>
              <a:rPr lang="ru-RU" sz="2000" b="1" dirty="0">
                <a:solidFill>
                  <a:schemeClr val="accent2"/>
                </a:solidFill>
              </a:rPr>
              <a:t>Доставка кислорода</a:t>
            </a:r>
          </a:p>
          <a:p>
            <a:pPr marL="342900" indent="-342900">
              <a:buAutoNum type="arabicPeriod"/>
            </a:pPr>
            <a:r>
              <a:rPr lang="ru-RU" sz="2000" b="1" dirty="0">
                <a:solidFill>
                  <a:schemeClr val="accent2"/>
                </a:solidFill>
              </a:rPr>
              <a:t>Доставка питательных веществ</a:t>
            </a:r>
          </a:p>
          <a:p>
            <a:pPr marL="342900" indent="-342900">
              <a:buAutoNum type="arabicPeriod"/>
            </a:pPr>
            <a:r>
              <a:rPr lang="ru-RU" sz="2000" b="1" dirty="0">
                <a:solidFill>
                  <a:schemeClr val="accent2"/>
                </a:solidFill>
              </a:rPr>
              <a:t>Обмен веществ</a:t>
            </a:r>
          </a:p>
        </p:txBody>
      </p:sp>
      <p:pic>
        <p:nvPicPr>
          <p:cNvPr id="20" name="Рисунок 19" descr="Изображение выглядит как перчаточные изделия&#10;&#10;Автоматически созданное описание">
            <a:extLst>
              <a:ext uri="{FF2B5EF4-FFF2-40B4-BE49-F238E27FC236}">
                <a16:creationId xmlns:a16="http://schemas.microsoft.com/office/drawing/2014/main" id="{89C0250D-B805-48E6-94E4-009DD8BFC68F}"/>
              </a:ext>
            </a:extLst>
          </p:cNvPr>
          <p:cNvPicPr/>
          <p:nvPr/>
        </p:nvPicPr>
        <p:blipFill>
          <a:blip r:embed="rId4">
            <a:extLst>
              <a:ext uri="{28A0092B-C50C-407E-A947-70E740481C1C}">
                <a14:useLocalDpi xmlns:a14="http://schemas.microsoft.com/office/drawing/2010/main" val="0"/>
              </a:ext>
            </a:extLst>
          </a:blip>
          <a:stretch>
            <a:fillRect/>
          </a:stretch>
        </p:blipFill>
        <p:spPr>
          <a:xfrm>
            <a:off x="1229712" y="1721128"/>
            <a:ext cx="4126993" cy="3955134"/>
          </a:xfrm>
          <a:prstGeom prst="rect">
            <a:avLst/>
          </a:prstGeom>
        </p:spPr>
      </p:pic>
      <p:grpSp>
        <p:nvGrpSpPr>
          <p:cNvPr id="3" name="Группа 2">
            <a:extLst>
              <a:ext uri="{FF2B5EF4-FFF2-40B4-BE49-F238E27FC236}">
                <a16:creationId xmlns:a16="http://schemas.microsoft.com/office/drawing/2014/main" id="{0F756907-DBC9-05A6-7933-654D716C1775}"/>
              </a:ext>
            </a:extLst>
          </p:cNvPr>
          <p:cNvGrpSpPr/>
          <p:nvPr/>
        </p:nvGrpSpPr>
        <p:grpSpPr>
          <a:xfrm>
            <a:off x="541049" y="2457535"/>
            <a:ext cx="5972596" cy="2533042"/>
            <a:chOff x="541049" y="2457535"/>
            <a:chExt cx="5972596" cy="2533042"/>
          </a:xfrm>
        </p:grpSpPr>
        <p:sp>
          <p:nvSpPr>
            <p:cNvPr id="33" name="TextBox 32">
              <a:extLst>
                <a:ext uri="{FF2B5EF4-FFF2-40B4-BE49-F238E27FC236}">
                  <a16:creationId xmlns:a16="http://schemas.microsoft.com/office/drawing/2014/main" id="{A8AA8DEB-9F5B-4C12-B842-24BF3D17D860}"/>
                </a:ext>
              </a:extLst>
            </p:cNvPr>
            <p:cNvSpPr txBox="1"/>
            <p:nvPr/>
          </p:nvSpPr>
          <p:spPr>
            <a:xfrm>
              <a:off x="4805911" y="2970999"/>
              <a:ext cx="1471587" cy="969496"/>
            </a:xfrm>
            <a:prstGeom prst="rect">
              <a:avLst/>
            </a:prstGeom>
            <a:noFill/>
          </p:spPr>
          <p:txBody>
            <a:bodyPr wrap="square" rtlCol="0">
              <a:spAutoFit/>
            </a:bodyPr>
            <a:lstStyle/>
            <a:p>
              <a:r>
                <a:rPr lang="ru-RU" sz="1300" b="1" dirty="0">
                  <a:solidFill>
                    <a:schemeClr val="accent4"/>
                  </a:solidFill>
                  <a:cs typeface="Arial" panose="020B0604020202020204" pitchFamily="34" charset="0"/>
                </a:rPr>
                <a:t>Левая коронарная </a:t>
              </a:r>
              <a:endParaRPr lang="en-US" sz="1300" b="1" dirty="0">
                <a:solidFill>
                  <a:schemeClr val="accent4"/>
                </a:solidFill>
                <a:cs typeface="Arial" panose="020B0604020202020204" pitchFamily="34" charset="0"/>
              </a:endParaRPr>
            </a:p>
            <a:p>
              <a:r>
                <a:rPr lang="ru-RU" sz="1300" b="1" dirty="0">
                  <a:solidFill>
                    <a:schemeClr val="accent4"/>
                  </a:solidFill>
                  <a:cs typeface="Arial" panose="020B0604020202020204" pitchFamily="34" charset="0"/>
                </a:rPr>
                <a:t>артерия</a:t>
              </a:r>
            </a:p>
            <a:p>
              <a:endParaRPr lang="ru-RU" dirty="0"/>
            </a:p>
          </p:txBody>
        </p:sp>
        <p:sp>
          <p:nvSpPr>
            <p:cNvPr id="34" name="Прямоугольник 33">
              <a:extLst>
                <a:ext uri="{FF2B5EF4-FFF2-40B4-BE49-F238E27FC236}">
                  <a16:creationId xmlns:a16="http://schemas.microsoft.com/office/drawing/2014/main" id="{592977D3-3FFB-4580-86E3-8A4CBFF5E544}"/>
                </a:ext>
              </a:extLst>
            </p:cNvPr>
            <p:cNvSpPr/>
            <p:nvPr/>
          </p:nvSpPr>
          <p:spPr>
            <a:xfrm>
              <a:off x="589479" y="2457535"/>
              <a:ext cx="682623" cy="292388"/>
            </a:xfrm>
            <a:prstGeom prst="rect">
              <a:avLst/>
            </a:prstGeom>
          </p:spPr>
          <p:txBody>
            <a:bodyPr wrap="none">
              <a:spAutoFit/>
            </a:bodyPr>
            <a:lstStyle/>
            <a:p>
              <a:r>
                <a:rPr lang="ru-RU" sz="1300" b="1" dirty="0">
                  <a:solidFill>
                    <a:schemeClr val="accent4"/>
                  </a:solidFill>
                  <a:cs typeface="Arial" panose="020B0604020202020204" pitchFamily="34" charset="0"/>
                </a:rPr>
                <a:t>Аорта</a:t>
              </a:r>
            </a:p>
          </p:txBody>
        </p:sp>
        <p:cxnSp>
          <p:nvCxnSpPr>
            <p:cNvPr id="35" name="Прямая со стрелкой 34">
              <a:extLst>
                <a:ext uri="{FF2B5EF4-FFF2-40B4-BE49-F238E27FC236}">
                  <a16:creationId xmlns:a16="http://schemas.microsoft.com/office/drawing/2014/main" id="{DC6D0187-A4E9-4EC2-AD1A-842A74E5669A}"/>
                </a:ext>
              </a:extLst>
            </p:cNvPr>
            <p:cNvCxnSpPr>
              <a:cxnSpLocks/>
            </p:cNvCxnSpPr>
            <p:nvPr/>
          </p:nvCxnSpPr>
          <p:spPr>
            <a:xfrm flipH="1" flipV="1">
              <a:off x="3781314" y="3450704"/>
              <a:ext cx="980070" cy="100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a:extLst>
                <a:ext uri="{FF2B5EF4-FFF2-40B4-BE49-F238E27FC236}">
                  <a16:creationId xmlns:a16="http://schemas.microsoft.com/office/drawing/2014/main" id="{EFCBA4F5-88BF-4550-98F4-04B7CA103951}"/>
                </a:ext>
              </a:extLst>
            </p:cNvPr>
            <p:cNvCxnSpPr/>
            <p:nvPr/>
          </p:nvCxnSpPr>
          <p:spPr>
            <a:xfrm>
              <a:off x="1231297" y="2634047"/>
              <a:ext cx="194882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0532129-0C8A-4C36-8B5F-157B291F5BD8}"/>
                </a:ext>
              </a:extLst>
            </p:cNvPr>
            <p:cNvSpPr txBox="1"/>
            <p:nvPr/>
          </p:nvSpPr>
          <p:spPr>
            <a:xfrm>
              <a:off x="541049" y="3390761"/>
              <a:ext cx="1471587" cy="969496"/>
            </a:xfrm>
            <a:prstGeom prst="rect">
              <a:avLst/>
            </a:prstGeom>
            <a:noFill/>
          </p:spPr>
          <p:txBody>
            <a:bodyPr wrap="square" rtlCol="0">
              <a:spAutoFit/>
            </a:bodyPr>
            <a:lstStyle/>
            <a:p>
              <a:r>
                <a:rPr lang="ru-RU" sz="1300" b="1" dirty="0">
                  <a:solidFill>
                    <a:schemeClr val="accent4"/>
                  </a:solidFill>
                  <a:cs typeface="Arial" panose="020B0604020202020204" pitchFamily="34" charset="0"/>
                </a:rPr>
                <a:t>Правая </a:t>
              </a:r>
              <a:endParaRPr lang="en-US" sz="1300" b="1" dirty="0">
                <a:solidFill>
                  <a:schemeClr val="accent4"/>
                </a:solidFill>
                <a:cs typeface="Arial" panose="020B0604020202020204" pitchFamily="34" charset="0"/>
              </a:endParaRPr>
            </a:p>
            <a:p>
              <a:r>
                <a:rPr lang="ru-RU" sz="1300" b="1" dirty="0">
                  <a:solidFill>
                    <a:schemeClr val="accent4"/>
                  </a:solidFill>
                  <a:cs typeface="Arial" panose="020B0604020202020204" pitchFamily="34" charset="0"/>
                </a:rPr>
                <a:t>коронарная </a:t>
              </a:r>
              <a:endParaRPr lang="en-US" sz="1300" b="1" dirty="0">
                <a:solidFill>
                  <a:schemeClr val="accent4"/>
                </a:solidFill>
                <a:cs typeface="Arial" panose="020B0604020202020204" pitchFamily="34" charset="0"/>
              </a:endParaRPr>
            </a:p>
            <a:p>
              <a:r>
                <a:rPr lang="ru-RU" sz="1300" b="1" dirty="0">
                  <a:solidFill>
                    <a:schemeClr val="accent4"/>
                  </a:solidFill>
                  <a:cs typeface="Arial" panose="020B0604020202020204" pitchFamily="34" charset="0"/>
                </a:rPr>
                <a:t>артерия</a:t>
              </a:r>
            </a:p>
            <a:p>
              <a:endParaRPr lang="ru-RU" dirty="0"/>
            </a:p>
          </p:txBody>
        </p:sp>
        <p:cxnSp>
          <p:nvCxnSpPr>
            <p:cNvPr id="38" name="Прямая со стрелкой 37">
              <a:extLst>
                <a:ext uri="{FF2B5EF4-FFF2-40B4-BE49-F238E27FC236}">
                  <a16:creationId xmlns:a16="http://schemas.microsoft.com/office/drawing/2014/main" id="{EA64195E-6656-4009-B6E8-7F318B4A1EC0}"/>
                </a:ext>
              </a:extLst>
            </p:cNvPr>
            <p:cNvCxnSpPr/>
            <p:nvPr/>
          </p:nvCxnSpPr>
          <p:spPr>
            <a:xfrm>
              <a:off x="1679419" y="3751092"/>
              <a:ext cx="1052580" cy="145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Прямоугольник 38">
              <a:extLst>
                <a:ext uri="{FF2B5EF4-FFF2-40B4-BE49-F238E27FC236}">
                  <a16:creationId xmlns:a16="http://schemas.microsoft.com/office/drawing/2014/main" id="{9CA07CE8-551B-4FDB-A578-BBDF1CBFE57D}"/>
                </a:ext>
              </a:extLst>
            </p:cNvPr>
            <p:cNvSpPr/>
            <p:nvPr/>
          </p:nvSpPr>
          <p:spPr>
            <a:xfrm>
              <a:off x="4823817" y="4298080"/>
              <a:ext cx="1689828" cy="692497"/>
            </a:xfrm>
            <a:prstGeom prst="rect">
              <a:avLst/>
            </a:prstGeom>
          </p:spPr>
          <p:txBody>
            <a:bodyPr wrap="square">
              <a:spAutoFit/>
            </a:bodyPr>
            <a:lstStyle/>
            <a:p>
              <a:r>
                <a:rPr lang="ru-RU" sz="1300" b="1" dirty="0">
                  <a:solidFill>
                    <a:schemeClr val="accent4"/>
                  </a:solidFill>
                  <a:cs typeface="Arial" panose="020B0604020202020204" pitchFamily="34" charset="0"/>
                </a:rPr>
                <a:t>Передняя</a:t>
              </a:r>
            </a:p>
            <a:p>
              <a:r>
                <a:rPr lang="ru-RU" sz="1300" b="1" dirty="0">
                  <a:solidFill>
                    <a:schemeClr val="accent4"/>
                  </a:solidFill>
                  <a:cs typeface="Arial" panose="020B0604020202020204" pitchFamily="34" charset="0"/>
                </a:rPr>
                <a:t>межжелудочковая</a:t>
              </a:r>
            </a:p>
            <a:p>
              <a:r>
                <a:rPr lang="ru-RU" sz="1300" b="1" dirty="0">
                  <a:solidFill>
                    <a:schemeClr val="accent4"/>
                  </a:solidFill>
                  <a:cs typeface="Arial" panose="020B0604020202020204" pitchFamily="34" charset="0"/>
                </a:rPr>
                <a:t>артерия</a:t>
              </a:r>
            </a:p>
          </p:txBody>
        </p:sp>
        <p:sp>
          <p:nvSpPr>
            <p:cNvPr id="40" name="Прямоугольник 39">
              <a:extLst>
                <a:ext uri="{FF2B5EF4-FFF2-40B4-BE49-F238E27FC236}">
                  <a16:creationId xmlns:a16="http://schemas.microsoft.com/office/drawing/2014/main" id="{1AEAAD48-D000-4C4C-B416-F9B47F3B9444}"/>
                </a:ext>
              </a:extLst>
            </p:cNvPr>
            <p:cNvSpPr/>
            <p:nvPr/>
          </p:nvSpPr>
          <p:spPr>
            <a:xfrm>
              <a:off x="4863033" y="3704500"/>
              <a:ext cx="1393689" cy="492443"/>
            </a:xfrm>
            <a:prstGeom prst="rect">
              <a:avLst/>
            </a:prstGeom>
          </p:spPr>
          <p:txBody>
            <a:bodyPr wrap="square">
              <a:spAutoFit/>
            </a:bodyPr>
            <a:lstStyle/>
            <a:p>
              <a:r>
                <a:rPr lang="ru-RU" sz="1300" b="1" dirty="0">
                  <a:solidFill>
                    <a:schemeClr val="accent4"/>
                  </a:solidFill>
                  <a:cs typeface="Arial" panose="020B0604020202020204" pitchFamily="34" charset="0"/>
                </a:rPr>
                <a:t>Огибающая</a:t>
              </a:r>
              <a:br>
                <a:rPr lang="ru-RU" sz="1300" b="1" dirty="0">
                  <a:solidFill>
                    <a:schemeClr val="accent4"/>
                  </a:solidFill>
                  <a:cs typeface="Arial" panose="020B0604020202020204" pitchFamily="34" charset="0"/>
                </a:rPr>
              </a:br>
              <a:r>
                <a:rPr lang="ru-RU" sz="1300" b="1" dirty="0">
                  <a:solidFill>
                    <a:schemeClr val="accent4"/>
                  </a:solidFill>
                  <a:cs typeface="Arial" panose="020B0604020202020204" pitchFamily="34" charset="0"/>
                </a:rPr>
                <a:t>артерия</a:t>
              </a:r>
            </a:p>
          </p:txBody>
        </p:sp>
        <p:cxnSp>
          <p:nvCxnSpPr>
            <p:cNvPr id="41" name="Прямая со стрелкой 40">
              <a:extLst>
                <a:ext uri="{FF2B5EF4-FFF2-40B4-BE49-F238E27FC236}">
                  <a16:creationId xmlns:a16="http://schemas.microsoft.com/office/drawing/2014/main" id="{D7B6FC23-7970-404B-BF23-A9FE57CC4A4C}"/>
                </a:ext>
              </a:extLst>
            </p:cNvPr>
            <p:cNvCxnSpPr>
              <a:cxnSpLocks/>
            </p:cNvCxnSpPr>
            <p:nvPr/>
          </p:nvCxnSpPr>
          <p:spPr>
            <a:xfrm flipH="1">
              <a:off x="4135730" y="3765617"/>
              <a:ext cx="7760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a:extLst>
                <a:ext uri="{FF2B5EF4-FFF2-40B4-BE49-F238E27FC236}">
                  <a16:creationId xmlns:a16="http://schemas.microsoft.com/office/drawing/2014/main" id="{933506BF-046C-4E4E-A330-60C814AEBEEA}"/>
                </a:ext>
              </a:extLst>
            </p:cNvPr>
            <p:cNvCxnSpPr>
              <a:cxnSpLocks/>
            </p:cNvCxnSpPr>
            <p:nvPr/>
          </p:nvCxnSpPr>
          <p:spPr>
            <a:xfrm flipH="1" flipV="1">
              <a:off x="3650683" y="4604883"/>
              <a:ext cx="1261095" cy="162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2296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1523998" y="1488123"/>
            <a:ext cx="9144000" cy="1283953"/>
          </a:xfrm>
        </p:spPr>
        <p:txBody>
          <a:bodyPr>
            <a:normAutofit/>
          </a:bodyPr>
          <a:lstStyle/>
          <a:p>
            <a:pPr algn="ctr"/>
            <a:r>
              <a:rPr lang="ru-RU" sz="4400" dirty="0">
                <a:solidFill>
                  <a:schemeClr val="bg2">
                    <a:lumMod val="25000"/>
                  </a:schemeClr>
                </a:solidFill>
              </a:rPr>
              <a:t>Лекарственная терапия</a:t>
            </a:r>
          </a:p>
        </p:txBody>
      </p:sp>
      <p:sp>
        <p:nvSpPr>
          <p:cNvPr id="5" name="Подзаголовок 4"/>
          <p:cNvSpPr>
            <a:spLocks noGrp="1"/>
          </p:cNvSpPr>
          <p:nvPr>
            <p:ph type="subTitle" idx="1"/>
          </p:nvPr>
        </p:nvSpPr>
        <p:spPr>
          <a:xfrm>
            <a:off x="466165" y="2772076"/>
            <a:ext cx="11465859" cy="1530983"/>
          </a:xfrm>
        </p:spPr>
        <p:txBody>
          <a:bodyPr>
            <a:noAutofit/>
          </a:bodyPr>
          <a:lstStyle/>
          <a:p>
            <a:pPr algn="ctr"/>
            <a:r>
              <a:rPr lang="ru-RU" sz="2800" i="1" dirty="0"/>
              <a:t>*Назначается только после консультации с врачом!</a:t>
            </a:r>
          </a:p>
          <a:p>
            <a:pPr algn="ctr"/>
            <a:r>
              <a:rPr lang="ru-RU" sz="2800" i="1" dirty="0"/>
              <a:t>Вся информация о медикаментозных препаратах носит ознакомительный характер.</a:t>
            </a:r>
          </a:p>
          <a:p>
            <a:pPr algn="ctr"/>
            <a:r>
              <a:rPr lang="ru-RU" sz="2800" i="1" dirty="0"/>
              <a:t>Самостоятельное назначение или отмена лечения могут быть опасными для здоровья! </a:t>
            </a:r>
          </a:p>
        </p:txBody>
      </p:sp>
    </p:spTree>
    <p:extLst>
      <p:ext uri="{BB962C8B-B14F-4D97-AF65-F5344CB8AC3E}">
        <p14:creationId xmlns:p14="http://schemas.microsoft.com/office/powerpoint/2010/main" val="4090645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0D82DF1F-F5FE-E045-851A-72EE741076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4863" y="1355931"/>
            <a:ext cx="4887137" cy="4758879"/>
          </a:xfrm>
          <a:prstGeom prst="rect">
            <a:avLst/>
          </a:prstGeom>
        </p:spPr>
      </p:pic>
      <p:sp>
        <p:nvSpPr>
          <p:cNvPr id="4" name="Заголовок 3">
            <a:extLst>
              <a:ext uri="{FF2B5EF4-FFF2-40B4-BE49-F238E27FC236}">
                <a16:creationId xmlns:a16="http://schemas.microsoft.com/office/drawing/2014/main" id="{C7AB3E17-E6A3-DB43-9F77-A405810BEE2B}"/>
              </a:ext>
            </a:extLst>
          </p:cNvPr>
          <p:cNvSpPr>
            <a:spLocks noGrp="1"/>
          </p:cNvSpPr>
          <p:nvPr>
            <p:ph type="title"/>
          </p:nvPr>
        </p:nvSpPr>
        <p:spPr>
          <a:xfrm>
            <a:off x="533213" y="520949"/>
            <a:ext cx="11336057" cy="975762"/>
          </a:xfrm>
        </p:spPr>
        <p:txBody>
          <a:bodyPr/>
          <a:lstStyle/>
          <a:p>
            <a:pPr algn="ctr"/>
            <a:r>
              <a:rPr lang="ru-RU" sz="4400" dirty="0">
                <a:solidFill>
                  <a:schemeClr val="bg2">
                    <a:lumMod val="25000"/>
                  </a:schemeClr>
                </a:solidFill>
              </a:rPr>
              <a:t>Препараты, уменьшающие выраженность стенокардии</a:t>
            </a:r>
          </a:p>
        </p:txBody>
      </p:sp>
      <p:sp>
        <p:nvSpPr>
          <p:cNvPr id="5" name="Объект 4">
            <a:extLst>
              <a:ext uri="{FF2B5EF4-FFF2-40B4-BE49-F238E27FC236}">
                <a16:creationId xmlns:a16="http://schemas.microsoft.com/office/drawing/2014/main" id="{6AA7787C-B096-034A-BCB0-D590160EFA0D}"/>
              </a:ext>
            </a:extLst>
          </p:cNvPr>
          <p:cNvSpPr>
            <a:spLocks noGrp="1"/>
          </p:cNvSpPr>
          <p:nvPr>
            <p:ph idx="1"/>
          </p:nvPr>
        </p:nvSpPr>
        <p:spPr>
          <a:xfrm>
            <a:off x="402947" y="1756043"/>
            <a:ext cx="7292975" cy="5018209"/>
          </a:xfrm>
        </p:spPr>
        <p:txBody>
          <a:bodyPr/>
          <a:lstStyle/>
          <a:p>
            <a:r>
              <a:rPr lang="ru-RU" sz="2000" dirty="0"/>
              <a:t>Для того, </a:t>
            </a:r>
            <a:r>
              <a:rPr lang="ru-RU" sz="2000" b="1" dirty="0"/>
              <a:t>чтобы предупредить появление приступов</a:t>
            </a:r>
            <a:r>
              <a:rPr lang="ru-RU" sz="2000" dirty="0"/>
              <a:t>, необходимо устранить ограничение поступления кислорода к сердечной мышце – ишемию миокарда. Это можно сделать тремя способами:</a:t>
            </a:r>
          </a:p>
          <a:p>
            <a:pPr marL="342900" indent="-342900">
              <a:buFont typeface="Arial" panose="020B0604020202020204" pitchFamily="34" charset="0"/>
              <a:buChar char="•"/>
            </a:pPr>
            <a:r>
              <a:rPr lang="ru-RU" sz="2000" dirty="0"/>
              <a:t>Увеличив доставку кислорода к сердцу (нитраты, блокаторы кальциевых каналов)</a:t>
            </a:r>
          </a:p>
          <a:p>
            <a:pPr marL="342900" indent="-342900">
              <a:buFont typeface="Arial" panose="020B0604020202020204" pitchFamily="34" charset="0"/>
              <a:buChar char="•"/>
            </a:pPr>
            <a:r>
              <a:rPr lang="ru-RU" sz="2000" dirty="0"/>
              <a:t>Уменьшив потребность сердца в кислороде за счет снижения пульса (бета-адреноблокаторы)</a:t>
            </a:r>
          </a:p>
          <a:p>
            <a:pPr marL="342900" indent="-342900">
              <a:buFont typeface="Arial" panose="020B0604020202020204" pitchFamily="34" charset="0"/>
              <a:buChar char="•"/>
            </a:pPr>
            <a:r>
              <a:rPr lang="ru-RU" sz="2000" dirty="0"/>
              <a:t>Повысив эффективность использования кислорода сердцем (антиангинальные препараты)</a:t>
            </a:r>
          </a:p>
          <a:p>
            <a:endParaRPr lang="ru-RU" sz="1000" dirty="0"/>
          </a:p>
          <a:p>
            <a:r>
              <a:rPr lang="ru-RU" sz="2000" b="1" dirty="0"/>
              <a:t>ОДНОГО ПРЕПАРАТА ДЛЯ ЛЕЧЕНИЯ ИШЕМИЧЕСКОЙ БОЛЕЗНИ СЕРДЦА НЕ СУЩЕСТВУЕТ! Все три подхода могут применяться в комплексе.</a:t>
            </a:r>
          </a:p>
          <a:p>
            <a:pPr marL="342900" indent="-342900">
              <a:buFont typeface="Arial" panose="020B0604020202020204" pitchFamily="34" charset="0"/>
              <a:buChar char="•"/>
            </a:pPr>
            <a:endParaRPr lang="ru-RU" sz="2000" dirty="0"/>
          </a:p>
        </p:txBody>
      </p:sp>
      <p:sp>
        <p:nvSpPr>
          <p:cNvPr id="6" name="Прямоугольник 5">
            <a:extLst>
              <a:ext uri="{FF2B5EF4-FFF2-40B4-BE49-F238E27FC236}">
                <a16:creationId xmlns:a16="http://schemas.microsoft.com/office/drawing/2014/main" id="{106E2304-4D14-4532-A16C-35D236DEC07D}"/>
              </a:ext>
            </a:extLst>
          </p:cNvPr>
          <p:cNvSpPr/>
          <p:nvPr/>
        </p:nvSpPr>
        <p:spPr>
          <a:xfrm>
            <a:off x="143591" y="6374142"/>
            <a:ext cx="7811689" cy="584775"/>
          </a:xfrm>
          <a:prstGeom prst="rect">
            <a:avLst/>
          </a:prstGeom>
        </p:spPr>
        <p:txBody>
          <a:bodyPr wrap="square">
            <a:spAutoFit/>
          </a:bodyPr>
          <a:lstStyle/>
          <a:p>
            <a:pPr marL="228600" indent="-228600">
              <a:spcBef>
                <a:spcPts val="600"/>
              </a:spcBef>
              <a:buFont typeface="Arial" panose="020B0604020202020204" pitchFamily="34" charset="0"/>
              <a:buAutoNum type="arabicPeriod"/>
            </a:pPr>
            <a:r>
              <a:rPr lang="ru-RU" sz="900" dirty="0">
                <a:solidFill>
                  <a:schemeClr val="tx2"/>
                </a:solidFill>
                <a:latin typeface="+mj-lt"/>
                <a:cs typeface="Arial" panose="020B0604020202020204" pitchFamily="34" charset="0"/>
              </a:rPr>
              <a:t>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marL="228600" indent="-228600">
              <a:spcBef>
                <a:spcPts val="600"/>
              </a:spcBef>
              <a:buFont typeface="Arial" panose="020B0604020202020204" pitchFamily="34" charset="0"/>
              <a:buAutoNum type="arabicPeriod"/>
            </a:pPr>
            <a:endParaRPr lang="ru-RU" sz="900" dirty="0">
              <a:solidFill>
                <a:schemeClr val="tx2"/>
              </a:solidFill>
              <a:latin typeface="+mj-lt"/>
              <a:cs typeface="Arial" panose="020B0604020202020204" pitchFamily="34" charset="0"/>
            </a:endParaRPr>
          </a:p>
        </p:txBody>
      </p:sp>
    </p:spTree>
    <p:extLst>
      <p:ext uri="{BB962C8B-B14F-4D97-AF65-F5344CB8AC3E}">
        <p14:creationId xmlns:p14="http://schemas.microsoft.com/office/powerpoint/2010/main" val="738946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
          <p:cNvSpPr>
            <a:spLocks noGrp="1"/>
          </p:cNvSpPr>
          <p:nvPr>
            <p:ph type="title"/>
          </p:nvPr>
        </p:nvSpPr>
        <p:spPr>
          <a:xfrm>
            <a:off x="801936" y="208317"/>
            <a:ext cx="10090181" cy="970280"/>
          </a:xfrm>
        </p:spPr>
        <p:txBody>
          <a:bodyPr/>
          <a:lstStyle/>
          <a:p>
            <a:pPr algn="ctr"/>
            <a:r>
              <a:rPr lang="ru-RU" sz="3800" dirty="0">
                <a:solidFill>
                  <a:schemeClr val="bg2">
                    <a:lumMod val="25000"/>
                  </a:schemeClr>
                </a:solidFill>
              </a:rPr>
              <a:t>Нитраты</a:t>
            </a:r>
            <a:endParaRPr lang="en-IE" sz="3800" dirty="0">
              <a:solidFill>
                <a:schemeClr val="bg2">
                  <a:lumMod val="25000"/>
                </a:schemeClr>
              </a:solidFill>
            </a:endParaRPr>
          </a:p>
        </p:txBody>
      </p:sp>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937" y="2584367"/>
            <a:ext cx="422289" cy="400377"/>
          </a:xfrm>
          <a:prstGeom prst="rect">
            <a:avLst/>
          </a:prstGeom>
        </p:spPr>
      </p:pic>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937" y="3443054"/>
            <a:ext cx="422289" cy="400377"/>
          </a:xfrm>
          <a:prstGeom prst="rect">
            <a:avLst/>
          </a:prstGeom>
        </p:spPr>
      </p:pic>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87" y="4370037"/>
            <a:ext cx="422289" cy="400377"/>
          </a:xfrm>
          <a:prstGeom prst="rect">
            <a:avLst/>
          </a:prstGeom>
        </p:spPr>
      </p:pic>
      <p:sp>
        <p:nvSpPr>
          <p:cNvPr id="25" name="TextBox 24"/>
          <p:cNvSpPr txBox="1"/>
          <p:nvPr/>
        </p:nvSpPr>
        <p:spPr>
          <a:xfrm>
            <a:off x="824486" y="2587532"/>
            <a:ext cx="422290" cy="369332"/>
          </a:xfrm>
          <a:prstGeom prst="rect">
            <a:avLst/>
          </a:prstGeom>
          <a:noFill/>
        </p:spPr>
        <p:txBody>
          <a:bodyPr wrap="square" rtlCol="0">
            <a:spAutoFit/>
          </a:bodyPr>
          <a:lstStyle/>
          <a:p>
            <a:r>
              <a:rPr lang="en-US" b="1" dirty="0">
                <a:solidFill>
                  <a:schemeClr val="bg1"/>
                </a:solidFill>
              </a:rPr>
              <a:t>1</a:t>
            </a:r>
            <a:endParaRPr lang="ru-RU" b="1" dirty="0">
              <a:solidFill>
                <a:schemeClr val="bg1"/>
              </a:solidFill>
            </a:endParaRPr>
          </a:p>
        </p:txBody>
      </p:sp>
      <p:sp>
        <p:nvSpPr>
          <p:cNvPr id="26" name="TextBox 25"/>
          <p:cNvSpPr txBox="1"/>
          <p:nvPr/>
        </p:nvSpPr>
        <p:spPr>
          <a:xfrm>
            <a:off x="860353" y="3424674"/>
            <a:ext cx="631208" cy="369332"/>
          </a:xfrm>
          <a:prstGeom prst="rect">
            <a:avLst/>
          </a:prstGeom>
          <a:noFill/>
        </p:spPr>
        <p:txBody>
          <a:bodyPr wrap="square" rtlCol="0">
            <a:spAutoFit/>
          </a:bodyPr>
          <a:lstStyle/>
          <a:p>
            <a:r>
              <a:rPr lang="en-US" b="1" dirty="0">
                <a:solidFill>
                  <a:schemeClr val="bg1"/>
                </a:solidFill>
              </a:rPr>
              <a:t>2</a:t>
            </a:r>
            <a:endParaRPr lang="ru-RU" b="1" dirty="0">
              <a:solidFill>
                <a:schemeClr val="bg1"/>
              </a:solidFill>
            </a:endParaRPr>
          </a:p>
        </p:txBody>
      </p:sp>
      <p:sp>
        <p:nvSpPr>
          <p:cNvPr id="27" name="TextBox 26"/>
          <p:cNvSpPr txBox="1"/>
          <p:nvPr/>
        </p:nvSpPr>
        <p:spPr>
          <a:xfrm>
            <a:off x="882037" y="4373260"/>
            <a:ext cx="631207" cy="369332"/>
          </a:xfrm>
          <a:prstGeom prst="rect">
            <a:avLst/>
          </a:prstGeom>
          <a:noFill/>
        </p:spPr>
        <p:txBody>
          <a:bodyPr wrap="square" rtlCol="0">
            <a:spAutoFit/>
          </a:bodyPr>
          <a:lstStyle/>
          <a:p>
            <a:r>
              <a:rPr lang="en-US" b="1" dirty="0">
                <a:solidFill>
                  <a:schemeClr val="bg1"/>
                </a:solidFill>
              </a:rPr>
              <a:t>3</a:t>
            </a:r>
            <a:endParaRPr lang="ru-RU" b="1" dirty="0">
              <a:solidFill>
                <a:schemeClr val="bg1"/>
              </a:solidFill>
            </a:endParaRPr>
          </a:p>
        </p:txBody>
      </p:sp>
      <p:pic>
        <p:nvPicPr>
          <p:cNvPr id="29" name="Рисунок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6250" y="1428482"/>
            <a:ext cx="4400950" cy="4387959"/>
          </a:xfrm>
          <a:prstGeom prst="rect">
            <a:avLst/>
          </a:prstGeom>
        </p:spPr>
      </p:pic>
      <p:sp>
        <p:nvSpPr>
          <p:cNvPr id="4" name="Прямоугольник 3">
            <a:extLst>
              <a:ext uri="{FF2B5EF4-FFF2-40B4-BE49-F238E27FC236}">
                <a16:creationId xmlns:a16="http://schemas.microsoft.com/office/drawing/2014/main" id="{8E50940B-27CF-4E9A-86EE-9617FE83F96D}"/>
              </a:ext>
            </a:extLst>
          </p:cNvPr>
          <p:cNvSpPr/>
          <p:nvPr/>
        </p:nvSpPr>
        <p:spPr>
          <a:xfrm>
            <a:off x="1318513" y="2450135"/>
            <a:ext cx="6096000" cy="3139321"/>
          </a:xfrm>
          <a:prstGeom prst="rect">
            <a:avLst/>
          </a:prstGeom>
        </p:spPr>
        <p:txBody>
          <a:bodyPr>
            <a:spAutoFit/>
          </a:bodyPr>
          <a:lstStyle/>
          <a:p>
            <a:r>
              <a:rPr lang="ru-RU" dirty="0">
                <a:solidFill>
                  <a:schemeClr val="bg2">
                    <a:lumMod val="25000"/>
                  </a:schemeClr>
                </a:solidFill>
              </a:rPr>
              <a:t>Нитраты короткого действия (в таблетках или спрее) используются для быстрого купирования боли.</a:t>
            </a:r>
          </a:p>
          <a:p>
            <a:endParaRPr lang="ru-RU" dirty="0">
              <a:solidFill>
                <a:schemeClr val="bg2">
                  <a:lumMod val="25000"/>
                </a:schemeClr>
              </a:solidFill>
            </a:endParaRPr>
          </a:p>
          <a:p>
            <a:r>
              <a:rPr lang="ru-RU" dirty="0">
                <a:solidFill>
                  <a:schemeClr val="bg2">
                    <a:lumMod val="25000"/>
                  </a:schemeClr>
                </a:solidFill>
              </a:rPr>
              <a:t>Нитраты длительного действия могут применяться перед физическими нагрузками. Они профилактируют приступ стенокардии.</a:t>
            </a:r>
          </a:p>
          <a:p>
            <a:endParaRPr lang="ru-RU" dirty="0">
              <a:solidFill>
                <a:schemeClr val="bg2">
                  <a:lumMod val="25000"/>
                </a:schemeClr>
              </a:solidFill>
            </a:endParaRPr>
          </a:p>
          <a:p>
            <a:r>
              <a:rPr lang="ru-RU" b="1" dirty="0">
                <a:solidFill>
                  <a:schemeClr val="bg2">
                    <a:lumMod val="25000"/>
                  </a:schemeClr>
                </a:solidFill>
              </a:rPr>
              <a:t>Основные нежелательные эффекты:</a:t>
            </a:r>
          </a:p>
          <a:p>
            <a:pPr marL="800100" lvl="1" indent="-342900">
              <a:buFont typeface="Wingdings" panose="05000000000000000000" pitchFamily="2" charset="2"/>
              <a:buChar char="ü"/>
            </a:pPr>
            <a:r>
              <a:rPr lang="ru-RU" dirty="0">
                <a:solidFill>
                  <a:schemeClr val="bg2">
                    <a:lumMod val="25000"/>
                  </a:schemeClr>
                </a:solidFill>
              </a:rPr>
              <a:t>Снижение давления;</a:t>
            </a:r>
          </a:p>
          <a:p>
            <a:pPr marL="800100" lvl="1" indent="-342900">
              <a:buFont typeface="Wingdings" panose="05000000000000000000" pitchFamily="2" charset="2"/>
              <a:buChar char="ü"/>
            </a:pPr>
            <a:r>
              <a:rPr lang="ru-RU" dirty="0">
                <a:solidFill>
                  <a:schemeClr val="bg2">
                    <a:lumMod val="25000"/>
                  </a:schemeClr>
                </a:solidFill>
              </a:rPr>
              <a:t>Головная боль;</a:t>
            </a:r>
          </a:p>
          <a:p>
            <a:pPr marL="800100" lvl="1" indent="-342900">
              <a:buFont typeface="Wingdings" panose="05000000000000000000" pitchFamily="2" charset="2"/>
              <a:buChar char="ü"/>
            </a:pPr>
            <a:r>
              <a:rPr lang="ru-RU" dirty="0">
                <a:solidFill>
                  <a:schemeClr val="bg2">
                    <a:lumMod val="25000"/>
                  </a:schemeClr>
                </a:solidFill>
              </a:rPr>
              <a:t>Сердцебиение;</a:t>
            </a:r>
          </a:p>
        </p:txBody>
      </p:sp>
      <p:sp>
        <p:nvSpPr>
          <p:cNvPr id="17" name="Прямоугольник 16">
            <a:extLst>
              <a:ext uri="{FF2B5EF4-FFF2-40B4-BE49-F238E27FC236}">
                <a16:creationId xmlns:a16="http://schemas.microsoft.com/office/drawing/2014/main" id="{1478936F-107E-4424-958F-506DA0FA4FE2}"/>
              </a:ext>
            </a:extLst>
          </p:cNvPr>
          <p:cNvSpPr/>
          <p:nvPr/>
        </p:nvSpPr>
        <p:spPr>
          <a:xfrm>
            <a:off x="849674" y="6544866"/>
            <a:ext cx="12002814" cy="446276"/>
          </a:xfrm>
          <a:prstGeom prst="rect">
            <a:avLst/>
          </a:prstGeom>
        </p:spPr>
        <p:txBody>
          <a:bodyPr wrap="square">
            <a:spAutoFit/>
          </a:bodyPr>
          <a:lstStyle/>
          <a:p>
            <a:pPr>
              <a:spcBef>
                <a:spcPts val="600"/>
              </a:spcBef>
            </a:pPr>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spcBef>
                <a:spcPts val="600"/>
              </a:spcBef>
            </a:pPr>
            <a:endParaRPr lang="ru-RU" sz="900" dirty="0">
              <a:solidFill>
                <a:schemeClr val="tx2"/>
              </a:solidFill>
              <a:latin typeface="+mj-lt"/>
              <a:cs typeface="Arial" panose="020B0604020202020204" pitchFamily="34" charset="0"/>
            </a:endParaRPr>
          </a:p>
        </p:txBody>
      </p:sp>
      <p:sp>
        <p:nvSpPr>
          <p:cNvPr id="5" name="Прямоугольник 4">
            <a:extLst>
              <a:ext uri="{FF2B5EF4-FFF2-40B4-BE49-F238E27FC236}">
                <a16:creationId xmlns:a16="http://schemas.microsoft.com/office/drawing/2014/main" id="{D078B7D4-29E1-49B8-A515-218D1129F49B}"/>
              </a:ext>
            </a:extLst>
          </p:cNvPr>
          <p:cNvSpPr/>
          <p:nvPr/>
        </p:nvSpPr>
        <p:spPr>
          <a:xfrm>
            <a:off x="569343" y="5604212"/>
            <a:ext cx="11214340" cy="646331"/>
          </a:xfrm>
          <a:prstGeom prst="rect">
            <a:avLst/>
          </a:prstGeom>
        </p:spPr>
        <p:txBody>
          <a:bodyPr wrap="square">
            <a:spAutoFit/>
          </a:bodyPr>
          <a:lstStyle/>
          <a:p>
            <a:pPr algn="ctr"/>
            <a:r>
              <a:rPr lang="ru-RU" b="1" dirty="0">
                <a:solidFill>
                  <a:schemeClr val="accent2"/>
                </a:solidFill>
              </a:rPr>
              <a:t>Если приступ стенокардии сохраняется более 10 минут на фоне приема нитратов короткого действия, то требуется немедленное обращение за медицинской помощью! </a:t>
            </a:r>
          </a:p>
        </p:txBody>
      </p:sp>
      <p:sp>
        <p:nvSpPr>
          <p:cNvPr id="19" name="Скругленный прямоугольник 28">
            <a:extLst>
              <a:ext uri="{FF2B5EF4-FFF2-40B4-BE49-F238E27FC236}">
                <a16:creationId xmlns:a16="http://schemas.microsoft.com/office/drawing/2014/main" id="{7C918B75-3B3D-4E2A-9CB8-0035A19EE8A2}"/>
              </a:ext>
            </a:extLst>
          </p:cNvPr>
          <p:cNvSpPr/>
          <p:nvPr/>
        </p:nvSpPr>
        <p:spPr>
          <a:xfrm>
            <a:off x="463449" y="1224351"/>
            <a:ext cx="7756770" cy="970281"/>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ru-RU" dirty="0"/>
              <a:t>Расширяют венозные сосуды, крупные и мелкие артерии, улучшают кровоток в сосудах сердечной мышцы, частично компенсируют нарушение функций внутренней оболочки сосудов.</a:t>
            </a:r>
          </a:p>
          <a:p>
            <a:r>
              <a:rPr lang="ru-RU" dirty="0"/>
              <a:t> </a:t>
            </a:r>
          </a:p>
        </p:txBody>
      </p:sp>
    </p:spTree>
    <p:extLst>
      <p:ext uri="{BB962C8B-B14F-4D97-AF65-F5344CB8AC3E}">
        <p14:creationId xmlns:p14="http://schemas.microsoft.com/office/powerpoint/2010/main" val="2159559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a:spLocks noGrp="1"/>
          </p:cNvSpPr>
          <p:nvPr>
            <p:ph type="title"/>
          </p:nvPr>
        </p:nvSpPr>
        <p:spPr>
          <a:xfrm>
            <a:off x="494068" y="325334"/>
            <a:ext cx="10837320" cy="670138"/>
          </a:xfrm>
        </p:spPr>
        <p:txBody>
          <a:bodyPr/>
          <a:lstStyle/>
          <a:p>
            <a:pPr algn="ctr"/>
            <a:r>
              <a:rPr lang="ru-RU" sz="3800" dirty="0">
                <a:solidFill>
                  <a:schemeClr val="bg2">
                    <a:lumMod val="25000"/>
                  </a:schemeClr>
                </a:solidFill>
              </a:rPr>
              <a:t>Бета - адреноблокаторы</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2569" y="823242"/>
            <a:ext cx="2682475" cy="5211516"/>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068" y="2919992"/>
            <a:ext cx="422289" cy="400377"/>
          </a:xfrm>
          <a:prstGeom prst="rect">
            <a:avLst/>
          </a:prstGeom>
        </p:spPr>
      </p:pic>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6673" y="2924217"/>
            <a:ext cx="422289" cy="400377"/>
          </a:xfrm>
          <a:prstGeom prst="rect">
            <a:avLst/>
          </a:prstGeom>
        </p:spPr>
      </p:pic>
      <p:sp>
        <p:nvSpPr>
          <p:cNvPr id="19" name="TextBox 18"/>
          <p:cNvSpPr txBox="1"/>
          <p:nvPr/>
        </p:nvSpPr>
        <p:spPr>
          <a:xfrm>
            <a:off x="526955" y="2919992"/>
            <a:ext cx="798285" cy="369332"/>
          </a:xfrm>
          <a:prstGeom prst="rect">
            <a:avLst/>
          </a:prstGeom>
          <a:noFill/>
        </p:spPr>
        <p:txBody>
          <a:bodyPr wrap="square" rtlCol="0">
            <a:spAutoFit/>
          </a:bodyPr>
          <a:lstStyle/>
          <a:p>
            <a:r>
              <a:rPr lang="en-US" b="1" dirty="0">
                <a:solidFill>
                  <a:schemeClr val="bg1"/>
                </a:solidFill>
              </a:rPr>
              <a:t>1</a:t>
            </a:r>
            <a:endParaRPr lang="ru-RU" b="1" dirty="0">
              <a:solidFill>
                <a:schemeClr val="bg1"/>
              </a:solidFill>
            </a:endParaRPr>
          </a:p>
        </p:txBody>
      </p:sp>
      <p:sp>
        <p:nvSpPr>
          <p:cNvPr id="23" name="TextBox 22"/>
          <p:cNvSpPr txBox="1"/>
          <p:nvPr/>
        </p:nvSpPr>
        <p:spPr>
          <a:xfrm>
            <a:off x="4762065" y="2934257"/>
            <a:ext cx="581897" cy="369332"/>
          </a:xfrm>
          <a:prstGeom prst="rect">
            <a:avLst/>
          </a:prstGeom>
          <a:noFill/>
        </p:spPr>
        <p:txBody>
          <a:bodyPr wrap="square" rtlCol="0">
            <a:spAutoFit/>
          </a:bodyPr>
          <a:lstStyle/>
          <a:p>
            <a:r>
              <a:rPr lang="en-US" b="1" dirty="0">
                <a:solidFill>
                  <a:schemeClr val="bg1"/>
                </a:solidFill>
              </a:rPr>
              <a:t>2</a:t>
            </a:r>
            <a:endParaRPr lang="ru-RU" b="1" dirty="0">
              <a:solidFill>
                <a:schemeClr val="bg1"/>
              </a:solidFill>
            </a:endParaRPr>
          </a:p>
        </p:txBody>
      </p:sp>
      <p:sp>
        <p:nvSpPr>
          <p:cNvPr id="8" name="TextBox 7"/>
          <p:cNvSpPr txBox="1"/>
          <p:nvPr/>
        </p:nvSpPr>
        <p:spPr>
          <a:xfrm>
            <a:off x="4267201" y="3871938"/>
            <a:ext cx="4920486" cy="1661993"/>
          </a:xfrm>
          <a:prstGeom prst="rect">
            <a:avLst/>
          </a:prstGeom>
          <a:noFill/>
        </p:spPr>
        <p:txBody>
          <a:bodyPr wrap="square" rtlCol="0">
            <a:spAutoFit/>
          </a:bodyPr>
          <a:lstStyle/>
          <a:p>
            <a:r>
              <a:rPr lang="ru-RU" sz="1700" dirty="0">
                <a:solidFill>
                  <a:schemeClr val="accent4"/>
                </a:solidFill>
              </a:rPr>
              <a:t>Возможные нежелательные эффекты:</a:t>
            </a:r>
          </a:p>
          <a:p>
            <a:r>
              <a:rPr lang="ru-RU" sz="1700" dirty="0">
                <a:solidFill>
                  <a:schemeClr val="accent4"/>
                </a:solidFill>
              </a:rPr>
              <a:t>          Усталость;</a:t>
            </a:r>
          </a:p>
          <a:p>
            <a:r>
              <a:rPr lang="ru-RU" sz="1700" dirty="0">
                <a:solidFill>
                  <a:schemeClr val="accent4"/>
                </a:solidFill>
              </a:rPr>
              <a:t>          Депрессия;</a:t>
            </a:r>
          </a:p>
          <a:p>
            <a:r>
              <a:rPr lang="ru-RU" sz="1700" dirty="0">
                <a:solidFill>
                  <a:schemeClr val="accent4"/>
                </a:solidFill>
              </a:rPr>
              <a:t>          Снижение артериального давления;</a:t>
            </a:r>
          </a:p>
          <a:p>
            <a:r>
              <a:rPr lang="ru-RU" sz="1700" dirty="0">
                <a:solidFill>
                  <a:schemeClr val="accent4"/>
                </a:solidFill>
              </a:rPr>
              <a:t>          Бронхоспазм;</a:t>
            </a:r>
          </a:p>
          <a:p>
            <a:endParaRPr lang="ru-RU" sz="1700" dirty="0">
              <a:solidFill>
                <a:schemeClr val="accent4"/>
              </a:solidFill>
            </a:endParaRPr>
          </a:p>
        </p:txBody>
      </p:sp>
      <p:pic>
        <p:nvPicPr>
          <p:cNvPr id="26" name="Рисунок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0444" y="4287414"/>
            <a:ext cx="132471" cy="125597"/>
          </a:xfrm>
          <a:prstGeom prst="rect">
            <a:avLst/>
          </a:prstGeom>
        </p:spPr>
      </p:pic>
      <p:pic>
        <p:nvPicPr>
          <p:cNvPr id="27" name="Рисунок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3630" y="4532473"/>
            <a:ext cx="132471" cy="125597"/>
          </a:xfrm>
          <a:prstGeom prst="rect">
            <a:avLst/>
          </a:prstGeom>
        </p:spPr>
      </p:pic>
      <p:pic>
        <p:nvPicPr>
          <p:cNvPr id="28" name="Рисунок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429" y="4791922"/>
            <a:ext cx="132471" cy="125597"/>
          </a:xfrm>
          <a:prstGeom prst="rect">
            <a:avLst/>
          </a:prstGeom>
        </p:spPr>
      </p:pic>
      <p:sp>
        <p:nvSpPr>
          <p:cNvPr id="29" name="Скругленный прямоугольник 28"/>
          <p:cNvSpPr/>
          <p:nvPr/>
        </p:nvSpPr>
        <p:spPr>
          <a:xfrm>
            <a:off x="479198" y="1223584"/>
            <a:ext cx="8735664" cy="1469079"/>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t>Уменьшают частоту и силу сердечных сокращений, снижают систолическое артериальное давление, тем самым уменьшают потребление кислорода миокардом. Уменьшают диастолическое артериальное давление и увеличивают доставку кислорода к миокарду.</a:t>
            </a:r>
          </a:p>
        </p:txBody>
      </p:sp>
      <p:pic>
        <p:nvPicPr>
          <p:cNvPr id="30" name="Рисунок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657" y="3914516"/>
            <a:ext cx="2585656" cy="2886697"/>
          </a:xfrm>
          <a:prstGeom prst="rect">
            <a:avLst/>
          </a:prstGeom>
        </p:spPr>
      </p:pic>
      <p:sp>
        <p:nvSpPr>
          <p:cNvPr id="2" name="Прямоугольник 1">
            <a:extLst>
              <a:ext uri="{FF2B5EF4-FFF2-40B4-BE49-F238E27FC236}">
                <a16:creationId xmlns:a16="http://schemas.microsoft.com/office/drawing/2014/main" id="{32DAFBC9-E77C-41BD-88EE-4863C6C1D208}"/>
              </a:ext>
            </a:extLst>
          </p:cNvPr>
          <p:cNvSpPr/>
          <p:nvPr/>
        </p:nvSpPr>
        <p:spPr>
          <a:xfrm>
            <a:off x="1146254" y="2935933"/>
            <a:ext cx="3513679" cy="923330"/>
          </a:xfrm>
          <a:prstGeom prst="rect">
            <a:avLst/>
          </a:prstGeom>
        </p:spPr>
        <p:txBody>
          <a:bodyPr wrap="square">
            <a:spAutoFit/>
          </a:bodyPr>
          <a:lstStyle/>
          <a:p>
            <a:r>
              <a:rPr lang="ru-RU" dirty="0">
                <a:solidFill>
                  <a:srgbClr val="2E305F"/>
                </a:solidFill>
              </a:rPr>
              <a:t>Целевой пульс при ишемической болезни сердца 55-60 ударов в минуту в покое</a:t>
            </a:r>
          </a:p>
        </p:txBody>
      </p:sp>
      <p:sp>
        <p:nvSpPr>
          <p:cNvPr id="3" name="Прямоугольник 2">
            <a:extLst>
              <a:ext uri="{FF2B5EF4-FFF2-40B4-BE49-F238E27FC236}">
                <a16:creationId xmlns:a16="http://schemas.microsoft.com/office/drawing/2014/main" id="{E06E2AEF-B562-4DD8-92BB-398C8FC2F650}"/>
              </a:ext>
            </a:extLst>
          </p:cNvPr>
          <p:cNvSpPr/>
          <p:nvPr/>
        </p:nvSpPr>
        <p:spPr>
          <a:xfrm>
            <a:off x="5168010" y="2937846"/>
            <a:ext cx="4151671" cy="646331"/>
          </a:xfrm>
          <a:prstGeom prst="rect">
            <a:avLst/>
          </a:prstGeom>
        </p:spPr>
        <p:txBody>
          <a:bodyPr wrap="square">
            <a:spAutoFit/>
          </a:bodyPr>
          <a:lstStyle/>
          <a:p>
            <a:r>
              <a:rPr lang="ru-RU" dirty="0">
                <a:solidFill>
                  <a:srgbClr val="2E305F"/>
                </a:solidFill>
              </a:rPr>
              <a:t>Подбор дозы препарата постепенный, в течение  3-6 недель.</a:t>
            </a:r>
          </a:p>
        </p:txBody>
      </p:sp>
      <p:sp>
        <p:nvSpPr>
          <p:cNvPr id="4" name="Прямоугольник 3">
            <a:extLst>
              <a:ext uri="{FF2B5EF4-FFF2-40B4-BE49-F238E27FC236}">
                <a16:creationId xmlns:a16="http://schemas.microsoft.com/office/drawing/2014/main" id="{591F0BEB-1D99-4ABB-9C27-E06B89F7C053}"/>
              </a:ext>
            </a:extLst>
          </p:cNvPr>
          <p:cNvSpPr/>
          <p:nvPr/>
        </p:nvSpPr>
        <p:spPr>
          <a:xfrm>
            <a:off x="4018506" y="5432259"/>
            <a:ext cx="6125976" cy="923330"/>
          </a:xfrm>
          <a:prstGeom prst="rect">
            <a:avLst/>
          </a:prstGeom>
        </p:spPr>
        <p:txBody>
          <a:bodyPr wrap="square">
            <a:spAutoFit/>
          </a:bodyPr>
          <a:lstStyle/>
          <a:p>
            <a:r>
              <a:rPr lang="ru-RU" dirty="0">
                <a:solidFill>
                  <a:srgbClr val="2E305F"/>
                </a:solidFill>
              </a:rPr>
              <a:t>У пациентов с сахарным диабетом необходим контроль уровня сахара крови для предупреждения возможных эпизодов снижения уровня глюкозы крови.</a:t>
            </a:r>
          </a:p>
        </p:txBody>
      </p:sp>
      <p:sp>
        <p:nvSpPr>
          <p:cNvPr id="21" name="Прямоугольник 20">
            <a:extLst>
              <a:ext uri="{FF2B5EF4-FFF2-40B4-BE49-F238E27FC236}">
                <a16:creationId xmlns:a16="http://schemas.microsoft.com/office/drawing/2014/main" id="{5A77EE73-26F0-421A-8727-1F93829112CD}"/>
              </a:ext>
            </a:extLst>
          </p:cNvPr>
          <p:cNvSpPr/>
          <p:nvPr/>
        </p:nvSpPr>
        <p:spPr>
          <a:xfrm>
            <a:off x="94593" y="6602240"/>
            <a:ext cx="12002814" cy="446276"/>
          </a:xfrm>
          <a:prstGeom prst="rect">
            <a:avLst/>
          </a:prstGeom>
        </p:spPr>
        <p:txBody>
          <a:bodyPr wrap="square">
            <a:spAutoFit/>
          </a:bodyPr>
          <a:lstStyle/>
          <a:p>
            <a:pPr>
              <a:spcBef>
                <a:spcPts val="600"/>
              </a:spcBef>
            </a:pPr>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6">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spcBef>
                <a:spcPts val="600"/>
              </a:spcBef>
            </a:pPr>
            <a:endParaRPr lang="ru-RU" sz="900" dirty="0">
              <a:solidFill>
                <a:schemeClr val="tx2"/>
              </a:solidFill>
              <a:latin typeface="+mj-lt"/>
              <a:cs typeface="Arial" panose="020B0604020202020204" pitchFamily="34" charset="0"/>
            </a:endParaRPr>
          </a:p>
        </p:txBody>
      </p:sp>
      <p:pic>
        <p:nvPicPr>
          <p:cNvPr id="24" name="Рисунок 23">
            <a:extLst>
              <a:ext uri="{FF2B5EF4-FFF2-40B4-BE49-F238E27FC236}">
                <a16:creationId xmlns:a16="http://schemas.microsoft.com/office/drawing/2014/main" id="{D0337858-CF26-44B3-A0C3-B0C7F458E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3630" y="5050051"/>
            <a:ext cx="132471" cy="125597"/>
          </a:xfrm>
          <a:prstGeom prst="rect">
            <a:avLst/>
          </a:prstGeom>
        </p:spPr>
      </p:pic>
      <p:pic>
        <p:nvPicPr>
          <p:cNvPr id="25" name="Рисунок 24">
            <a:extLst>
              <a:ext uri="{FF2B5EF4-FFF2-40B4-BE49-F238E27FC236}">
                <a16:creationId xmlns:a16="http://schemas.microsoft.com/office/drawing/2014/main" id="{7E9BE0CD-D911-408F-9705-1E213C2666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5368" y="5280661"/>
            <a:ext cx="983138" cy="1118433"/>
          </a:xfrm>
          <a:prstGeom prst="rect">
            <a:avLst/>
          </a:prstGeom>
        </p:spPr>
      </p:pic>
    </p:spTree>
    <p:extLst>
      <p:ext uri="{BB962C8B-B14F-4D97-AF65-F5344CB8AC3E}">
        <p14:creationId xmlns:p14="http://schemas.microsoft.com/office/powerpoint/2010/main" val="3682544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800" dirty="0">
                <a:solidFill>
                  <a:schemeClr val="bg2">
                    <a:lumMod val="25000"/>
                  </a:schemeClr>
                </a:solidFill>
              </a:rPr>
              <a:t>Блокаторы кальциевых каналов</a:t>
            </a:r>
          </a:p>
        </p:txBody>
      </p:sp>
      <p:sp>
        <p:nvSpPr>
          <p:cNvPr id="3" name="Объект 2"/>
          <p:cNvSpPr>
            <a:spLocks noGrp="1"/>
          </p:cNvSpPr>
          <p:nvPr>
            <p:ph idx="1"/>
          </p:nvPr>
        </p:nvSpPr>
        <p:spPr>
          <a:xfrm>
            <a:off x="1486558" y="3144402"/>
            <a:ext cx="4992687" cy="2876836"/>
          </a:xfrm>
        </p:spPr>
        <p:txBody>
          <a:bodyPr/>
          <a:lstStyle/>
          <a:p>
            <a:r>
              <a:rPr lang="ru-RU" sz="2400" b="1" dirty="0"/>
              <a:t>Возможны нежелательные эффекты:</a:t>
            </a:r>
          </a:p>
          <a:p>
            <a:pPr marL="800100" lvl="1" indent="-342900">
              <a:buFont typeface="Arial" panose="020B0604020202020204" pitchFamily="34" charset="0"/>
              <a:buChar char="•"/>
            </a:pPr>
            <a:r>
              <a:rPr lang="ru-RU" dirty="0"/>
              <a:t>Тахикардия;</a:t>
            </a:r>
          </a:p>
          <a:p>
            <a:pPr marL="800100" lvl="1" indent="-342900">
              <a:buFont typeface="Arial" panose="020B0604020202020204" pitchFamily="34" charset="0"/>
              <a:buChar char="•"/>
            </a:pPr>
            <a:r>
              <a:rPr lang="ru-RU" dirty="0"/>
              <a:t>Снижение давления;</a:t>
            </a:r>
          </a:p>
          <a:p>
            <a:pPr marL="800100" lvl="1" indent="-342900">
              <a:buFont typeface="Arial" panose="020B0604020202020204" pitchFamily="34" charset="0"/>
              <a:buChar char="•"/>
            </a:pPr>
            <a:r>
              <a:rPr lang="ru-RU" dirty="0"/>
              <a:t>Покраснение лица;</a:t>
            </a:r>
          </a:p>
          <a:p>
            <a:pPr marL="800100" lvl="1" indent="-342900">
              <a:buFont typeface="Arial" panose="020B0604020202020204" pitchFamily="34" charset="0"/>
              <a:buChar char="•"/>
            </a:pPr>
            <a:r>
              <a:rPr lang="ru-RU" dirty="0"/>
              <a:t>Головная боль;</a:t>
            </a:r>
          </a:p>
          <a:p>
            <a:pPr marL="800100" lvl="1" indent="-342900">
              <a:buFont typeface="Arial" panose="020B0604020202020204" pitchFamily="34" charset="0"/>
              <a:buChar char="•"/>
            </a:pPr>
            <a:r>
              <a:rPr lang="ru-RU" dirty="0"/>
              <a:t>Отеки лодыжек.</a:t>
            </a:r>
          </a:p>
          <a:p>
            <a:endParaRPr lang="ru-RU" dirty="0"/>
          </a:p>
          <a:p>
            <a:endParaRPr lang="ru-RU" dirty="0"/>
          </a:p>
          <a:p>
            <a:endParaRPr lang="ru-RU" dirty="0"/>
          </a:p>
          <a:p>
            <a:endParaRPr lang="ru-RU" dirty="0"/>
          </a:p>
        </p:txBody>
      </p:sp>
      <p:sp>
        <p:nvSpPr>
          <p:cNvPr id="4" name="Прямоугольник 3">
            <a:extLst>
              <a:ext uri="{FF2B5EF4-FFF2-40B4-BE49-F238E27FC236}">
                <a16:creationId xmlns:a16="http://schemas.microsoft.com/office/drawing/2014/main" id="{CD3C45BB-AE32-4978-802A-2E1227CAA948}"/>
              </a:ext>
            </a:extLst>
          </p:cNvPr>
          <p:cNvSpPr/>
          <p:nvPr/>
        </p:nvSpPr>
        <p:spPr>
          <a:xfrm>
            <a:off x="94593" y="6602240"/>
            <a:ext cx="12002814" cy="369332"/>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pic>
        <p:nvPicPr>
          <p:cNvPr id="11" name="Рисунок 10">
            <a:extLst>
              <a:ext uri="{FF2B5EF4-FFF2-40B4-BE49-F238E27FC236}">
                <a16:creationId xmlns:a16="http://schemas.microsoft.com/office/drawing/2014/main" id="{A4548586-9A0E-4D60-B8F4-9950908F01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655" y="1979192"/>
            <a:ext cx="4992688" cy="3648112"/>
          </a:xfrm>
          <a:prstGeom prst="rect">
            <a:avLst/>
          </a:prstGeom>
        </p:spPr>
      </p:pic>
      <p:pic>
        <p:nvPicPr>
          <p:cNvPr id="12" name="Рисунок 11">
            <a:extLst>
              <a:ext uri="{FF2B5EF4-FFF2-40B4-BE49-F238E27FC236}">
                <a16:creationId xmlns:a16="http://schemas.microsoft.com/office/drawing/2014/main" id="{54BA225B-7C6E-4108-B7EF-69D60485A7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4431" y="4764337"/>
            <a:ext cx="2108660" cy="975762"/>
          </a:xfrm>
          <a:prstGeom prst="rect">
            <a:avLst/>
          </a:prstGeom>
        </p:spPr>
      </p:pic>
      <p:sp>
        <p:nvSpPr>
          <p:cNvPr id="13" name="Скругленный прямоугольник 28">
            <a:extLst>
              <a:ext uri="{FF2B5EF4-FFF2-40B4-BE49-F238E27FC236}">
                <a16:creationId xmlns:a16="http://schemas.microsoft.com/office/drawing/2014/main" id="{5A91832D-9D5B-4130-B332-907EA27BBF52}"/>
              </a:ext>
            </a:extLst>
          </p:cNvPr>
          <p:cNvSpPr/>
          <p:nvPr/>
        </p:nvSpPr>
        <p:spPr>
          <a:xfrm>
            <a:off x="454717" y="1542738"/>
            <a:ext cx="7366920" cy="1369508"/>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t>Вызывают расширение артериальных сосудов, тем самым улучшая кровоток в миокарде</a:t>
            </a:r>
          </a:p>
        </p:txBody>
      </p:sp>
    </p:spTree>
    <p:extLst>
      <p:ext uri="{BB962C8B-B14F-4D97-AF65-F5344CB8AC3E}">
        <p14:creationId xmlns:p14="http://schemas.microsoft.com/office/powerpoint/2010/main" val="3392140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9425" y="476250"/>
            <a:ext cx="11233149" cy="581025"/>
          </a:xfrm>
        </p:spPr>
        <p:txBody>
          <a:bodyPr/>
          <a:lstStyle/>
          <a:p>
            <a:pPr algn="ctr"/>
            <a:r>
              <a:rPr lang="ru-RU" sz="3800" dirty="0">
                <a:solidFill>
                  <a:schemeClr val="bg2">
                    <a:lumMod val="25000"/>
                  </a:schemeClr>
                </a:solidFill>
              </a:rPr>
              <a:t>Блокаторы </a:t>
            </a:r>
            <a:r>
              <a:rPr lang="en-US" sz="3800" dirty="0">
                <a:solidFill>
                  <a:schemeClr val="bg2">
                    <a:lumMod val="25000"/>
                  </a:schemeClr>
                </a:solidFill>
              </a:rPr>
              <a:t>if-</a:t>
            </a:r>
            <a:r>
              <a:rPr lang="ru-RU" sz="3800" dirty="0">
                <a:solidFill>
                  <a:schemeClr val="bg2">
                    <a:lumMod val="25000"/>
                  </a:schemeClr>
                </a:solidFill>
              </a:rPr>
              <a:t>каналов синусового узла</a:t>
            </a:r>
          </a:p>
        </p:txBody>
      </p:sp>
      <p:sp>
        <p:nvSpPr>
          <p:cNvPr id="3" name="Объект 2"/>
          <p:cNvSpPr>
            <a:spLocks noGrp="1"/>
          </p:cNvSpPr>
          <p:nvPr>
            <p:ph idx="1"/>
          </p:nvPr>
        </p:nvSpPr>
        <p:spPr>
          <a:xfrm>
            <a:off x="322265" y="2747320"/>
            <a:ext cx="6064248" cy="3210568"/>
          </a:xfrm>
        </p:spPr>
        <p:txBody>
          <a:bodyPr>
            <a:normAutofit/>
          </a:bodyPr>
          <a:lstStyle/>
          <a:p>
            <a:pPr algn="ctr"/>
            <a:r>
              <a:rPr lang="ru-RU" sz="2600" b="1" dirty="0"/>
              <a:t>Основные показания:</a:t>
            </a:r>
          </a:p>
          <a:p>
            <a:pPr marL="800100" lvl="1" indent="-342900">
              <a:buAutoNum type="arabicPeriod"/>
            </a:pPr>
            <a:r>
              <a:rPr lang="ru-RU" sz="2200" dirty="0"/>
              <a:t>Если несмотря на прием бета-блокаторов  в состоянии покоя пульс больше 70 ударов в минуту;</a:t>
            </a:r>
          </a:p>
          <a:p>
            <a:pPr marL="800100" lvl="1" indent="-342900">
              <a:buFontTx/>
              <a:buAutoNum type="arabicPeriod"/>
            </a:pPr>
            <a:r>
              <a:rPr lang="ru-RU" sz="2200" dirty="0"/>
              <a:t>Если имеются противопоказания к приему бета-блокаторов или их индивидуальная непереносимость.</a:t>
            </a:r>
            <a:endParaRPr lang="en-US" sz="2200" dirty="0"/>
          </a:p>
          <a:p>
            <a:endParaRPr lang="ru-RU" dirty="0"/>
          </a:p>
        </p:txBody>
      </p:sp>
      <p:sp>
        <p:nvSpPr>
          <p:cNvPr id="6" name="Скругленный прямоугольник 28">
            <a:extLst>
              <a:ext uri="{FF2B5EF4-FFF2-40B4-BE49-F238E27FC236}">
                <a16:creationId xmlns:a16="http://schemas.microsoft.com/office/drawing/2014/main" id="{92A072FF-B1AA-442D-934A-976ABA0125EF}"/>
              </a:ext>
            </a:extLst>
          </p:cNvPr>
          <p:cNvSpPr/>
          <p:nvPr/>
        </p:nvSpPr>
        <p:spPr>
          <a:xfrm>
            <a:off x="978344" y="1367499"/>
            <a:ext cx="10207852" cy="949134"/>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При приеме препарата этого класса снижается частота сердечных сокращений и уменьшается потребность миокарда в кислороде.</a:t>
            </a:r>
          </a:p>
        </p:txBody>
      </p:sp>
      <p:sp>
        <p:nvSpPr>
          <p:cNvPr id="4" name="Прямоугольник 3">
            <a:extLst>
              <a:ext uri="{FF2B5EF4-FFF2-40B4-BE49-F238E27FC236}">
                <a16:creationId xmlns:a16="http://schemas.microsoft.com/office/drawing/2014/main" id="{E1587F74-3A1B-4D98-AF5B-10B860818E7A}"/>
              </a:ext>
            </a:extLst>
          </p:cNvPr>
          <p:cNvSpPr/>
          <p:nvPr/>
        </p:nvSpPr>
        <p:spPr>
          <a:xfrm>
            <a:off x="6096000" y="2671763"/>
            <a:ext cx="5461003" cy="2862322"/>
          </a:xfrm>
          <a:prstGeom prst="rect">
            <a:avLst/>
          </a:prstGeom>
        </p:spPr>
        <p:txBody>
          <a:bodyPr wrap="square">
            <a:spAutoFit/>
          </a:bodyPr>
          <a:lstStyle/>
          <a:p>
            <a:pPr algn="ctr"/>
            <a:r>
              <a:rPr lang="ru-RU" sz="2400" b="1" dirty="0">
                <a:solidFill>
                  <a:srgbClr val="2E305F"/>
                </a:solidFill>
              </a:rPr>
              <a:t>Возможны нежелательные эффекты:</a:t>
            </a:r>
          </a:p>
          <a:p>
            <a:pPr marL="914400" lvl="1" indent="-457200">
              <a:buFont typeface="+mj-lt"/>
              <a:buAutoNum type="arabicPeriod"/>
            </a:pPr>
            <a:r>
              <a:rPr lang="ru-RU" sz="2200" dirty="0">
                <a:solidFill>
                  <a:srgbClr val="2E305F"/>
                </a:solidFill>
              </a:rPr>
              <a:t>Изменение световосприятия (фотопсия), которая проявляется как преходящее изменение яркости зрения;</a:t>
            </a:r>
          </a:p>
          <a:p>
            <a:pPr marL="914400" lvl="1" indent="-457200">
              <a:buFont typeface="+mj-lt"/>
              <a:buAutoNum type="arabicPeriod"/>
            </a:pPr>
            <a:r>
              <a:rPr lang="ru-RU" sz="2200" dirty="0">
                <a:solidFill>
                  <a:srgbClr val="2E305F"/>
                </a:solidFill>
              </a:rPr>
              <a:t>Выраженное снижение частоты сердечных сокращений.</a:t>
            </a:r>
          </a:p>
        </p:txBody>
      </p:sp>
      <p:sp>
        <p:nvSpPr>
          <p:cNvPr id="7" name="Прямоугольник 6">
            <a:extLst>
              <a:ext uri="{FF2B5EF4-FFF2-40B4-BE49-F238E27FC236}">
                <a16:creationId xmlns:a16="http://schemas.microsoft.com/office/drawing/2014/main" id="{C56D7F31-98D4-45BB-B138-65A0FE6E63EA}"/>
              </a:ext>
            </a:extLst>
          </p:cNvPr>
          <p:cNvSpPr/>
          <p:nvPr/>
        </p:nvSpPr>
        <p:spPr>
          <a:xfrm>
            <a:off x="94593" y="6602240"/>
            <a:ext cx="12002814" cy="369332"/>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pic>
        <p:nvPicPr>
          <p:cNvPr id="8" name="Рисунок 7">
            <a:extLst>
              <a:ext uri="{FF2B5EF4-FFF2-40B4-BE49-F238E27FC236}">
                <a16:creationId xmlns:a16="http://schemas.microsoft.com/office/drawing/2014/main" id="{8F7F492C-20AF-46B7-A8D4-E4A49BB7A0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6798" y="5083838"/>
            <a:ext cx="1349594" cy="1309606"/>
          </a:xfrm>
          <a:prstGeom prst="rect">
            <a:avLst/>
          </a:prstGeom>
        </p:spPr>
      </p:pic>
      <p:pic>
        <p:nvPicPr>
          <p:cNvPr id="9" name="Рисунок 8">
            <a:extLst>
              <a:ext uri="{FF2B5EF4-FFF2-40B4-BE49-F238E27FC236}">
                <a16:creationId xmlns:a16="http://schemas.microsoft.com/office/drawing/2014/main" id="{BC22DECE-3F04-4CED-829C-1D89484BE5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5773" y="5078969"/>
            <a:ext cx="1177680" cy="1309606"/>
          </a:xfrm>
          <a:prstGeom prst="rect">
            <a:avLst/>
          </a:prstGeom>
        </p:spPr>
      </p:pic>
    </p:spTree>
    <p:extLst>
      <p:ext uri="{BB962C8B-B14F-4D97-AF65-F5344CB8AC3E}">
        <p14:creationId xmlns:p14="http://schemas.microsoft.com/office/powerpoint/2010/main" val="2773457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3800" dirty="0">
                <a:solidFill>
                  <a:schemeClr val="bg2">
                    <a:lumMod val="25000"/>
                  </a:schemeClr>
                </a:solidFill>
              </a:rPr>
              <a:t>Дополнительные препараты (антиангинальные препараты)</a:t>
            </a:r>
          </a:p>
        </p:txBody>
      </p:sp>
      <p:sp>
        <p:nvSpPr>
          <p:cNvPr id="3" name="Объект 2"/>
          <p:cNvSpPr>
            <a:spLocks noGrp="1"/>
          </p:cNvSpPr>
          <p:nvPr>
            <p:ph idx="1"/>
          </p:nvPr>
        </p:nvSpPr>
        <p:spPr>
          <a:xfrm>
            <a:off x="479426" y="1796016"/>
            <a:ext cx="5997054" cy="4737735"/>
          </a:xfrm>
        </p:spPr>
        <p:txBody>
          <a:bodyPr>
            <a:normAutofit/>
          </a:bodyPr>
          <a:lstStyle/>
          <a:p>
            <a:pPr fontAlgn="base"/>
            <a:r>
              <a:rPr lang="ru-RU" i="1" dirty="0"/>
              <a:t>Особенности приема</a:t>
            </a:r>
            <a:endParaRPr lang="ru-RU" dirty="0"/>
          </a:p>
          <a:p>
            <a:pPr lvl="1" fontAlgn="base"/>
            <a:r>
              <a:rPr lang="ru-RU" dirty="0"/>
              <a:t>Показаны для длительной терапии стабильной стенокардии в сочетании         с другими препаратами. Защитный антиишемический эффект препаратов развивается при регулярном приеме</a:t>
            </a:r>
          </a:p>
          <a:p>
            <a:endParaRPr lang="ru-RU" dirty="0"/>
          </a:p>
        </p:txBody>
      </p:sp>
      <p:sp>
        <p:nvSpPr>
          <p:cNvPr id="5" name="Прямоугольник 4">
            <a:extLst>
              <a:ext uri="{FF2B5EF4-FFF2-40B4-BE49-F238E27FC236}">
                <a16:creationId xmlns:a16="http://schemas.microsoft.com/office/drawing/2014/main" id="{D8EB4A5B-1353-452A-B9F6-8FC832BEF7E3}"/>
              </a:ext>
            </a:extLst>
          </p:cNvPr>
          <p:cNvSpPr/>
          <p:nvPr/>
        </p:nvSpPr>
        <p:spPr>
          <a:xfrm>
            <a:off x="94593" y="6602240"/>
            <a:ext cx="12002814" cy="369332"/>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sp>
        <p:nvSpPr>
          <p:cNvPr id="6" name="Прямоугольник 5">
            <a:extLst>
              <a:ext uri="{FF2B5EF4-FFF2-40B4-BE49-F238E27FC236}">
                <a16:creationId xmlns:a16="http://schemas.microsoft.com/office/drawing/2014/main" id="{D976E39E-2319-4764-B8B8-705723EA4904}"/>
              </a:ext>
            </a:extLst>
          </p:cNvPr>
          <p:cNvSpPr/>
          <p:nvPr/>
        </p:nvSpPr>
        <p:spPr>
          <a:xfrm>
            <a:off x="7793853" y="1957246"/>
            <a:ext cx="3777764" cy="1938992"/>
          </a:xfrm>
          <a:prstGeom prst="rect">
            <a:avLst/>
          </a:prstGeom>
        </p:spPr>
        <p:txBody>
          <a:bodyPr wrap="square">
            <a:spAutoFit/>
          </a:bodyPr>
          <a:lstStyle/>
          <a:p>
            <a:pPr lvl="1" algn="ctr" fontAlgn="base"/>
            <a:r>
              <a:rPr lang="ru-RU" sz="2400" b="1" dirty="0">
                <a:solidFill>
                  <a:srgbClr val="FF0000"/>
                </a:solidFill>
              </a:rPr>
              <a:t>Не заменяйте и не отменяйте лекарственный препарат самостоятельно!</a:t>
            </a:r>
          </a:p>
        </p:txBody>
      </p:sp>
      <p:pic>
        <p:nvPicPr>
          <p:cNvPr id="13" name="Рисунок 12">
            <a:extLst>
              <a:ext uri="{FF2B5EF4-FFF2-40B4-BE49-F238E27FC236}">
                <a16:creationId xmlns:a16="http://schemas.microsoft.com/office/drawing/2014/main" id="{25969735-39E2-4A42-9C74-7310BFC82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2734" y="2122138"/>
            <a:ext cx="1559383" cy="1773978"/>
          </a:xfrm>
          <a:prstGeom prst="rect">
            <a:avLst/>
          </a:prstGeom>
        </p:spPr>
      </p:pic>
      <p:pic>
        <p:nvPicPr>
          <p:cNvPr id="14" name="Рисунок 13">
            <a:extLst>
              <a:ext uri="{FF2B5EF4-FFF2-40B4-BE49-F238E27FC236}">
                <a16:creationId xmlns:a16="http://schemas.microsoft.com/office/drawing/2014/main" id="{154D1575-498D-40EA-A9D0-3ED8F071236F}"/>
              </a:ext>
            </a:extLst>
          </p:cNvPr>
          <p:cNvPicPr>
            <a:picLocks noChangeAspect="1"/>
          </p:cNvPicPr>
          <p:nvPr/>
        </p:nvPicPr>
        <p:blipFill rotWithShape="1">
          <a:blip r:embed="rId5">
            <a:extLst>
              <a:ext uri="{28A0092B-C50C-407E-A947-70E740481C1C}">
                <a14:useLocalDpi xmlns:a14="http://schemas.microsoft.com/office/drawing/2010/main" val="0"/>
              </a:ext>
            </a:extLst>
          </a:blip>
          <a:srcRect r="29194" b="72974"/>
          <a:stretch/>
        </p:blipFill>
        <p:spPr>
          <a:xfrm>
            <a:off x="437083" y="4860129"/>
            <a:ext cx="4219007" cy="1200330"/>
          </a:xfrm>
          <a:prstGeom prst="rect">
            <a:avLst/>
          </a:prstGeom>
        </p:spPr>
      </p:pic>
      <p:sp>
        <p:nvSpPr>
          <p:cNvPr id="8" name="TextBox 7">
            <a:extLst>
              <a:ext uri="{FF2B5EF4-FFF2-40B4-BE49-F238E27FC236}">
                <a16:creationId xmlns:a16="http://schemas.microsoft.com/office/drawing/2014/main" id="{E2C1F76B-6682-4EBC-9FF7-5D483B616F83}"/>
              </a:ext>
            </a:extLst>
          </p:cNvPr>
          <p:cNvSpPr txBox="1"/>
          <p:nvPr/>
        </p:nvSpPr>
        <p:spPr>
          <a:xfrm>
            <a:off x="9682735" y="830385"/>
            <a:ext cx="489502" cy="369332"/>
          </a:xfrm>
          <a:prstGeom prst="rect">
            <a:avLst/>
          </a:prstGeom>
          <a:noFill/>
        </p:spPr>
        <p:txBody>
          <a:bodyPr wrap="square">
            <a:spAutoFit/>
          </a:bodyPr>
          <a:lstStyle/>
          <a:p>
            <a:r>
              <a:rPr lang="ru-RU" sz="1800" baseline="30000" dirty="0"/>
              <a:t>1</a:t>
            </a:r>
            <a:endParaRPr lang="ru-RU" dirty="0"/>
          </a:p>
        </p:txBody>
      </p:sp>
      <p:sp>
        <p:nvSpPr>
          <p:cNvPr id="9" name="Объект 2">
            <a:extLst>
              <a:ext uri="{FF2B5EF4-FFF2-40B4-BE49-F238E27FC236}">
                <a16:creationId xmlns:a16="http://schemas.microsoft.com/office/drawing/2014/main" id="{D770DD4B-3C67-403A-B34C-26E2208C6D18}"/>
              </a:ext>
            </a:extLst>
          </p:cNvPr>
          <p:cNvSpPr txBox="1">
            <a:spLocks/>
          </p:cNvSpPr>
          <p:nvPr/>
        </p:nvSpPr>
        <p:spPr>
          <a:xfrm>
            <a:off x="4563291" y="4406954"/>
            <a:ext cx="7367861" cy="2126797"/>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ru-RU" i="1" dirty="0"/>
              <a:t>На что обратить внимание?</a:t>
            </a:r>
            <a:endParaRPr lang="ru-RU" dirty="0"/>
          </a:p>
          <a:p>
            <a:pPr lvl="1" fontAlgn="base"/>
            <a:r>
              <a:rPr lang="ru-RU" dirty="0"/>
              <a:t>На выбор врача влияют: артериальное давление, частота сердечных сокращений, переносимость терапии и  функциональный класс заболевания</a:t>
            </a:r>
            <a:r>
              <a:rPr lang="ru-RU" b="1" dirty="0"/>
              <a:t> </a:t>
            </a:r>
          </a:p>
          <a:p>
            <a:endParaRPr lang="ru-RU" dirty="0"/>
          </a:p>
        </p:txBody>
      </p:sp>
    </p:spTree>
    <p:extLst>
      <p:ext uri="{BB962C8B-B14F-4D97-AF65-F5344CB8AC3E}">
        <p14:creationId xmlns:p14="http://schemas.microsoft.com/office/powerpoint/2010/main" val="3727227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3718" y="476250"/>
            <a:ext cx="10878856" cy="970280"/>
          </a:xfrm>
        </p:spPr>
        <p:txBody>
          <a:bodyPr>
            <a:noAutofit/>
          </a:bodyPr>
          <a:lstStyle/>
          <a:p>
            <a:pPr algn="ctr"/>
            <a:r>
              <a:rPr lang="ru-RU" sz="3800" dirty="0">
                <a:solidFill>
                  <a:schemeClr val="bg2">
                    <a:lumMod val="25000"/>
                  </a:schemeClr>
                </a:solidFill>
              </a:rPr>
              <a:t>Лечение, направленное на профилактику сердечно-сосудистых осложнений</a:t>
            </a:r>
          </a:p>
        </p:txBody>
      </p:sp>
      <p:sp>
        <p:nvSpPr>
          <p:cNvPr id="7" name="Объект 6"/>
          <p:cNvSpPr>
            <a:spLocks noGrp="1"/>
          </p:cNvSpPr>
          <p:nvPr>
            <p:ph sz="quarter" idx="4294967295"/>
          </p:nvPr>
        </p:nvSpPr>
        <p:spPr>
          <a:xfrm>
            <a:off x="1688227" y="2709391"/>
            <a:ext cx="8334690" cy="2927668"/>
          </a:xfrm>
        </p:spPr>
        <p:txBody>
          <a:bodyPr>
            <a:normAutofit/>
          </a:bodyPr>
          <a:lstStyle/>
          <a:p>
            <a:pPr marL="342900" indent="-342900">
              <a:buFont typeface="Arial" panose="020B0604020202020204" pitchFamily="34" charset="0"/>
              <a:buChar char="•"/>
            </a:pPr>
            <a:r>
              <a:rPr lang="ru-RU" sz="2400" dirty="0"/>
              <a:t>Снижают выработку вредного холестерина, тормозят процесс роста атеросклеротической бляшки в сосудах сердца.</a:t>
            </a:r>
          </a:p>
          <a:p>
            <a:pPr marL="342900" indent="-342900">
              <a:buFont typeface="Arial" panose="020B0604020202020204" pitchFamily="34" charset="0"/>
              <a:buChar char="•"/>
            </a:pPr>
            <a:r>
              <a:rPr lang="ru-RU" sz="2400" dirty="0"/>
              <a:t>Прием препаратов, понижающих уровень холестерина, осуществляется до целевого уровня ЛПНП*, который определяет врач.</a:t>
            </a:r>
          </a:p>
        </p:txBody>
      </p:sp>
      <p:sp>
        <p:nvSpPr>
          <p:cNvPr id="8" name="Прямоугольник 7"/>
          <p:cNvSpPr/>
          <p:nvPr/>
        </p:nvSpPr>
        <p:spPr>
          <a:xfrm>
            <a:off x="2169083" y="5020286"/>
            <a:ext cx="7169892" cy="905633"/>
          </a:xfrm>
          <a:prstGeom prst="rect">
            <a:avLst/>
          </a:prstGeom>
        </p:spPr>
        <p:txBody>
          <a:bodyPr wrap="square">
            <a:spAutoFit/>
          </a:bodyPr>
          <a:lstStyle/>
          <a:p>
            <a:pPr algn="ctr">
              <a:lnSpc>
                <a:spcPct val="115000"/>
              </a:lnSpc>
              <a:spcAft>
                <a:spcPts val="0"/>
              </a:spcAft>
            </a:pPr>
            <a:r>
              <a:rPr lang="ru-RU" sz="2400" dirty="0">
                <a:solidFill>
                  <a:srgbClr val="FF0000"/>
                </a:solidFill>
              </a:rPr>
              <a:t>Целевой уровень ЛПНП* </a:t>
            </a:r>
            <a:r>
              <a:rPr lang="en-US" sz="2400" dirty="0">
                <a:solidFill>
                  <a:srgbClr val="FF0000"/>
                </a:solidFill>
              </a:rPr>
              <a:t>&lt;</a:t>
            </a:r>
            <a:r>
              <a:rPr lang="ru-RU" sz="2400" dirty="0">
                <a:solidFill>
                  <a:srgbClr val="FF0000"/>
                </a:solidFill>
              </a:rPr>
              <a:t>1,4 </a:t>
            </a:r>
            <a:r>
              <a:rPr lang="ru-RU" sz="2400" dirty="0">
                <a:solidFill>
                  <a:srgbClr val="2E305F"/>
                </a:solidFill>
              </a:rPr>
              <a:t>или снижение </a:t>
            </a:r>
            <a:r>
              <a:rPr lang="en-US" sz="2400" dirty="0">
                <a:solidFill>
                  <a:srgbClr val="2E305F"/>
                </a:solidFill>
              </a:rPr>
              <a:t>≥50%</a:t>
            </a:r>
            <a:r>
              <a:rPr lang="ru-RU" sz="2400" dirty="0">
                <a:solidFill>
                  <a:srgbClr val="2E305F"/>
                </a:solidFill>
              </a:rPr>
              <a:t> от исходного</a:t>
            </a:r>
            <a:endParaRPr lang="en-US" sz="2400" dirty="0">
              <a:solidFill>
                <a:srgbClr val="2E305F"/>
              </a:solidFill>
            </a:endParaRPr>
          </a:p>
        </p:txBody>
      </p:sp>
      <p:sp>
        <p:nvSpPr>
          <p:cNvPr id="9" name="Прямоугольник 8"/>
          <p:cNvSpPr/>
          <p:nvPr/>
        </p:nvSpPr>
        <p:spPr>
          <a:xfrm>
            <a:off x="1048896" y="5925919"/>
            <a:ext cx="5047104" cy="646331"/>
          </a:xfrm>
          <a:prstGeom prst="rect">
            <a:avLst/>
          </a:prstGeom>
        </p:spPr>
        <p:txBody>
          <a:bodyPr wrap="square">
            <a:spAutoFit/>
          </a:bodyPr>
          <a:lstStyle/>
          <a:p>
            <a:pPr algn="r" fontAlgn="base"/>
            <a:r>
              <a:rPr lang="ru-RU" i="1" dirty="0">
                <a:solidFill>
                  <a:srgbClr val="2E305F"/>
                </a:solidFill>
              </a:rPr>
              <a:t>*ЛПНП – липопротеиды низкой плотности</a:t>
            </a:r>
          </a:p>
          <a:p>
            <a:endParaRPr lang="ru-RU" dirty="0"/>
          </a:p>
        </p:txBody>
      </p:sp>
      <p:sp>
        <p:nvSpPr>
          <p:cNvPr id="10" name="Прямоугольник 9">
            <a:extLst>
              <a:ext uri="{FF2B5EF4-FFF2-40B4-BE49-F238E27FC236}">
                <a16:creationId xmlns:a16="http://schemas.microsoft.com/office/drawing/2014/main" id="{CDDD5BD7-FA21-49F5-87CC-DC5A065E6F8B}"/>
              </a:ext>
            </a:extLst>
          </p:cNvPr>
          <p:cNvSpPr/>
          <p:nvPr/>
        </p:nvSpPr>
        <p:spPr>
          <a:xfrm>
            <a:off x="1232034" y="6339113"/>
            <a:ext cx="10001114" cy="369332"/>
          </a:xfrm>
          <a:prstGeom prst="rect">
            <a:avLst/>
          </a:prstGeom>
        </p:spPr>
        <p:txBody>
          <a:bodyPr wrap="square">
            <a:spAutoFit/>
          </a:bodyPr>
          <a:lstStyle/>
          <a:p>
            <a:pPr marL="228600" indent="-228600">
              <a:spcBef>
                <a:spcPts val="600"/>
              </a:spcBef>
              <a:buFont typeface="Arial" panose="020B0604020202020204" pitchFamily="34" charset="0"/>
              <a:buAutoNum type="arabicPeriod"/>
            </a:pPr>
            <a:r>
              <a:rPr lang="ru-RU" sz="900" dirty="0">
                <a:solidFill>
                  <a:schemeClr val="tx2"/>
                </a:solidFill>
                <a:latin typeface="+mj-lt"/>
                <a:cs typeface="Arial" panose="020B0604020202020204" pitchFamily="34" charset="0"/>
              </a:rPr>
              <a:t>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spcAft>
                <a:spcPts val="600"/>
              </a:spcAft>
            </a:pPr>
            <a:r>
              <a:rPr lang="ru-RU" sz="900" dirty="0">
                <a:solidFill>
                  <a:schemeClr val="tx2"/>
                </a:solidFill>
                <a:latin typeface="+mj-lt"/>
                <a:cs typeface="Arial" panose="020B0604020202020204" pitchFamily="34" charset="0"/>
              </a:rPr>
              <a:t>2. 2019 Рекомендации ЕSC/EAS по лечению дислипидемий: модификация липидов для снижения сердечно-сосудистого риска. Российский кардиологический журнал 2020; 25 (5)</a:t>
            </a:r>
          </a:p>
        </p:txBody>
      </p:sp>
      <p:sp>
        <p:nvSpPr>
          <p:cNvPr id="11" name="Скругленный прямоугольник 28">
            <a:extLst>
              <a:ext uri="{FF2B5EF4-FFF2-40B4-BE49-F238E27FC236}">
                <a16:creationId xmlns:a16="http://schemas.microsoft.com/office/drawing/2014/main" id="{25135835-5ADE-4972-8C50-F7732EE5EEB8}"/>
              </a:ext>
            </a:extLst>
          </p:cNvPr>
          <p:cNvSpPr/>
          <p:nvPr/>
        </p:nvSpPr>
        <p:spPr>
          <a:xfrm>
            <a:off x="2712210" y="1827740"/>
            <a:ext cx="6083638" cy="723140"/>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ГИПОЛИПИДЕМИЧЕСКИЕ ПРЕПАРАТЫ</a:t>
            </a:r>
          </a:p>
        </p:txBody>
      </p:sp>
      <p:sp>
        <p:nvSpPr>
          <p:cNvPr id="12" name="TextBox 11">
            <a:extLst>
              <a:ext uri="{FF2B5EF4-FFF2-40B4-BE49-F238E27FC236}">
                <a16:creationId xmlns:a16="http://schemas.microsoft.com/office/drawing/2014/main" id="{3872F908-BBA3-4527-804E-0411191294BE}"/>
              </a:ext>
            </a:extLst>
          </p:cNvPr>
          <p:cNvSpPr txBox="1"/>
          <p:nvPr/>
        </p:nvSpPr>
        <p:spPr>
          <a:xfrm>
            <a:off x="10408291" y="888502"/>
            <a:ext cx="489502" cy="369332"/>
          </a:xfrm>
          <a:prstGeom prst="rect">
            <a:avLst/>
          </a:prstGeom>
          <a:noFill/>
        </p:spPr>
        <p:txBody>
          <a:bodyPr wrap="square">
            <a:spAutoFit/>
          </a:bodyPr>
          <a:lstStyle/>
          <a:p>
            <a:r>
              <a:rPr lang="ru-RU" sz="1800" baseline="30000" dirty="0"/>
              <a:t>1,2</a:t>
            </a:r>
            <a:endParaRPr lang="ru-RU" dirty="0"/>
          </a:p>
        </p:txBody>
      </p:sp>
    </p:spTree>
    <p:extLst>
      <p:ext uri="{BB962C8B-B14F-4D97-AF65-F5344CB8AC3E}">
        <p14:creationId xmlns:p14="http://schemas.microsoft.com/office/powerpoint/2010/main" val="721984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62376545-6A34-4C3E-976A-1EFA53E98D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23337" y="2944104"/>
            <a:ext cx="4668663" cy="3913896"/>
          </a:xfrm>
          <a:prstGeom prst="rect">
            <a:avLst/>
          </a:prstGeom>
        </p:spPr>
      </p:pic>
      <p:sp>
        <p:nvSpPr>
          <p:cNvPr id="5" name="Объект 4">
            <a:extLst>
              <a:ext uri="{FF2B5EF4-FFF2-40B4-BE49-F238E27FC236}">
                <a16:creationId xmlns:a16="http://schemas.microsoft.com/office/drawing/2014/main" id="{6713BCDD-6A7F-4530-8704-3D74F0BE0208}"/>
              </a:ext>
            </a:extLst>
          </p:cNvPr>
          <p:cNvSpPr txBox="1">
            <a:spLocks/>
          </p:cNvSpPr>
          <p:nvPr/>
        </p:nvSpPr>
        <p:spPr>
          <a:xfrm>
            <a:off x="928688" y="2668855"/>
            <a:ext cx="5805806" cy="3684588"/>
          </a:xfrm>
          <a:prstGeom prst="rect">
            <a:avLst/>
          </a:prstGeom>
        </p:spPr>
        <p:txBody>
          <a:bodyPr vert="horz" lIns="0" tIns="0" rIns="0" bIns="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ru-RU" sz="2600" dirty="0"/>
              <a:t>Подавляют </a:t>
            </a:r>
            <a:r>
              <a:rPr lang="ru-RU" sz="2600" b="1" dirty="0"/>
              <a:t>склеивание тромбоцитов</a:t>
            </a:r>
            <a:r>
              <a:rPr lang="ru-RU" sz="2600" dirty="0"/>
              <a:t>, частично уменьшают свертывающую способность крови, препятствуют образованию тромбов и развитию инфаркта миокарда.</a:t>
            </a:r>
          </a:p>
          <a:p>
            <a:pPr>
              <a:lnSpc>
                <a:spcPct val="110000"/>
              </a:lnSpc>
              <a:spcBef>
                <a:spcPts val="0"/>
              </a:spcBef>
            </a:pPr>
            <a:r>
              <a:rPr lang="ru-RU" sz="2600" dirty="0"/>
              <a:t>Сообщите о приеме этих препаратов перед хирургическими операциями и манипуляциями!</a:t>
            </a:r>
          </a:p>
          <a:p>
            <a:pPr>
              <a:lnSpc>
                <a:spcPct val="110000"/>
              </a:lnSpc>
              <a:spcBef>
                <a:spcPts val="0"/>
              </a:spcBef>
            </a:pPr>
            <a:endParaRPr lang="ru-RU" sz="1100" dirty="0"/>
          </a:p>
          <a:p>
            <a:pPr algn="ctr"/>
            <a:r>
              <a:rPr lang="ru-RU" b="1" dirty="0">
                <a:solidFill>
                  <a:schemeClr val="accent2"/>
                </a:solidFill>
              </a:rPr>
              <a:t>При симптомах кровоточивости обратитесь к врачу</a:t>
            </a:r>
          </a:p>
        </p:txBody>
      </p:sp>
      <p:sp>
        <p:nvSpPr>
          <p:cNvPr id="7" name="Скругленный прямоугольник 28">
            <a:extLst>
              <a:ext uri="{FF2B5EF4-FFF2-40B4-BE49-F238E27FC236}">
                <a16:creationId xmlns:a16="http://schemas.microsoft.com/office/drawing/2014/main" id="{3DDDB5C3-EDFD-4B50-94A0-5FA8BD333FCF}"/>
              </a:ext>
            </a:extLst>
          </p:cNvPr>
          <p:cNvSpPr/>
          <p:nvPr/>
        </p:nvSpPr>
        <p:spPr>
          <a:xfrm>
            <a:off x="789772" y="1695010"/>
            <a:ext cx="5944722" cy="723140"/>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t>АНТИАГРЕГАНТЫ</a:t>
            </a:r>
          </a:p>
        </p:txBody>
      </p:sp>
      <p:sp>
        <p:nvSpPr>
          <p:cNvPr id="9" name="Заголовок 1">
            <a:extLst>
              <a:ext uri="{FF2B5EF4-FFF2-40B4-BE49-F238E27FC236}">
                <a16:creationId xmlns:a16="http://schemas.microsoft.com/office/drawing/2014/main" id="{229D8D65-7147-4E5E-BB9B-E6A36B8DB7DD}"/>
              </a:ext>
            </a:extLst>
          </p:cNvPr>
          <p:cNvSpPr>
            <a:spLocks noGrp="1"/>
          </p:cNvSpPr>
          <p:nvPr>
            <p:ph type="title"/>
          </p:nvPr>
        </p:nvSpPr>
        <p:spPr>
          <a:xfrm>
            <a:off x="479425" y="476250"/>
            <a:ext cx="11233150" cy="969963"/>
          </a:xfrm>
        </p:spPr>
        <p:txBody>
          <a:bodyPr>
            <a:noAutofit/>
          </a:bodyPr>
          <a:lstStyle/>
          <a:p>
            <a:pPr algn="ctr"/>
            <a:r>
              <a:rPr lang="ru-RU" sz="3800" dirty="0">
                <a:solidFill>
                  <a:schemeClr val="bg2">
                    <a:lumMod val="25000"/>
                  </a:schemeClr>
                </a:solidFill>
              </a:rPr>
              <a:t>Лечение, направленное на профилактику сердечно-сосудистых осложнений</a:t>
            </a:r>
          </a:p>
        </p:txBody>
      </p:sp>
      <p:sp>
        <p:nvSpPr>
          <p:cNvPr id="11" name="Прямоугольник 10">
            <a:extLst>
              <a:ext uri="{FF2B5EF4-FFF2-40B4-BE49-F238E27FC236}">
                <a16:creationId xmlns:a16="http://schemas.microsoft.com/office/drawing/2014/main" id="{75AFD630-5DBB-4173-9135-C70EC1B04451}"/>
              </a:ext>
            </a:extLst>
          </p:cNvPr>
          <p:cNvSpPr/>
          <p:nvPr/>
        </p:nvSpPr>
        <p:spPr>
          <a:xfrm>
            <a:off x="94593" y="6602240"/>
            <a:ext cx="12002814" cy="230832"/>
          </a:xfrm>
          <a:prstGeom prst="rect">
            <a:avLst/>
          </a:prstGeom>
        </p:spPr>
        <p:txBody>
          <a:bodyPr wrap="square">
            <a:spAutoFit/>
          </a:bodyPr>
          <a:lstStyle/>
          <a:p>
            <a:pPr>
              <a:spcAft>
                <a:spcPts val="600"/>
              </a:spcAft>
            </a:pPr>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p:txBody>
      </p:sp>
      <p:sp>
        <p:nvSpPr>
          <p:cNvPr id="8" name="TextBox 7">
            <a:extLst>
              <a:ext uri="{FF2B5EF4-FFF2-40B4-BE49-F238E27FC236}">
                <a16:creationId xmlns:a16="http://schemas.microsoft.com/office/drawing/2014/main" id="{6C2BCFDF-7A34-464F-BF04-DDBFF33C58AC}"/>
              </a:ext>
            </a:extLst>
          </p:cNvPr>
          <p:cNvSpPr txBox="1"/>
          <p:nvPr/>
        </p:nvSpPr>
        <p:spPr>
          <a:xfrm>
            <a:off x="10229386" y="904679"/>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4169329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Объект 7">
            <a:extLst>
              <a:ext uri="{FF2B5EF4-FFF2-40B4-BE49-F238E27FC236}">
                <a16:creationId xmlns:a16="http://schemas.microsoft.com/office/drawing/2014/main" id="{F11B11B1-6A81-4185-95AA-AC07FAB9358A}"/>
              </a:ext>
            </a:extLst>
          </p:cNvPr>
          <p:cNvGraphicFramePr>
            <a:graphicFrameLocks noGrp="1"/>
          </p:cNvGraphicFramePr>
          <p:nvPr>
            <p:ph idx="1"/>
            <p:extLst>
              <p:ext uri="{D42A27DB-BD31-4B8C-83A1-F6EECF244321}">
                <p14:modId xmlns:p14="http://schemas.microsoft.com/office/powerpoint/2010/main" val="983628591"/>
              </p:ext>
            </p:extLst>
          </p:nvPr>
        </p:nvGraphicFramePr>
        <p:xfrm>
          <a:off x="643305" y="1826533"/>
          <a:ext cx="6764337" cy="4752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Прямоугольник 1">
            <a:extLst>
              <a:ext uri="{FF2B5EF4-FFF2-40B4-BE49-F238E27FC236}">
                <a16:creationId xmlns:a16="http://schemas.microsoft.com/office/drawing/2014/main" id="{7671446C-47B4-49C8-BEC7-1EEC6D0D79FB}"/>
              </a:ext>
            </a:extLst>
          </p:cNvPr>
          <p:cNvSpPr/>
          <p:nvPr/>
        </p:nvSpPr>
        <p:spPr>
          <a:xfrm>
            <a:off x="6096000" y="2892456"/>
            <a:ext cx="5762920" cy="3274880"/>
          </a:xfrm>
          <a:prstGeom prst="rect">
            <a:avLst/>
          </a:prstGeom>
        </p:spPr>
        <p:txBody>
          <a:bodyPr vert="horz" lIns="0" tIns="0" rIns="0" bIns="0" rtlCol="0">
            <a:normAutofit/>
          </a:bodyPr>
          <a:lstStyle/>
          <a:p>
            <a:pPr algn="ctr">
              <a:lnSpc>
                <a:spcPct val="90000"/>
              </a:lnSpc>
              <a:spcAft>
                <a:spcPts val="600"/>
              </a:spcAft>
            </a:pPr>
            <a:r>
              <a:rPr lang="ru-RU" sz="2400" b="1" dirty="0">
                <a:solidFill>
                  <a:schemeClr val="accent4"/>
                </a:solidFill>
              </a:rPr>
              <a:t>Возможны нежелательные эффекты:</a:t>
            </a:r>
          </a:p>
          <a:p>
            <a:pPr marL="1028700" lvl="1" indent="-285750">
              <a:lnSpc>
                <a:spcPct val="90000"/>
              </a:lnSpc>
              <a:spcAft>
                <a:spcPts val="600"/>
              </a:spcAft>
              <a:buFont typeface="Arial" panose="020B0604020202020204" pitchFamily="34" charset="0"/>
              <a:buChar char="•"/>
            </a:pPr>
            <a:r>
              <a:rPr lang="ru-RU" sz="2400" dirty="0">
                <a:solidFill>
                  <a:schemeClr val="accent4"/>
                </a:solidFill>
              </a:rPr>
              <a:t>сухой кашель  - обычно не ярко выраженный, обратите внимание вашего доктора при его возникновении;</a:t>
            </a:r>
          </a:p>
          <a:p>
            <a:pPr marL="1028700" lvl="1" indent="-285750">
              <a:lnSpc>
                <a:spcPct val="90000"/>
              </a:lnSpc>
              <a:spcAft>
                <a:spcPts val="600"/>
              </a:spcAft>
              <a:buFont typeface="Arial" panose="020B0604020202020204" pitchFamily="34" charset="0"/>
              <a:buChar char="•"/>
            </a:pPr>
            <a:r>
              <a:rPr lang="ru-RU" sz="2400" dirty="0">
                <a:solidFill>
                  <a:schemeClr val="accent4"/>
                </a:solidFill>
              </a:rPr>
              <a:t>головокружение в связи с понижением артериального давления.</a:t>
            </a:r>
          </a:p>
        </p:txBody>
      </p:sp>
      <p:sp>
        <p:nvSpPr>
          <p:cNvPr id="4" name="Прямоугольник 3">
            <a:extLst>
              <a:ext uri="{FF2B5EF4-FFF2-40B4-BE49-F238E27FC236}">
                <a16:creationId xmlns:a16="http://schemas.microsoft.com/office/drawing/2014/main" id="{41A99BC6-C5DF-4072-B689-28BD29CB3162}"/>
              </a:ext>
            </a:extLst>
          </p:cNvPr>
          <p:cNvSpPr/>
          <p:nvPr/>
        </p:nvSpPr>
        <p:spPr>
          <a:xfrm>
            <a:off x="94593" y="6602240"/>
            <a:ext cx="12002814" cy="446276"/>
          </a:xfrm>
          <a:prstGeom prst="rect">
            <a:avLst/>
          </a:prstGeom>
        </p:spPr>
        <p:txBody>
          <a:bodyPr wrap="square">
            <a:spAutoFit/>
          </a:bodyPr>
          <a:lstStyle/>
          <a:p>
            <a:pPr>
              <a:spcAft>
                <a:spcPts val="600"/>
              </a:spcAft>
            </a:pPr>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8">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spcAft>
                <a:spcPts val="600"/>
              </a:spcAft>
            </a:pPr>
            <a:endParaRPr lang="ru-RU" sz="900" dirty="0">
              <a:solidFill>
                <a:schemeClr val="tx2"/>
              </a:solidFill>
              <a:latin typeface="+mj-lt"/>
              <a:cs typeface="Arial" panose="020B0604020202020204" pitchFamily="34" charset="0"/>
            </a:endParaRPr>
          </a:p>
        </p:txBody>
      </p:sp>
      <p:pic>
        <p:nvPicPr>
          <p:cNvPr id="12" name="Рисунок 11">
            <a:extLst>
              <a:ext uri="{FF2B5EF4-FFF2-40B4-BE49-F238E27FC236}">
                <a16:creationId xmlns:a16="http://schemas.microsoft.com/office/drawing/2014/main" id="{8B34EE12-1E7B-402E-A6E0-83A27A2FDC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2" y="3306107"/>
            <a:ext cx="2012031" cy="2447577"/>
          </a:xfrm>
          <a:prstGeom prst="rect">
            <a:avLst/>
          </a:prstGeom>
        </p:spPr>
      </p:pic>
      <p:sp>
        <p:nvSpPr>
          <p:cNvPr id="8" name="Скругленный прямоугольник 28">
            <a:extLst>
              <a:ext uri="{FF2B5EF4-FFF2-40B4-BE49-F238E27FC236}">
                <a16:creationId xmlns:a16="http://schemas.microsoft.com/office/drawing/2014/main" id="{C8EBC0E0-190E-4D9B-94A8-628DF46EC2A9}"/>
              </a:ext>
            </a:extLst>
          </p:cNvPr>
          <p:cNvSpPr/>
          <p:nvPr/>
        </p:nvSpPr>
        <p:spPr>
          <a:xfrm>
            <a:off x="972767" y="1387883"/>
            <a:ext cx="10029216" cy="723140"/>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a:t>ИНГИБИТОРЫ АНГИОТЕНЗИН</a:t>
            </a:r>
            <a:r>
              <a:rPr lang="en-US" sz="2200" b="1" dirty="0"/>
              <a:t>-</a:t>
            </a:r>
            <a:r>
              <a:rPr lang="ru-RU" sz="2200" b="1" dirty="0"/>
              <a:t>ПРЕВРАЩАЮЩЕГО ФЕРМЕНТА (АПФ)</a:t>
            </a:r>
          </a:p>
        </p:txBody>
      </p:sp>
      <p:sp>
        <p:nvSpPr>
          <p:cNvPr id="11" name="Заголовок 1">
            <a:extLst>
              <a:ext uri="{FF2B5EF4-FFF2-40B4-BE49-F238E27FC236}">
                <a16:creationId xmlns:a16="http://schemas.microsoft.com/office/drawing/2014/main" id="{449A5A9A-D5AE-405A-B1E3-24A4FFB59541}"/>
              </a:ext>
            </a:extLst>
          </p:cNvPr>
          <p:cNvSpPr>
            <a:spLocks noGrp="1"/>
          </p:cNvSpPr>
          <p:nvPr>
            <p:ph type="title"/>
          </p:nvPr>
        </p:nvSpPr>
        <p:spPr>
          <a:xfrm>
            <a:off x="479425" y="278493"/>
            <a:ext cx="11233150" cy="969963"/>
          </a:xfrm>
        </p:spPr>
        <p:txBody>
          <a:bodyPr>
            <a:noAutofit/>
          </a:bodyPr>
          <a:lstStyle/>
          <a:p>
            <a:pPr algn="ctr"/>
            <a:r>
              <a:rPr lang="ru-RU" sz="3800" dirty="0">
                <a:solidFill>
                  <a:schemeClr val="bg2">
                    <a:lumMod val="25000"/>
                  </a:schemeClr>
                </a:solidFill>
              </a:rPr>
              <a:t>Лечение, направленное на профилактику сердечно-сосудистых осложнений</a:t>
            </a:r>
          </a:p>
        </p:txBody>
      </p:sp>
      <p:sp>
        <p:nvSpPr>
          <p:cNvPr id="9" name="TextBox 8">
            <a:extLst>
              <a:ext uri="{FF2B5EF4-FFF2-40B4-BE49-F238E27FC236}">
                <a16:creationId xmlns:a16="http://schemas.microsoft.com/office/drawing/2014/main" id="{399AFC45-FF33-4AE7-9D0E-8112F8DBC38B}"/>
              </a:ext>
            </a:extLst>
          </p:cNvPr>
          <p:cNvSpPr txBox="1"/>
          <p:nvPr/>
        </p:nvSpPr>
        <p:spPr>
          <a:xfrm>
            <a:off x="10219448" y="690664"/>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1735725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31" y="794667"/>
            <a:ext cx="11937738" cy="2552484"/>
          </a:xfrm>
          <a:prstGeom prst="rect">
            <a:avLst/>
          </a:prstGeom>
        </p:spPr>
      </p:pic>
      <p:sp>
        <p:nvSpPr>
          <p:cNvPr id="22" name="Заголовок 1"/>
          <p:cNvSpPr>
            <a:spLocks noGrp="1"/>
          </p:cNvSpPr>
          <p:nvPr>
            <p:ph type="title"/>
          </p:nvPr>
        </p:nvSpPr>
        <p:spPr>
          <a:xfrm>
            <a:off x="424638" y="345941"/>
            <a:ext cx="11233149" cy="793927"/>
          </a:xfrm>
        </p:spPr>
        <p:txBody>
          <a:bodyPr/>
          <a:lstStyle/>
          <a:p>
            <a:pPr algn="ctr"/>
            <a:r>
              <a:rPr lang="ru-RU" sz="3800" dirty="0">
                <a:solidFill>
                  <a:schemeClr val="bg2">
                    <a:lumMod val="25000"/>
                  </a:schemeClr>
                </a:solidFill>
              </a:rPr>
              <a:t>Этапы</a:t>
            </a:r>
            <a:r>
              <a:rPr lang="ru-RU" sz="4400" dirty="0">
                <a:solidFill>
                  <a:schemeClr val="bg2">
                    <a:lumMod val="25000"/>
                  </a:schemeClr>
                </a:solidFill>
              </a:rPr>
              <a:t> повреждения сосуда   </a:t>
            </a:r>
          </a:p>
        </p:txBody>
      </p:sp>
      <p:sp>
        <p:nvSpPr>
          <p:cNvPr id="7" name="Прямоугольник 6"/>
          <p:cNvSpPr/>
          <p:nvPr/>
        </p:nvSpPr>
        <p:spPr>
          <a:xfrm>
            <a:off x="2277335" y="2990584"/>
            <a:ext cx="2693473" cy="1138773"/>
          </a:xfrm>
          <a:prstGeom prst="rect">
            <a:avLst/>
          </a:prstGeom>
        </p:spPr>
        <p:txBody>
          <a:bodyPr wrap="square">
            <a:spAutoFit/>
          </a:bodyPr>
          <a:lstStyle/>
          <a:p>
            <a:pPr algn="ctr"/>
            <a:r>
              <a:rPr lang="ru-RU" sz="1700" dirty="0">
                <a:solidFill>
                  <a:schemeClr val="accent4"/>
                </a:solidFill>
              </a:rPr>
              <a:t>при повышении давления </a:t>
            </a:r>
            <a:br>
              <a:rPr lang="ru-RU" sz="1700" dirty="0">
                <a:solidFill>
                  <a:schemeClr val="accent4"/>
                </a:solidFill>
              </a:rPr>
            </a:br>
            <a:r>
              <a:rPr lang="ru-RU" sz="1700" b="1" dirty="0">
                <a:solidFill>
                  <a:schemeClr val="accent2"/>
                </a:solidFill>
              </a:rPr>
              <a:t>повреждаются </a:t>
            </a:r>
            <a:br>
              <a:rPr lang="ru-RU" sz="1700" b="1" dirty="0">
                <a:solidFill>
                  <a:schemeClr val="accent2"/>
                </a:solidFill>
              </a:rPr>
            </a:br>
            <a:r>
              <a:rPr lang="ru-RU" sz="1700" b="1" dirty="0">
                <a:solidFill>
                  <a:schemeClr val="accent2"/>
                </a:solidFill>
              </a:rPr>
              <a:t>стенки сосудов</a:t>
            </a:r>
          </a:p>
        </p:txBody>
      </p:sp>
      <p:sp>
        <p:nvSpPr>
          <p:cNvPr id="8" name="Прямоугольник 7"/>
          <p:cNvSpPr/>
          <p:nvPr/>
        </p:nvSpPr>
        <p:spPr>
          <a:xfrm>
            <a:off x="2935282" y="2947155"/>
            <a:ext cx="6096000" cy="1400383"/>
          </a:xfrm>
          <a:prstGeom prst="rect">
            <a:avLst/>
          </a:prstGeom>
        </p:spPr>
        <p:txBody>
          <a:bodyPr>
            <a:spAutoFit/>
          </a:bodyPr>
          <a:lstStyle/>
          <a:p>
            <a:pPr algn="ctr"/>
            <a:r>
              <a:rPr lang="ru-RU" sz="1700" dirty="0">
                <a:solidFill>
                  <a:schemeClr val="accent4"/>
                </a:solidFill>
              </a:rPr>
              <a:t>к поврежденным</a:t>
            </a:r>
            <a:br>
              <a:rPr lang="ru-RU" sz="1700" dirty="0">
                <a:solidFill>
                  <a:schemeClr val="accent4"/>
                </a:solidFill>
              </a:rPr>
            </a:br>
            <a:r>
              <a:rPr lang="ru-RU" sz="1700" dirty="0">
                <a:solidFill>
                  <a:schemeClr val="accent4"/>
                </a:solidFill>
              </a:rPr>
              <a:t> местам </a:t>
            </a:r>
            <a:br>
              <a:rPr lang="ru-RU" sz="1700" dirty="0">
                <a:solidFill>
                  <a:schemeClr val="accent4"/>
                </a:solidFill>
              </a:rPr>
            </a:br>
            <a:r>
              <a:rPr lang="ru-RU" sz="1700" b="1" dirty="0">
                <a:solidFill>
                  <a:schemeClr val="accent2"/>
                </a:solidFill>
              </a:rPr>
              <a:t>«прикрепляются»</a:t>
            </a:r>
            <a:br>
              <a:rPr lang="ru-RU" sz="1700" b="1" dirty="0">
                <a:solidFill>
                  <a:schemeClr val="accent2"/>
                </a:solidFill>
              </a:rPr>
            </a:br>
            <a:r>
              <a:rPr lang="ru-RU" sz="1700" b="1" dirty="0">
                <a:solidFill>
                  <a:schemeClr val="accent2"/>
                </a:solidFill>
              </a:rPr>
              <a:t> жировые клетки</a:t>
            </a:r>
            <a:br>
              <a:rPr lang="ru-RU" sz="1700" b="1" dirty="0">
                <a:solidFill>
                  <a:schemeClr val="accent2"/>
                </a:solidFill>
              </a:rPr>
            </a:br>
            <a:endParaRPr lang="ru-RU" sz="1700" b="1" dirty="0">
              <a:solidFill>
                <a:schemeClr val="accent2"/>
              </a:solidFill>
            </a:endParaRPr>
          </a:p>
        </p:txBody>
      </p:sp>
      <p:sp>
        <p:nvSpPr>
          <p:cNvPr id="9" name="Прямоугольник 8"/>
          <p:cNvSpPr/>
          <p:nvPr/>
        </p:nvSpPr>
        <p:spPr>
          <a:xfrm>
            <a:off x="6616720" y="2941463"/>
            <a:ext cx="3663364" cy="1138773"/>
          </a:xfrm>
          <a:prstGeom prst="rect">
            <a:avLst/>
          </a:prstGeom>
        </p:spPr>
        <p:txBody>
          <a:bodyPr wrap="square">
            <a:spAutoFit/>
          </a:bodyPr>
          <a:lstStyle/>
          <a:p>
            <a:pPr algn="ctr"/>
            <a:r>
              <a:rPr lang="ru-RU" sz="1700" dirty="0">
                <a:solidFill>
                  <a:schemeClr val="accent4"/>
                </a:solidFill>
              </a:rPr>
              <a:t>со временем  </a:t>
            </a:r>
            <a:br>
              <a:rPr lang="ru-RU" sz="1700" dirty="0">
                <a:solidFill>
                  <a:schemeClr val="accent4"/>
                </a:solidFill>
              </a:rPr>
            </a:br>
            <a:r>
              <a:rPr lang="ru-RU" sz="1700" b="1" dirty="0">
                <a:solidFill>
                  <a:schemeClr val="accent2"/>
                </a:solidFill>
              </a:rPr>
              <a:t>формируется</a:t>
            </a:r>
            <a:br>
              <a:rPr lang="ru-RU" sz="1700" b="1" dirty="0">
                <a:solidFill>
                  <a:schemeClr val="accent2"/>
                </a:solidFill>
              </a:rPr>
            </a:br>
            <a:r>
              <a:rPr lang="ru-RU" sz="1700" b="1" dirty="0">
                <a:solidFill>
                  <a:schemeClr val="accent2"/>
                </a:solidFill>
              </a:rPr>
              <a:t> атеросклеротическая</a:t>
            </a:r>
            <a:br>
              <a:rPr lang="ru-RU" sz="1700" b="1" dirty="0">
                <a:solidFill>
                  <a:schemeClr val="accent2"/>
                </a:solidFill>
              </a:rPr>
            </a:br>
            <a:r>
              <a:rPr lang="ru-RU" sz="1700" b="1" dirty="0">
                <a:solidFill>
                  <a:schemeClr val="accent2"/>
                </a:solidFill>
              </a:rPr>
              <a:t> бляшка</a:t>
            </a:r>
          </a:p>
        </p:txBody>
      </p:sp>
      <p:sp>
        <p:nvSpPr>
          <p:cNvPr id="10" name="Прямоугольник 9"/>
          <p:cNvSpPr/>
          <p:nvPr/>
        </p:nvSpPr>
        <p:spPr>
          <a:xfrm>
            <a:off x="9280572" y="2851567"/>
            <a:ext cx="3109471" cy="1400383"/>
          </a:xfrm>
          <a:prstGeom prst="rect">
            <a:avLst/>
          </a:prstGeom>
        </p:spPr>
        <p:txBody>
          <a:bodyPr wrap="square">
            <a:spAutoFit/>
          </a:bodyPr>
          <a:lstStyle/>
          <a:p>
            <a:pPr algn="ctr"/>
            <a:r>
              <a:rPr lang="ru-RU" sz="1700" b="1" dirty="0">
                <a:solidFill>
                  <a:schemeClr val="accent2"/>
                </a:solidFill>
              </a:rPr>
              <a:t>отрыв бляшки</a:t>
            </a:r>
            <a:br>
              <a:rPr lang="ru-RU" sz="1700" dirty="0">
                <a:solidFill>
                  <a:schemeClr val="accent2"/>
                </a:solidFill>
              </a:rPr>
            </a:br>
            <a:r>
              <a:rPr lang="ru-RU" sz="1700" dirty="0">
                <a:solidFill>
                  <a:schemeClr val="accent4"/>
                </a:solidFill>
              </a:rPr>
              <a:t> приводит</a:t>
            </a:r>
            <a:br>
              <a:rPr lang="ru-RU" sz="1700" dirty="0">
                <a:solidFill>
                  <a:schemeClr val="accent4"/>
                </a:solidFill>
              </a:rPr>
            </a:br>
            <a:r>
              <a:rPr lang="ru-RU" sz="1700" dirty="0">
                <a:solidFill>
                  <a:schemeClr val="accent4"/>
                </a:solidFill>
              </a:rPr>
              <a:t> к осложнениям </a:t>
            </a:r>
            <a:br>
              <a:rPr lang="ru-RU" sz="1700" dirty="0">
                <a:solidFill>
                  <a:schemeClr val="accent4"/>
                </a:solidFill>
              </a:rPr>
            </a:br>
            <a:r>
              <a:rPr lang="ru-RU" sz="1700" dirty="0">
                <a:solidFill>
                  <a:schemeClr val="accent4"/>
                </a:solidFill>
              </a:rPr>
              <a:t>(инсультам </a:t>
            </a:r>
            <a:br>
              <a:rPr lang="ru-RU" sz="1700" dirty="0">
                <a:solidFill>
                  <a:schemeClr val="accent4"/>
                </a:solidFill>
              </a:rPr>
            </a:br>
            <a:r>
              <a:rPr lang="ru-RU" sz="1700" dirty="0">
                <a:solidFill>
                  <a:schemeClr val="accent4"/>
                </a:solidFill>
              </a:rPr>
              <a:t>и инфарктам миокарда)</a:t>
            </a:r>
          </a:p>
        </p:txBody>
      </p:sp>
      <p:sp>
        <p:nvSpPr>
          <p:cNvPr id="3" name="TextBox 2"/>
          <p:cNvSpPr txBox="1"/>
          <p:nvPr/>
        </p:nvSpPr>
        <p:spPr>
          <a:xfrm>
            <a:off x="433650" y="2996725"/>
            <a:ext cx="1749892" cy="1169551"/>
          </a:xfrm>
          <a:prstGeom prst="rect">
            <a:avLst/>
          </a:prstGeom>
          <a:noFill/>
        </p:spPr>
        <p:txBody>
          <a:bodyPr wrap="square" rtlCol="0">
            <a:spAutoFit/>
          </a:bodyPr>
          <a:lstStyle/>
          <a:p>
            <a:r>
              <a:rPr lang="ru-RU" sz="1700" dirty="0">
                <a:solidFill>
                  <a:schemeClr val="accent4"/>
                </a:solidFill>
              </a:rPr>
              <a:t>сосуд </a:t>
            </a:r>
            <a:r>
              <a:rPr lang="ru-RU" sz="1700" b="1" dirty="0">
                <a:solidFill>
                  <a:schemeClr val="accent2"/>
                </a:solidFill>
              </a:rPr>
              <a:t>в норме</a:t>
            </a:r>
            <a:br>
              <a:rPr lang="ru-RU" sz="1700" b="1" dirty="0">
                <a:solidFill>
                  <a:schemeClr val="accent2"/>
                </a:solidFill>
              </a:rPr>
            </a:br>
            <a:endParaRPr lang="ru-RU" sz="1700" b="1" dirty="0">
              <a:solidFill>
                <a:schemeClr val="accent2"/>
              </a:solidFill>
            </a:endParaRPr>
          </a:p>
          <a:p>
            <a:endParaRPr lang="ru-RU" dirty="0">
              <a:solidFill>
                <a:schemeClr val="accent4"/>
              </a:solidFill>
            </a:endParaRPr>
          </a:p>
          <a:p>
            <a:endParaRPr lang="ru-RU" dirty="0">
              <a:solidFill>
                <a:schemeClr val="accent4"/>
              </a:solidFill>
            </a:endParaRPr>
          </a:p>
        </p:txBody>
      </p:sp>
      <p:sp>
        <p:nvSpPr>
          <p:cNvPr id="4" name="TextBox 3">
            <a:extLst>
              <a:ext uri="{FF2B5EF4-FFF2-40B4-BE49-F238E27FC236}">
                <a16:creationId xmlns:a16="http://schemas.microsoft.com/office/drawing/2014/main" id="{BFD45E22-E9FB-49AF-986D-24F7947668F7}"/>
              </a:ext>
            </a:extLst>
          </p:cNvPr>
          <p:cNvSpPr txBox="1"/>
          <p:nvPr/>
        </p:nvSpPr>
        <p:spPr>
          <a:xfrm>
            <a:off x="433650" y="6293380"/>
            <a:ext cx="7867671" cy="507831"/>
          </a:xfrm>
          <a:prstGeom prst="rect">
            <a:avLst/>
          </a:prstGeom>
          <a:noFill/>
        </p:spPr>
        <p:txBody>
          <a:bodyPr wrap="square" rtlCol="0">
            <a:spAutoFit/>
          </a:bodyPr>
          <a:lstStyle/>
          <a:p>
            <a:pPr>
              <a:defRPr/>
            </a:pPr>
            <a:r>
              <a:rPr lang="ru-RU" sz="900" dirty="0">
                <a:solidFill>
                  <a:schemeClr val="tx2"/>
                </a:solidFill>
                <a:latin typeface="+mj-lt"/>
                <a:cs typeface="Arial" panose="020B0604020202020204" pitchFamily="34" charset="0"/>
              </a:rPr>
              <a:t>1.О.А.Назарова и соавт. Вестник Ивановской медицинской академии</a:t>
            </a:r>
            <a:r>
              <a:rPr lang="en-US" sz="900" dirty="0">
                <a:solidFill>
                  <a:schemeClr val="tx2"/>
                </a:solidFill>
                <a:latin typeface="+mj-lt"/>
                <a:cs typeface="Arial" panose="020B0604020202020204" pitchFamily="34" charset="0"/>
              </a:rPr>
              <a:t>, 2012; 2(17):</a:t>
            </a:r>
            <a:r>
              <a:rPr lang="ru-RU" sz="900" dirty="0">
                <a:solidFill>
                  <a:schemeClr val="tx2"/>
                </a:solidFill>
                <a:latin typeface="+mj-lt"/>
                <a:cs typeface="Arial" panose="020B0604020202020204" pitchFamily="34" charset="0"/>
              </a:rPr>
              <a:t> 60-65</a:t>
            </a:r>
          </a:p>
          <a:p>
            <a:pPr>
              <a:defRPr/>
            </a:pPr>
            <a:r>
              <a:rPr lang="ru-RU" sz="900" dirty="0">
                <a:solidFill>
                  <a:schemeClr val="tx2"/>
                </a:solidFill>
                <a:latin typeface="+mj-lt"/>
                <a:cs typeface="Arial" panose="020B0604020202020204" pitchFamily="34" charset="0"/>
              </a:rPr>
              <a:t>2.Атеросклероз и дислипидемии. Диагностика и коррекция нарушений липидного обмена с целью профилактики и лечения атеросклероза. Российские рекомендации, VII пересмотр. 2020;1(38):7-42. DOI: 10.34687/2219-8202.JAD.2020.01.0002</a:t>
            </a:r>
            <a:endParaRPr lang="ru-RU" sz="1000" dirty="0">
              <a:solidFill>
                <a:srgbClr val="5B6877"/>
              </a:solidFill>
            </a:endParaRPr>
          </a:p>
        </p:txBody>
      </p:sp>
      <p:sp>
        <p:nvSpPr>
          <p:cNvPr id="5" name="Прямоугольник 4">
            <a:extLst>
              <a:ext uri="{FF2B5EF4-FFF2-40B4-BE49-F238E27FC236}">
                <a16:creationId xmlns:a16="http://schemas.microsoft.com/office/drawing/2014/main" id="{0723C9C8-BBE7-412A-8126-1258D9E23355}"/>
              </a:ext>
            </a:extLst>
          </p:cNvPr>
          <p:cNvSpPr/>
          <p:nvPr/>
        </p:nvSpPr>
        <p:spPr>
          <a:xfrm>
            <a:off x="348132" y="4395502"/>
            <a:ext cx="11386159" cy="1754326"/>
          </a:xfrm>
          <a:prstGeom prst="rect">
            <a:avLst/>
          </a:prstGeom>
        </p:spPr>
        <p:txBody>
          <a:bodyPr wrap="square">
            <a:spAutoFit/>
          </a:bodyPr>
          <a:lstStyle/>
          <a:p>
            <a:pPr marL="285750" indent="-285750">
              <a:buFont typeface="Arial" panose="020B0604020202020204" pitchFamily="34" charset="0"/>
              <a:buChar char="•"/>
            </a:pPr>
            <a:r>
              <a:rPr lang="ru-RU" dirty="0">
                <a:solidFill>
                  <a:srgbClr val="2E305F"/>
                </a:solidFill>
              </a:rPr>
              <a:t>Холестерин – основной, но не единственный виновник атеросклероза.</a:t>
            </a:r>
          </a:p>
          <a:p>
            <a:pPr marL="285750" indent="-285750">
              <a:buFont typeface="Arial" panose="020B0604020202020204" pitchFamily="34" charset="0"/>
              <a:buChar char="•"/>
            </a:pPr>
            <a:r>
              <a:rPr lang="ru-RU" dirty="0">
                <a:solidFill>
                  <a:srgbClr val="2E305F"/>
                </a:solidFill>
              </a:rPr>
              <a:t>При высоких уровнях общего холестерина и холестерина липопротеидов низкой плотности («плохого холестерина»)  вероятность развития ишемической болезни сердца очень высока, в том числе и у более молодых пациентов.</a:t>
            </a:r>
          </a:p>
          <a:p>
            <a:pPr marL="285750" indent="-285750">
              <a:buFont typeface="Arial" panose="020B0604020202020204" pitchFamily="34" charset="0"/>
              <a:buChar char="•"/>
            </a:pPr>
            <a:r>
              <a:rPr lang="ru-RU" dirty="0">
                <a:solidFill>
                  <a:srgbClr val="2E305F"/>
                </a:solidFill>
              </a:rPr>
              <a:t>Атеросклероз сосудов сердца вызывает нарушение кровообращения в сердечной мышце и является основной причиной ишемической болезни сердца.</a:t>
            </a:r>
          </a:p>
        </p:txBody>
      </p:sp>
      <p:sp>
        <p:nvSpPr>
          <p:cNvPr id="11" name="TextBox 10">
            <a:extLst>
              <a:ext uri="{FF2B5EF4-FFF2-40B4-BE49-F238E27FC236}">
                <a16:creationId xmlns:a16="http://schemas.microsoft.com/office/drawing/2014/main" id="{455CA177-317A-43E2-8C46-C7E395A2133A}"/>
              </a:ext>
            </a:extLst>
          </p:cNvPr>
          <p:cNvSpPr txBox="1"/>
          <p:nvPr/>
        </p:nvSpPr>
        <p:spPr>
          <a:xfrm>
            <a:off x="9698107" y="425335"/>
            <a:ext cx="489502" cy="369332"/>
          </a:xfrm>
          <a:prstGeom prst="rect">
            <a:avLst/>
          </a:prstGeom>
          <a:noFill/>
        </p:spPr>
        <p:txBody>
          <a:bodyPr wrap="square">
            <a:spAutoFit/>
          </a:bodyPr>
          <a:lstStyle/>
          <a:p>
            <a:r>
              <a:rPr lang="ru-RU" sz="1800" baseline="30000" dirty="0">
                <a:solidFill>
                  <a:srgbClr val="2E305F"/>
                </a:solidFill>
              </a:rPr>
              <a:t>1,2</a:t>
            </a:r>
            <a:endParaRPr lang="ru-RU" dirty="0">
              <a:solidFill>
                <a:srgbClr val="2E305F"/>
              </a:solidFill>
            </a:endParaRPr>
          </a:p>
        </p:txBody>
      </p:sp>
    </p:spTree>
    <p:extLst>
      <p:ext uri="{BB962C8B-B14F-4D97-AF65-F5344CB8AC3E}">
        <p14:creationId xmlns:p14="http://schemas.microsoft.com/office/powerpoint/2010/main" val="42034259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5A796A-EFFA-4292-9CFA-170A0581F819}"/>
              </a:ext>
            </a:extLst>
          </p:cNvPr>
          <p:cNvSpPr>
            <a:spLocks noGrp="1"/>
          </p:cNvSpPr>
          <p:nvPr>
            <p:ph type="title"/>
          </p:nvPr>
        </p:nvSpPr>
        <p:spPr>
          <a:xfrm>
            <a:off x="766034" y="2684148"/>
            <a:ext cx="5738308" cy="1489703"/>
          </a:xfrm>
        </p:spPr>
        <p:txBody>
          <a:bodyPr>
            <a:normAutofit/>
          </a:bodyPr>
          <a:lstStyle/>
          <a:p>
            <a:r>
              <a:rPr lang="ru-RU" sz="3400" dirty="0">
                <a:solidFill>
                  <a:schemeClr val="bg2">
                    <a:lumMod val="25000"/>
                  </a:schemeClr>
                </a:solidFill>
              </a:rPr>
              <a:t>Хирургические методы лечения ишемической болезни сердца</a:t>
            </a:r>
          </a:p>
        </p:txBody>
      </p:sp>
    </p:spTree>
    <p:extLst>
      <p:ext uri="{BB962C8B-B14F-4D97-AF65-F5344CB8AC3E}">
        <p14:creationId xmlns:p14="http://schemas.microsoft.com/office/powerpoint/2010/main" val="2061672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Скругленный прямоугольник 16"/>
          <p:cNvSpPr/>
          <p:nvPr/>
        </p:nvSpPr>
        <p:spPr>
          <a:xfrm>
            <a:off x="537250" y="1406899"/>
            <a:ext cx="4275161" cy="431637"/>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Arial"/>
              <a:ea typeface="+mn-ea"/>
              <a:cs typeface="+mn-cs"/>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7134" y="3196809"/>
            <a:ext cx="422289" cy="400377"/>
          </a:xfrm>
          <a:prstGeom prst="rect">
            <a:avLst/>
          </a:prstGeom>
        </p:spPr>
      </p:pic>
      <p:sp>
        <p:nvSpPr>
          <p:cNvPr id="21" name="Прямоугольник 20"/>
          <p:cNvSpPr/>
          <p:nvPr/>
        </p:nvSpPr>
        <p:spPr>
          <a:xfrm>
            <a:off x="1768288" y="1421632"/>
            <a:ext cx="1673198" cy="680571"/>
          </a:xfrm>
          <a:prstGeom prst="rect">
            <a:avLst/>
          </a:prstGeom>
        </p:spPr>
        <p:txBody>
          <a:bodyPr wrap="square">
            <a:spAutoFit/>
          </a:bodyPr>
          <a:lstStyle/>
          <a:p>
            <a:pPr marL="0" marR="0" lvl="0" indent="0" algn="l" defTabSz="914400" rtl="0" eaLnBrk="1" fontAlgn="auto" latinLnBrk="0" hangingPunct="1">
              <a:lnSpc>
                <a:spcPts val="2400"/>
              </a:lnSpc>
              <a:spcBef>
                <a:spcPts val="0"/>
              </a:spcBef>
              <a:spcAft>
                <a:spcPts val="0"/>
              </a:spcAft>
              <a:buClr>
                <a:srgbClr val="C00000"/>
              </a:buClr>
              <a:buSzTx/>
              <a:buFontTx/>
              <a:buNone/>
              <a:tabLst/>
              <a:defRPr/>
            </a:pPr>
            <a:r>
              <a:rPr kumimoji="0" lang="ru-RU" sz="1700" b="1" i="0" u="none" strike="noStrike" kern="1200" cap="none" spc="0" normalizeH="0" baseline="0" noProof="0" dirty="0">
                <a:ln>
                  <a:noFill/>
                </a:ln>
                <a:solidFill>
                  <a:prstClr val="white"/>
                </a:solidFill>
                <a:effectLst/>
                <a:uLnTx/>
                <a:uFillTx/>
                <a:latin typeface="Arial"/>
                <a:ea typeface="+mn-ea"/>
                <a:cs typeface="+mn-cs"/>
              </a:rPr>
              <a:t>ПОКАЗАНИЯ</a:t>
            </a:r>
            <a:br>
              <a:rPr kumimoji="0" lang="en-US" sz="1800" b="1" i="0" u="none" strike="noStrike" kern="1200" cap="none" spc="0" normalizeH="0" baseline="0" noProof="0" dirty="0">
                <a:ln>
                  <a:noFill/>
                </a:ln>
                <a:solidFill>
                  <a:srgbClr val="7D1C87"/>
                </a:solidFill>
                <a:effectLst/>
                <a:uLnTx/>
                <a:uFillTx/>
                <a:latin typeface="Arial"/>
                <a:ea typeface="+mn-ea"/>
                <a:cs typeface="+mn-cs"/>
              </a:rPr>
            </a:br>
            <a:endParaRPr kumimoji="0" lang="ru-RU" sz="1700" b="1" i="0" u="none" strike="noStrike" kern="1200" cap="none" spc="0" normalizeH="0" baseline="0" noProof="0" dirty="0">
              <a:ln>
                <a:noFill/>
              </a:ln>
              <a:solidFill>
                <a:srgbClr val="7D1C87"/>
              </a:solidFill>
              <a:effectLst/>
              <a:uLnTx/>
              <a:uFillTx/>
              <a:latin typeface="Arial"/>
              <a:ea typeface="+mn-ea"/>
              <a:cs typeface="+mn-cs"/>
            </a:endParaRPr>
          </a:p>
        </p:txBody>
      </p:sp>
      <p:sp>
        <p:nvSpPr>
          <p:cNvPr id="22" name="Заголовок 1"/>
          <p:cNvSpPr>
            <a:spLocks noGrp="1"/>
          </p:cNvSpPr>
          <p:nvPr>
            <p:ph type="title"/>
          </p:nvPr>
        </p:nvSpPr>
        <p:spPr>
          <a:xfrm>
            <a:off x="450397" y="329676"/>
            <a:ext cx="11233149" cy="970280"/>
          </a:xfrm>
        </p:spPr>
        <p:txBody>
          <a:bodyPr vert="horz" lIns="0" tIns="0" rIns="0" bIns="0" rtlCol="0" anchor="ctr">
            <a:normAutofit/>
          </a:bodyPr>
          <a:lstStyle/>
          <a:p>
            <a:pPr algn="ctr"/>
            <a:r>
              <a:rPr lang="ru-RU" sz="4400" dirty="0">
                <a:solidFill>
                  <a:schemeClr val="bg2">
                    <a:lumMod val="25000"/>
                  </a:schemeClr>
                </a:solidFill>
              </a:rPr>
              <a:t>Стентирование коронарных артерий</a:t>
            </a:r>
          </a:p>
        </p:txBody>
      </p:sp>
      <p:pic>
        <p:nvPicPr>
          <p:cNvPr id="24" name="Рисунок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6480" y="2139995"/>
            <a:ext cx="422289" cy="400377"/>
          </a:xfrm>
          <a:prstGeom prst="rect">
            <a:avLst/>
          </a:prstGeom>
        </p:spPr>
      </p:pic>
      <p:sp>
        <p:nvSpPr>
          <p:cNvPr id="25" name="TextBox 24"/>
          <p:cNvSpPr txBox="1"/>
          <p:nvPr/>
        </p:nvSpPr>
        <p:spPr>
          <a:xfrm>
            <a:off x="5989738" y="2109960"/>
            <a:ext cx="7982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1</a:t>
            </a:r>
            <a:endParaRPr kumimoji="0" lang="ru-RU" sz="1800" b="1" i="0" u="none" strike="noStrike" kern="1200" cap="none" spc="0" normalizeH="0" baseline="0" noProof="0" dirty="0">
              <a:ln>
                <a:noFill/>
              </a:ln>
              <a:solidFill>
                <a:prstClr val="white"/>
              </a:solidFill>
              <a:effectLst/>
              <a:uLnTx/>
              <a:uFillTx/>
              <a:latin typeface="Arial"/>
              <a:ea typeface="+mn-ea"/>
              <a:cs typeface="+mn-cs"/>
            </a:endParaRPr>
          </a:p>
        </p:txBody>
      </p:sp>
      <p:pic>
        <p:nvPicPr>
          <p:cNvPr id="26" name="Рисунок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6479" y="2668402"/>
            <a:ext cx="422289" cy="400377"/>
          </a:xfrm>
          <a:prstGeom prst="rect">
            <a:avLst/>
          </a:prstGeom>
        </p:spPr>
      </p:pic>
      <p:sp>
        <p:nvSpPr>
          <p:cNvPr id="27" name="TextBox 26"/>
          <p:cNvSpPr txBox="1"/>
          <p:nvPr/>
        </p:nvSpPr>
        <p:spPr>
          <a:xfrm>
            <a:off x="5999731" y="2672105"/>
            <a:ext cx="7982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2</a:t>
            </a:r>
            <a:endParaRPr kumimoji="0" lang="ru-RU" sz="1800" b="1" i="0" u="none" strike="noStrike" kern="1200" cap="none" spc="0" normalizeH="0" baseline="0" noProof="0" dirty="0">
              <a:ln>
                <a:noFill/>
              </a:ln>
              <a:solidFill>
                <a:prstClr val="white"/>
              </a:solidFill>
              <a:effectLst/>
              <a:uLnTx/>
              <a:uFillTx/>
              <a:latin typeface="Arial"/>
              <a:ea typeface="+mn-ea"/>
              <a:cs typeface="+mn-cs"/>
            </a:endParaRPr>
          </a:p>
        </p:txBody>
      </p:sp>
      <p:pic>
        <p:nvPicPr>
          <p:cNvPr id="29" name="Рисунок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467" y="4017145"/>
            <a:ext cx="4397474" cy="2800582"/>
          </a:xfrm>
          <a:prstGeom prst="rect">
            <a:avLst/>
          </a:prstGeom>
        </p:spPr>
      </p:pic>
      <p:sp>
        <p:nvSpPr>
          <p:cNvPr id="31" name="TextBox 30"/>
          <p:cNvSpPr txBox="1"/>
          <p:nvPr/>
        </p:nvSpPr>
        <p:spPr>
          <a:xfrm>
            <a:off x="7213" y="2020826"/>
            <a:ext cx="5195348" cy="2308324"/>
          </a:xfrm>
          <a:prstGeom prst="rect">
            <a:avLst/>
          </a:prstGeom>
          <a:noFill/>
        </p:spPr>
        <p:txBody>
          <a:bodyPr wrap="square" rtlCol="0">
            <a:spAutoFit/>
          </a:bodyPr>
          <a:lstStyle/>
          <a:p>
            <a:pPr lvl="1"/>
            <a:r>
              <a:rPr kumimoji="0" lang="ru-RU" sz="1600" b="0" i="0" u="none" strike="noStrike" kern="1200" cap="none" spc="0" normalizeH="0" baseline="0" noProof="0" dirty="0">
                <a:ln>
                  <a:noFill/>
                </a:ln>
                <a:solidFill>
                  <a:srgbClr val="2E305F"/>
                </a:solidFill>
                <a:effectLst/>
                <a:uLnTx/>
                <a:uFillTx/>
                <a:latin typeface="Arial"/>
                <a:ea typeface="+mn-ea"/>
                <a:cs typeface="+mn-cs"/>
              </a:rPr>
              <a:t>- </a:t>
            </a:r>
            <a:r>
              <a:rPr lang="ru-RU" dirty="0">
                <a:solidFill>
                  <a:srgbClr val="2E305F"/>
                </a:solidFill>
              </a:rPr>
              <a:t>Высокая градация стенокардии напряжения (3-4 функциональный класс);</a:t>
            </a:r>
          </a:p>
          <a:p>
            <a:pPr lvl="1"/>
            <a:r>
              <a:rPr lang="ru-RU" dirty="0">
                <a:solidFill>
                  <a:srgbClr val="2E305F"/>
                </a:solidFill>
              </a:rPr>
              <a:t>- По результатам КАГ*: наличие атеросклероза ствола левой коронарной артерии, многососудистое поражение коронарного русла, большая площадь ишемии при проведении стресс-тестов;</a:t>
            </a:r>
          </a:p>
          <a:p>
            <a:pPr marL="0" marR="0" lvl="0" indent="0" algn="l" defTabSz="914400" rtl="0" eaLnBrk="1" fontAlgn="auto" latinLnBrk="0" hangingPunct="1">
              <a:lnSpc>
                <a:spcPct val="100000"/>
              </a:lnSpc>
              <a:spcBef>
                <a:spcPts val="0"/>
              </a:spcBef>
              <a:spcAft>
                <a:spcPts val="0"/>
              </a:spcAft>
              <a:buClr>
                <a:srgbClr val="C00000"/>
              </a:buClr>
              <a:buSzTx/>
              <a:buFontTx/>
              <a:buNone/>
              <a:tabLst/>
              <a:defRPr/>
            </a:pPr>
            <a:endParaRPr kumimoji="0" lang="ru-RU"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Скругленный прямоугольник 16">
            <a:extLst>
              <a:ext uri="{FF2B5EF4-FFF2-40B4-BE49-F238E27FC236}">
                <a16:creationId xmlns:a16="http://schemas.microsoft.com/office/drawing/2014/main" id="{9779C3D6-A01C-4C87-8FD3-A7BD21804C1C}"/>
              </a:ext>
            </a:extLst>
          </p:cNvPr>
          <p:cNvSpPr/>
          <p:nvPr/>
        </p:nvSpPr>
        <p:spPr>
          <a:xfrm>
            <a:off x="6043449" y="1459491"/>
            <a:ext cx="5762926" cy="431637"/>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Прямоугольник 15">
            <a:extLst>
              <a:ext uri="{FF2B5EF4-FFF2-40B4-BE49-F238E27FC236}">
                <a16:creationId xmlns:a16="http://schemas.microsoft.com/office/drawing/2014/main" id="{D376C195-1181-4391-8DAC-4F3A76B07F02}"/>
              </a:ext>
            </a:extLst>
          </p:cNvPr>
          <p:cNvSpPr/>
          <p:nvPr/>
        </p:nvSpPr>
        <p:spPr>
          <a:xfrm>
            <a:off x="6654089" y="1480157"/>
            <a:ext cx="5033011" cy="680571"/>
          </a:xfrm>
          <a:prstGeom prst="rect">
            <a:avLst/>
          </a:prstGeom>
        </p:spPr>
        <p:txBody>
          <a:bodyPr wrap="square">
            <a:spAutoFit/>
          </a:bodyPr>
          <a:lstStyle/>
          <a:p>
            <a:pPr marL="0" marR="0" lvl="0" indent="0" algn="l" defTabSz="914400" rtl="0" eaLnBrk="1" fontAlgn="auto" latinLnBrk="0" hangingPunct="1">
              <a:lnSpc>
                <a:spcPts val="2400"/>
              </a:lnSpc>
              <a:spcBef>
                <a:spcPts val="0"/>
              </a:spcBef>
              <a:spcAft>
                <a:spcPts val="0"/>
              </a:spcAft>
              <a:buClr>
                <a:srgbClr val="C00000"/>
              </a:buClr>
              <a:buSzTx/>
              <a:buFontTx/>
              <a:buNone/>
              <a:tabLst/>
              <a:defRPr/>
            </a:pPr>
            <a:r>
              <a:rPr lang="ru-RU" sz="1700" b="1" dirty="0">
                <a:solidFill>
                  <a:prstClr val="white"/>
                </a:solidFill>
                <a:latin typeface="Arial"/>
              </a:rPr>
              <a:t>КАК </a:t>
            </a:r>
            <a:r>
              <a:rPr kumimoji="0" lang="ru-RU" sz="1700" b="1" i="0" u="none" strike="noStrike" kern="1200" cap="none" spc="0" normalizeH="0" baseline="0" noProof="0" dirty="0">
                <a:ln>
                  <a:noFill/>
                </a:ln>
                <a:solidFill>
                  <a:prstClr val="white"/>
                </a:solidFill>
                <a:effectLst/>
                <a:uLnTx/>
                <a:uFillTx/>
                <a:latin typeface="Arial"/>
                <a:ea typeface="+mn-ea"/>
                <a:cs typeface="+mn-cs"/>
              </a:rPr>
              <a:t>ЭТО ПОМОЖЕТ МОЕМУ ЗДОРОВЬЮ?</a:t>
            </a:r>
            <a:br>
              <a:rPr kumimoji="0" lang="en-US" sz="1800" b="1" i="0" u="none" strike="noStrike" kern="1200" cap="none" spc="0" normalizeH="0" baseline="0" noProof="0" dirty="0">
                <a:ln>
                  <a:noFill/>
                </a:ln>
                <a:solidFill>
                  <a:srgbClr val="7D1C87"/>
                </a:solidFill>
                <a:effectLst/>
                <a:uLnTx/>
                <a:uFillTx/>
                <a:latin typeface="Arial"/>
                <a:ea typeface="+mn-ea"/>
                <a:cs typeface="+mn-cs"/>
              </a:rPr>
            </a:br>
            <a:endParaRPr kumimoji="0" lang="ru-RU" sz="1700" b="1" i="0" u="none" strike="noStrike" kern="1200" cap="none" spc="0" normalizeH="0" baseline="0" noProof="0" dirty="0">
              <a:ln>
                <a:noFill/>
              </a:ln>
              <a:solidFill>
                <a:srgbClr val="7D1C87"/>
              </a:solidFill>
              <a:effectLst/>
              <a:uLnTx/>
              <a:uFillTx/>
              <a:latin typeface="Arial"/>
              <a:ea typeface="+mn-ea"/>
              <a:cs typeface="+mn-cs"/>
            </a:endParaRPr>
          </a:p>
        </p:txBody>
      </p:sp>
      <p:sp>
        <p:nvSpPr>
          <p:cNvPr id="2" name="Прямоугольник 1">
            <a:extLst>
              <a:ext uri="{FF2B5EF4-FFF2-40B4-BE49-F238E27FC236}">
                <a16:creationId xmlns:a16="http://schemas.microsoft.com/office/drawing/2014/main" id="{6616D621-26DD-4950-85D3-B6EA9AEED3B4}"/>
              </a:ext>
            </a:extLst>
          </p:cNvPr>
          <p:cNvSpPr/>
          <p:nvPr/>
        </p:nvSpPr>
        <p:spPr>
          <a:xfrm>
            <a:off x="6370079" y="2102203"/>
            <a:ext cx="5436296" cy="1754326"/>
          </a:xfrm>
          <a:prstGeom prst="rect">
            <a:avLst/>
          </a:prstGeom>
        </p:spPr>
        <p:txBody>
          <a:bodyPr wrap="square">
            <a:spAutoFit/>
          </a:bodyPr>
          <a:lstStyle/>
          <a:p>
            <a:r>
              <a:rPr lang="ru-RU" dirty="0">
                <a:solidFill>
                  <a:srgbClr val="2E305F"/>
                </a:solidFill>
              </a:rPr>
              <a:t>Облегчает симптомы стенокардии;</a:t>
            </a:r>
          </a:p>
          <a:p>
            <a:endParaRPr lang="ru-RU" dirty="0">
              <a:solidFill>
                <a:srgbClr val="2E305F"/>
              </a:solidFill>
            </a:endParaRPr>
          </a:p>
          <a:p>
            <a:r>
              <a:rPr lang="ru-RU" dirty="0">
                <a:solidFill>
                  <a:srgbClr val="2E305F"/>
                </a:solidFill>
              </a:rPr>
              <a:t>Улучшает переносимость физической нагрузки;</a:t>
            </a:r>
          </a:p>
          <a:p>
            <a:endParaRPr lang="ru-RU" dirty="0">
              <a:solidFill>
                <a:srgbClr val="2E305F"/>
              </a:solidFill>
            </a:endParaRPr>
          </a:p>
          <a:p>
            <a:r>
              <a:rPr lang="ru-RU" dirty="0">
                <a:solidFill>
                  <a:srgbClr val="2E305F"/>
                </a:solidFill>
              </a:rPr>
              <a:t>Позволяет меньше использовать нитраты короткого действия</a:t>
            </a:r>
          </a:p>
        </p:txBody>
      </p:sp>
      <p:sp>
        <p:nvSpPr>
          <p:cNvPr id="3" name="Прямоугольник 2">
            <a:extLst>
              <a:ext uri="{FF2B5EF4-FFF2-40B4-BE49-F238E27FC236}">
                <a16:creationId xmlns:a16="http://schemas.microsoft.com/office/drawing/2014/main" id="{65903832-DCC6-446C-B962-FDC95AEA6AB9}"/>
              </a:ext>
            </a:extLst>
          </p:cNvPr>
          <p:cNvSpPr/>
          <p:nvPr/>
        </p:nvSpPr>
        <p:spPr>
          <a:xfrm>
            <a:off x="6483214" y="4420746"/>
            <a:ext cx="4883396" cy="1477328"/>
          </a:xfrm>
          <a:prstGeom prst="rect">
            <a:avLst/>
          </a:prstGeom>
        </p:spPr>
        <p:txBody>
          <a:bodyPr wrap="square">
            <a:spAutoFit/>
          </a:bodyPr>
          <a:lstStyle/>
          <a:p>
            <a:r>
              <a:rPr lang="ru-RU" dirty="0">
                <a:solidFill>
                  <a:srgbClr val="2E305F"/>
                </a:solidFill>
              </a:rPr>
              <a:t>После стентирования необходим прием комбинированной антитромбоцитарной терапии (длительность определяет врач), обычно – от нескольких месяцев до 1 года, чаще 2 препарата.</a:t>
            </a:r>
          </a:p>
        </p:txBody>
      </p:sp>
      <p:sp>
        <p:nvSpPr>
          <p:cNvPr id="28" name="TextBox 27"/>
          <p:cNvSpPr txBox="1"/>
          <p:nvPr/>
        </p:nvSpPr>
        <p:spPr>
          <a:xfrm>
            <a:off x="5999731" y="3212331"/>
            <a:ext cx="7982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3</a:t>
            </a:r>
            <a:endParaRPr kumimoji="0" lang="ru-RU" sz="1800" b="1" i="0" u="none" strike="noStrike" kern="1200" cap="none" spc="0" normalizeH="0" baseline="0" noProof="0" dirty="0">
              <a:ln>
                <a:noFill/>
              </a:ln>
              <a:solidFill>
                <a:prstClr val="white"/>
              </a:solidFill>
              <a:effectLst/>
              <a:uLnTx/>
              <a:uFillTx/>
              <a:latin typeface="Arial"/>
              <a:ea typeface="+mn-ea"/>
              <a:cs typeface="+mn-cs"/>
            </a:endParaRPr>
          </a:p>
        </p:txBody>
      </p:sp>
      <p:pic>
        <p:nvPicPr>
          <p:cNvPr id="32" name="Рисунок 31">
            <a:extLst>
              <a:ext uri="{FF2B5EF4-FFF2-40B4-BE49-F238E27FC236}">
                <a16:creationId xmlns:a16="http://schemas.microsoft.com/office/drawing/2014/main" id="{F6484F01-63E2-4D46-B9D5-0F456A2DF0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6311" y="4534974"/>
            <a:ext cx="1034218" cy="1176542"/>
          </a:xfrm>
          <a:prstGeom prst="rect">
            <a:avLst/>
          </a:prstGeom>
        </p:spPr>
      </p:pic>
      <p:sp>
        <p:nvSpPr>
          <p:cNvPr id="33" name="Прямоугольник 32">
            <a:extLst>
              <a:ext uri="{FF2B5EF4-FFF2-40B4-BE49-F238E27FC236}">
                <a16:creationId xmlns:a16="http://schemas.microsoft.com/office/drawing/2014/main" id="{673F966F-3AB0-463D-87FC-D1FBEDEA0FEC}"/>
              </a:ext>
            </a:extLst>
          </p:cNvPr>
          <p:cNvSpPr/>
          <p:nvPr/>
        </p:nvSpPr>
        <p:spPr>
          <a:xfrm>
            <a:off x="1037515" y="6600802"/>
            <a:ext cx="11233148" cy="446276"/>
          </a:xfrm>
          <a:prstGeom prst="rect">
            <a:avLst/>
          </a:prstGeom>
        </p:spPr>
        <p:txBody>
          <a:bodyPr wrap="square">
            <a:spAutoFit/>
          </a:bodyPr>
          <a:lstStyle/>
          <a:p>
            <a:pPr>
              <a:spcAft>
                <a:spcPts val="600"/>
              </a:spcAft>
            </a:pPr>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6">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spcAft>
                <a:spcPts val="600"/>
              </a:spcAft>
            </a:pPr>
            <a:endParaRPr lang="ru-RU" sz="900" dirty="0">
              <a:solidFill>
                <a:schemeClr val="tx2"/>
              </a:solidFill>
              <a:latin typeface="+mj-lt"/>
              <a:cs typeface="Arial" panose="020B0604020202020204" pitchFamily="34" charset="0"/>
            </a:endParaRPr>
          </a:p>
        </p:txBody>
      </p:sp>
      <p:sp>
        <p:nvSpPr>
          <p:cNvPr id="19" name="TextBox 18">
            <a:extLst>
              <a:ext uri="{FF2B5EF4-FFF2-40B4-BE49-F238E27FC236}">
                <a16:creationId xmlns:a16="http://schemas.microsoft.com/office/drawing/2014/main" id="{A4BF3C72-8E86-4C82-8235-0A35E5BC623C}"/>
              </a:ext>
            </a:extLst>
          </p:cNvPr>
          <p:cNvSpPr txBox="1"/>
          <p:nvPr/>
        </p:nvSpPr>
        <p:spPr>
          <a:xfrm>
            <a:off x="11121859" y="454276"/>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308866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Заголовок 7"/>
          <p:cNvSpPr>
            <a:spLocks noGrp="1"/>
          </p:cNvSpPr>
          <p:nvPr>
            <p:ph type="title"/>
          </p:nvPr>
        </p:nvSpPr>
        <p:spPr>
          <a:xfrm>
            <a:off x="468323" y="414388"/>
            <a:ext cx="11233149" cy="970280"/>
          </a:xfrm>
        </p:spPr>
        <p:txBody>
          <a:bodyPr/>
          <a:lstStyle/>
          <a:p>
            <a:pPr algn="ctr"/>
            <a:r>
              <a:rPr lang="ru-RU" sz="4400" dirty="0">
                <a:solidFill>
                  <a:schemeClr val="bg2">
                    <a:lumMod val="25000"/>
                  </a:schemeClr>
                </a:solidFill>
              </a:rPr>
              <a:t>Как выполняется стентирование коронарных артерий?</a:t>
            </a:r>
            <a:endParaRPr lang="ru-RU" sz="4400" dirty="0"/>
          </a:p>
        </p:txBody>
      </p:sp>
      <p:sp>
        <p:nvSpPr>
          <p:cNvPr id="18" name="TextBox 17"/>
          <p:cNvSpPr txBox="1"/>
          <p:nvPr/>
        </p:nvSpPr>
        <p:spPr>
          <a:xfrm>
            <a:off x="211838" y="6496059"/>
            <a:ext cx="11401985" cy="646331"/>
          </a:xfrm>
          <a:prstGeom prst="rect">
            <a:avLst/>
          </a:prstGeom>
          <a:noFill/>
        </p:spPr>
        <p:txBody>
          <a:bodyPr wrap="square" rtlCol="0">
            <a:spAutoFit/>
          </a:bodyPr>
          <a:lstStyle/>
          <a:p>
            <a:pPr>
              <a:defRPr/>
            </a:pPr>
            <a:r>
              <a:rPr lang="ru-RU" sz="900" dirty="0">
                <a:solidFill>
                  <a:schemeClr val="tx2"/>
                </a:solidFill>
                <a:latin typeface="+mj-lt"/>
                <a:cs typeface="Arial" panose="020B0604020202020204" pitchFamily="34" charset="0"/>
              </a:rPr>
              <a:t>2.Сайт Национального общества по изучению атеросклероза. </a:t>
            </a:r>
            <a:r>
              <a:rPr lang="en-US" sz="900" dirty="0">
                <a:solidFill>
                  <a:schemeClr val="tx2"/>
                </a:solidFill>
                <a:latin typeface="+mj-lt"/>
                <a:cs typeface="Arial" panose="020B0604020202020204" pitchFamily="34" charset="0"/>
              </a:rPr>
              <a:t>[</a:t>
            </a:r>
            <a:r>
              <a:rPr lang="ru-RU" sz="900" dirty="0">
                <a:solidFill>
                  <a:schemeClr val="tx2"/>
                </a:solidFill>
                <a:latin typeface="+mj-lt"/>
                <a:cs typeface="Arial" panose="020B0604020202020204" pitchFamily="34" charset="0"/>
              </a:rPr>
              <a:t>Электронный ресурс</a:t>
            </a:r>
            <a:r>
              <a:rPr lang="en-US" sz="900" dirty="0">
                <a:solidFill>
                  <a:schemeClr val="tx2"/>
                </a:solidFill>
                <a:latin typeface="+mj-lt"/>
                <a:cs typeface="Arial" panose="020B0604020202020204" pitchFamily="34" charset="0"/>
              </a:rPr>
              <a:t>], 22 </a:t>
            </a:r>
            <a:r>
              <a:rPr lang="ru-RU" sz="900" dirty="0">
                <a:solidFill>
                  <a:schemeClr val="tx2"/>
                </a:solidFill>
                <a:latin typeface="+mj-lt"/>
                <a:cs typeface="Arial" panose="020B0604020202020204" pitchFamily="34" charset="0"/>
              </a:rPr>
              <a:t>сентября 2020.</a:t>
            </a:r>
            <a:r>
              <a:rPr lang="en-US" sz="900" dirty="0">
                <a:solidFill>
                  <a:schemeClr val="tx2"/>
                </a:solidFill>
                <a:latin typeface="+mj-lt"/>
                <a:cs typeface="Arial" panose="020B0604020202020204" pitchFamily="34" charset="0"/>
              </a:rPr>
              <a:t> URL</a:t>
            </a:r>
            <a:r>
              <a:rPr lang="ru-RU" sz="800" dirty="0">
                <a:solidFill>
                  <a:schemeClr val="accent4"/>
                </a:solidFill>
                <a:latin typeface="+mj-lt"/>
                <a:cs typeface="Arial" panose="020B0604020202020204" pitchFamily="34" charset="0"/>
              </a:rPr>
              <a:t>: </a:t>
            </a:r>
            <a:r>
              <a:rPr lang="en-US" sz="800" dirty="0">
                <a:solidFill>
                  <a:schemeClr val="accent4"/>
                </a:solidFill>
                <a:latin typeface="+mj-lt"/>
                <a:cs typeface="Arial"/>
                <a:hlinkClick r:id="rId3"/>
              </a:rPr>
              <a:t>https://noatero.ru/ru/procedura-ballonnoy-angioplastiki-so-stentirovaniem-tbka</a:t>
            </a:r>
            <a:endParaRPr lang="ru-RU" sz="800" dirty="0">
              <a:solidFill>
                <a:schemeClr val="accent4"/>
              </a:solidFill>
              <a:latin typeface="+mj-lt"/>
              <a:cs typeface="Arial"/>
            </a:endParaRPr>
          </a:p>
          <a:p>
            <a:pPr>
              <a:defRPr/>
            </a:pPr>
            <a:r>
              <a:rPr lang="ru-RU" sz="900" dirty="0">
                <a:solidFill>
                  <a:schemeClr val="tx2"/>
                </a:solidFill>
                <a:latin typeface="+mj-lt"/>
                <a:cs typeface="Arial" panose="020B0604020202020204" pitchFamily="34" charset="0"/>
              </a:rPr>
              <a:t>3.Информационно образовательная платформа для пациентов «Если у Вас есть сердце </a:t>
            </a:r>
            <a:r>
              <a:rPr lang="en-US" sz="800" dirty="0">
                <a:solidFill>
                  <a:schemeClr val="accent4"/>
                </a:solidFill>
                <a:latin typeface="+mj-lt"/>
                <a:cs typeface="Arial"/>
                <a:hlinkClick r:id="rId4"/>
              </a:rPr>
              <a:t>https://www.youtube.com/watch?v=IOqyeMxLvD0</a:t>
            </a:r>
            <a:endParaRPr lang="ru-RU" sz="800" dirty="0">
              <a:solidFill>
                <a:schemeClr val="accent4"/>
              </a:solidFill>
              <a:latin typeface="+mj-lt"/>
              <a:cs typeface="Arial"/>
            </a:endParaRPr>
          </a:p>
          <a:p>
            <a:pPr>
              <a:defRPr/>
            </a:pPr>
            <a:endParaRPr lang="ru-RU" dirty="0">
              <a:latin typeface="+mj-lt"/>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9357" y="1497476"/>
            <a:ext cx="2488084" cy="5012508"/>
          </a:xfrm>
          <a:prstGeom prst="rect">
            <a:avLst/>
          </a:prstGeom>
        </p:spPr>
      </p:pic>
      <p:sp>
        <p:nvSpPr>
          <p:cNvPr id="13" name="Объект 3">
            <a:extLst>
              <a:ext uri="{FF2B5EF4-FFF2-40B4-BE49-F238E27FC236}">
                <a16:creationId xmlns:a16="http://schemas.microsoft.com/office/drawing/2014/main" id="{E62C20A2-5DD2-4741-9580-1A426E2020E9}"/>
              </a:ext>
            </a:extLst>
          </p:cNvPr>
          <p:cNvSpPr>
            <a:spLocks noGrp="1"/>
          </p:cNvSpPr>
          <p:nvPr>
            <p:ph idx="1"/>
          </p:nvPr>
        </p:nvSpPr>
        <p:spPr>
          <a:xfrm>
            <a:off x="4966870" y="1808215"/>
            <a:ext cx="3570358" cy="2476014"/>
          </a:xfrm>
        </p:spPr>
        <p:txBody>
          <a:bodyPr>
            <a:normAutofit fontScale="92500"/>
          </a:bodyPr>
          <a:lstStyle/>
          <a:p>
            <a:pPr marL="457200" indent="-457200">
              <a:buFont typeface="Arial" panose="020B0604020202020204" pitchFamily="34" charset="0"/>
              <a:buChar char="•"/>
            </a:pPr>
            <a:r>
              <a:rPr lang="ru-RU" sz="2400" dirty="0">
                <a:solidFill>
                  <a:srgbClr val="2E305F"/>
                </a:solidFill>
              </a:rPr>
              <a:t>Под местной анестезией;</a:t>
            </a:r>
          </a:p>
          <a:p>
            <a:pPr marL="457200" indent="-457200">
              <a:buFont typeface="Arial" panose="020B0604020202020204" pitchFamily="34" charset="0"/>
              <a:buChar char="•"/>
            </a:pPr>
            <a:r>
              <a:rPr lang="ru-RU" sz="2400" dirty="0">
                <a:solidFill>
                  <a:srgbClr val="2E305F"/>
                </a:solidFill>
              </a:rPr>
              <a:t>Производится расширение суженного бляшкой сосуда;</a:t>
            </a:r>
          </a:p>
          <a:p>
            <a:pPr marL="457200" indent="-457200">
              <a:buFont typeface="Arial" panose="020B0604020202020204" pitchFamily="34" charset="0"/>
              <a:buChar char="•"/>
            </a:pPr>
            <a:r>
              <a:rPr lang="ru-RU" sz="2400" dirty="0">
                <a:solidFill>
                  <a:srgbClr val="2E305F"/>
                </a:solidFill>
              </a:rPr>
              <a:t>В место сужения устанавливается стент</a:t>
            </a:r>
          </a:p>
          <a:p>
            <a:pPr marL="457200" lvl="1" indent="0">
              <a:buNone/>
            </a:pPr>
            <a:endParaRPr lang="ru-RU" dirty="0"/>
          </a:p>
        </p:txBody>
      </p:sp>
      <p:sp>
        <p:nvSpPr>
          <p:cNvPr id="14" name="Прямоугольник 13">
            <a:extLst>
              <a:ext uri="{FF2B5EF4-FFF2-40B4-BE49-F238E27FC236}">
                <a16:creationId xmlns:a16="http://schemas.microsoft.com/office/drawing/2014/main" id="{6DBE59EF-02E3-4463-BDFB-23A303F3D738}"/>
              </a:ext>
            </a:extLst>
          </p:cNvPr>
          <p:cNvSpPr/>
          <p:nvPr/>
        </p:nvSpPr>
        <p:spPr>
          <a:xfrm>
            <a:off x="211838" y="4615748"/>
            <a:ext cx="8136424" cy="1631216"/>
          </a:xfrm>
          <a:prstGeom prst="rect">
            <a:avLst/>
          </a:prstGeom>
        </p:spPr>
        <p:txBody>
          <a:bodyPr wrap="square">
            <a:spAutoFit/>
          </a:bodyPr>
          <a:lstStyle/>
          <a:p>
            <a:r>
              <a:rPr lang="ru-RU" sz="1600" b="1" dirty="0">
                <a:solidFill>
                  <a:srgbClr val="2E305F"/>
                </a:solidFill>
              </a:rPr>
              <a:t>        </a:t>
            </a:r>
            <a:r>
              <a:rPr lang="ru-RU" sz="2000" b="1" dirty="0">
                <a:solidFill>
                  <a:srgbClr val="2E305F"/>
                </a:solidFill>
              </a:rPr>
              <a:t>Противопоказания:</a:t>
            </a:r>
          </a:p>
          <a:p>
            <a:pPr marL="800100" lvl="1" indent="-342900" fontAlgn="base">
              <a:buFont typeface="Wingdings" panose="05000000000000000000" pitchFamily="2" charset="2"/>
              <a:buChar char="ü"/>
            </a:pPr>
            <a:r>
              <a:rPr lang="ru-RU" sz="2000" dirty="0">
                <a:solidFill>
                  <a:srgbClr val="2E305F"/>
                </a:solidFill>
              </a:rPr>
              <a:t>непереносимость йода (входит в состав рентгенконтрастных препаратов);</a:t>
            </a:r>
          </a:p>
          <a:p>
            <a:pPr marL="800100" lvl="1" indent="-342900" fontAlgn="base">
              <a:buFont typeface="Wingdings" panose="05000000000000000000" pitchFamily="2" charset="2"/>
              <a:buChar char="ü"/>
            </a:pPr>
            <a:r>
              <a:rPr lang="ru-RU" sz="2000" dirty="0">
                <a:solidFill>
                  <a:srgbClr val="2E305F"/>
                </a:solidFill>
              </a:rPr>
              <a:t>почечная недостаточность (контрастные препараты могут усугубить ее течение).</a:t>
            </a:r>
          </a:p>
        </p:txBody>
      </p:sp>
      <p:sp>
        <p:nvSpPr>
          <p:cNvPr id="20" name="Прямоугольник 19">
            <a:extLst>
              <a:ext uri="{FF2B5EF4-FFF2-40B4-BE49-F238E27FC236}">
                <a16:creationId xmlns:a16="http://schemas.microsoft.com/office/drawing/2014/main" id="{3AB61AB0-06E3-4D50-8E08-7550E392310B}"/>
              </a:ext>
            </a:extLst>
          </p:cNvPr>
          <p:cNvSpPr/>
          <p:nvPr/>
        </p:nvSpPr>
        <p:spPr>
          <a:xfrm>
            <a:off x="211838" y="6302262"/>
            <a:ext cx="11007149" cy="230832"/>
          </a:xfrm>
          <a:prstGeom prst="rect">
            <a:avLst/>
          </a:prstGeom>
        </p:spPr>
        <p:txBody>
          <a:bodyPr wrap="square">
            <a:spAutoFit/>
          </a:bodyPr>
          <a:lstStyle/>
          <a:p>
            <a:pPr>
              <a:spcAft>
                <a:spcPts val="600"/>
              </a:spcAft>
            </a:pPr>
            <a:r>
              <a:rPr lang="ru-RU" sz="900" dirty="0">
                <a:solidFill>
                  <a:schemeClr val="tx2"/>
                </a:solidFill>
                <a:latin typeface="+mj-lt"/>
                <a:cs typeface="Arial" panose="020B0604020202020204" pitchFamily="34" charset="0"/>
              </a:rPr>
              <a:t>1.РЕКОМЕНДАЦИИ ESC/EACTS ПО РЕВАСКУЛЯРИЗАЦИИ МИОКАРДА 2018.Российский кардиологический журнал; 2019; 24(8).</a:t>
            </a:r>
          </a:p>
        </p:txBody>
      </p:sp>
      <p:pic>
        <p:nvPicPr>
          <p:cNvPr id="1026" name="x_Рисунок 4" descr="image001">
            <a:extLst>
              <a:ext uri="{FF2B5EF4-FFF2-40B4-BE49-F238E27FC236}">
                <a16:creationId xmlns:a16="http://schemas.microsoft.com/office/drawing/2014/main" id="{2567557D-D9C5-48C5-A85A-816697FD17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114" y="1635896"/>
            <a:ext cx="4822721" cy="297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2E3D73C-C9EE-4641-AC49-932CC3823F20}"/>
              </a:ext>
            </a:extLst>
          </p:cNvPr>
          <p:cNvSpPr txBox="1"/>
          <p:nvPr/>
        </p:nvSpPr>
        <p:spPr>
          <a:xfrm>
            <a:off x="9076447" y="842225"/>
            <a:ext cx="653962" cy="369332"/>
          </a:xfrm>
          <a:prstGeom prst="rect">
            <a:avLst/>
          </a:prstGeom>
          <a:noFill/>
        </p:spPr>
        <p:txBody>
          <a:bodyPr wrap="square">
            <a:spAutoFit/>
          </a:bodyPr>
          <a:lstStyle/>
          <a:p>
            <a:r>
              <a:rPr lang="ru-RU" sz="1800" baseline="30000" dirty="0"/>
              <a:t>1,2,3</a:t>
            </a:r>
            <a:endParaRPr lang="ru-RU" dirty="0"/>
          </a:p>
        </p:txBody>
      </p:sp>
    </p:spTree>
    <p:extLst>
      <p:ext uri="{BB962C8B-B14F-4D97-AF65-F5344CB8AC3E}">
        <p14:creationId xmlns:p14="http://schemas.microsoft.com/office/powerpoint/2010/main" val="1075541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400" dirty="0">
                <a:solidFill>
                  <a:schemeClr val="bg2">
                    <a:lumMod val="25000"/>
                  </a:schemeClr>
                </a:solidFill>
              </a:rPr>
              <a:t>Операция коронарного шунтирования</a:t>
            </a:r>
          </a:p>
        </p:txBody>
      </p:sp>
      <p:sp>
        <p:nvSpPr>
          <p:cNvPr id="3" name="Объект 2"/>
          <p:cNvSpPr>
            <a:spLocks noGrp="1"/>
          </p:cNvSpPr>
          <p:nvPr>
            <p:ph idx="1"/>
          </p:nvPr>
        </p:nvSpPr>
        <p:spPr>
          <a:xfrm>
            <a:off x="479426" y="1628775"/>
            <a:ext cx="6251312" cy="4737735"/>
          </a:xfrm>
        </p:spPr>
        <p:txBody>
          <a:bodyPr>
            <a:normAutofit fontScale="92500" lnSpcReduction="10000"/>
          </a:bodyPr>
          <a:lstStyle/>
          <a:p>
            <a:r>
              <a:rPr lang="ru-RU" b="1" dirty="0"/>
              <a:t>                           Показания:</a:t>
            </a:r>
          </a:p>
          <a:p>
            <a:pPr marL="800100" lvl="1" indent="-342900">
              <a:lnSpc>
                <a:spcPct val="100000"/>
              </a:lnSpc>
              <a:spcBef>
                <a:spcPts val="1000"/>
              </a:spcBef>
              <a:buFont typeface="Arial" panose="020B0604020202020204" pitchFamily="34" charset="0"/>
              <a:buChar char="•"/>
            </a:pPr>
            <a:r>
              <a:rPr lang="ru-RU" dirty="0">
                <a:solidFill>
                  <a:srgbClr val="2E305F"/>
                </a:solidFill>
              </a:rPr>
              <a:t>Выраженное поражение сосудов сердца атеросклерозом;</a:t>
            </a:r>
          </a:p>
          <a:p>
            <a:pPr marL="800100" lvl="1" indent="-342900">
              <a:lnSpc>
                <a:spcPct val="100000"/>
              </a:lnSpc>
              <a:spcBef>
                <a:spcPts val="1000"/>
              </a:spcBef>
              <a:buFont typeface="Arial" panose="020B0604020202020204" pitchFamily="34" charset="0"/>
              <a:buChar char="•"/>
            </a:pPr>
            <a:r>
              <a:rPr lang="ru-RU" dirty="0">
                <a:solidFill>
                  <a:srgbClr val="2E305F"/>
                </a:solidFill>
              </a:rPr>
              <a:t>Атеросклеротические бляшки в нескольких сосудах сердца.</a:t>
            </a:r>
          </a:p>
          <a:p>
            <a:pPr marL="800100" lvl="1" indent="-342900">
              <a:lnSpc>
                <a:spcPct val="100000"/>
              </a:lnSpc>
              <a:spcBef>
                <a:spcPts val="1000"/>
              </a:spcBef>
              <a:buFont typeface="Arial" panose="020B0604020202020204" pitchFamily="34" charset="0"/>
              <a:buChar char="•"/>
            </a:pPr>
            <a:r>
              <a:rPr lang="ru-RU" dirty="0">
                <a:solidFill>
                  <a:srgbClr val="2E305F"/>
                </a:solidFill>
              </a:rPr>
              <a:t>Операция на открытом сердце с использованием в качестве шунта собственного сосуда (внутренней грудной артерии или реже – вены руки или голени);</a:t>
            </a:r>
          </a:p>
          <a:p>
            <a:pPr marL="800100" lvl="1" indent="-342900">
              <a:lnSpc>
                <a:spcPct val="100000"/>
              </a:lnSpc>
              <a:spcBef>
                <a:spcPts val="1000"/>
              </a:spcBef>
              <a:buFont typeface="Arial" panose="020B0604020202020204" pitchFamily="34" charset="0"/>
              <a:buChar char="•"/>
            </a:pPr>
            <a:r>
              <a:rPr lang="ru-RU" dirty="0">
                <a:solidFill>
                  <a:srgbClr val="2E305F"/>
                </a:solidFill>
              </a:rPr>
              <a:t>Требует специальной предоперационной подготовки и имеет более длительный реабилитационный период.</a:t>
            </a:r>
          </a:p>
        </p:txBody>
      </p:sp>
      <p:sp>
        <p:nvSpPr>
          <p:cNvPr id="7" name="Прямоугольник 6">
            <a:extLst>
              <a:ext uri="{FF2B5EF4-FFF2-40B4-BE49-F238E27FC236}">
                <a16:creationId xmlns:a16="http://schemas.microsoft.com/office/drawing/2014/main" id="{39A37127-CD96-4866-8264-7A963311E510}"/>
              </a:ext>
            </a:extLst>
          </p:cNvPr>
          <p:cNvSpPr/>
          <p:nvPr/>
        </p:nvSpPr>
        <p:spPr>
          <a:xfrm>
            <a:off x="360651" y="6548755"/>
            <a:ext cx="11007149" cy="384721"/>
          </a:xfrm>
          <a:prstGeom prst="rect">
            <a:avLst/>
          </a:prstGeom>
        </p:spPr>
        <p:txBody>
          <a:bodyPr wrap="square">
            <a:spAutoFit/>
          </a:bodyPr>
          <a:lstStyle/>
          <a:p>
            <a:r>
              <a:rPr lang="ru-RU" sz="900" dirty="0">
                <a:solidFill>
                  <a:schemeClr val="tx2"/>
                </a:solidFill>
                <a:latin typeface="+mj-lt"/>
                <a:cs typeface="Arial" panose="020B0604020202020204" pitchFamily="34" charset="0"/>
              </a:rPr>
              <a:t>1.РЕКОМЕНДАЦИИ ESC/EACTS ПО РЕВАСКУЛЯРИЗАЦИИ МИОКАРДА 2018.Российский кардиологический журнал; 2019; 24(8). Рис. С.176</a:t>
            </a:r>
          </a:p>
          <a:p>
            <a:endParaRPr lang="ru-RU" sz="1000" i="1" dirty="0">
              <a:solidFill>
                <a:srgbClr val="2E305F"/>
              </a:solidFill>
            </a:endParaRPr>
          </a:p>
        </p:txBody>
      </p:sp>
      <p:pic>
        <p:nvPicPr>
          <p:cNvPr id="6" name="Рисунок 5">
            <a:extLst>
              <a:ext uri="{FF2B5EF4-FFF2-40B4-BE49-F238E27FC236}">
                <a16:creationId xmlns:a16="http://schemas.microsoft.com/office/drawing/2014/main" id="{A6E86B27-48B8-47F2-A613-47EA09603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7951" y="1446530"/>
            <a:ext cx="3856062" cy="4615172"/>
          </a:xfrm>
          <a:prstGeom prst="rect">
            <a:avLst/>
          </a:prstGeom>
        </p:spPr>
      </p:pic>
    </p:spTree>
    <p:extLst>
      <p:ext uri="{BB962C8B-B14F-4D97-AF65-F5344CB8AC3E}">
        <p14:creationId xmlns:p14="http://schemas.microsoft.com/office/powerpoint/2010/main" val="304215143"/>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7691" y="1583593"/>
            <a:ext cx="3500504" cy="3388487"/>
          </a:xfrm>
          <a:prstGeom prst="rect">
            <a:avLst/>
          </a:prstGeom>
        </p:spPr>
      </p:pic>
      <p:sp>
        <p:nvSpPr>
          <p:cNvPr id="14" name="Заголовок 1"/>
          <p:cNvSpPr>
            <a:spLocks noGrp="1"/>
          </p:cNvSpPr>
          <p:nvPr>
            <p:ph type="title"/>
          </p:nvPr>
        </p:nvSpPr>
        <p:spPr>
          <a:xfrm>
            <a:off x="466614" y="459542"/>
            <a:ext cx="11233149" cy="970280"/>
          </a:xfrm>
        </p:spPr>
        <p:txBody>
          <a:bodyPr/>
          <a:lstStyle/>
          <a:p>
            <a:pPr algn="ctr"/>
            <a:r>
              <a:rPr lang="ru-RU" sz="3800" dirty="0">
                <a:solidFill>
                  <a:schemeClr val="bg2">
                    <a:lumMod val="25000"/>
                  </a:schemeClr>
                </a:solidFill>
              </a:rPr>
              <a:t>Первая помощь при приступе стенокардии</a:t>
            </a:r>
            <a:endParaRPr lang="en-IE" sz="3800" dirty="0">
              <a:solidFill>
                <a:schemeClr val="bg2">
                  <a:lumMod val="25000"/>
                </a:schemeClr>
              </a:solidFill>
            </a:endParaRPr>
          </a:p>
        </p:txBody>
      </p:sp>
      <p:pic>
        <p:nvPicPr>
          <p:cNvPr id="13" name="Объект 1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86710" y="1816259"/>
            <a:ext cx="486422" cy="553109"/>
          </a:xfrm>
          <a:prstGeom prst="rect">
            <a:avLst/>
          </a:prstGeom>
        </p:spPr>
      </p:pic>
      <p:pic>
        <p:nvPicPr>
          <p:cNvPr id="24" name="Объект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10" y="2344262"/>
            <a:ext cx="486422" cy="553109"/>
          </a:xfrm>
          <a:prstGeom prst="rect">
            <a:avLst/>
          </a:prstGeom>
        </p:spPr>
      </p:pic>
      <p:pic>
        <p:nvPicPr>
          <p:cNvPr id="25" name="Объект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10" y="2872265"/>
            <a:ext cx="486422" cy="553109"/>
          </a:xfrm>
          <a:prstGeom prst="rect">
            <a:avLst/>
          </a:prstGeom>
        </p:spPr>
      </p:pic>
      <p:pic>
        <p:nvPicPr>
          <p:cNvPr id="26" name="Объект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10" y="3971829"/>
            <a:ext cx="486422" cy="553109"/>
          </a:xfrm>
          <a:prstGeom prst="rect">
            <a:avLst/>
          </a:prstGeom>
        </p:spPr>
      </p:pic>
      <p:pic>
        <p:nvPicPr>
          <p:cNvPr id="27" name="Объект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10" y="4618950"/>
            <a:ext cx="486422" cy="553109"/>
          </a:xfrm>
          <a:prstGeom prst="rect">
            <a:avLst/>
          </a:prstGeom>
        </p:spPr>
      </p:pic>
      <p:pic>
        <p:nvPicPr>
          <p:cNvPr id="28" name="Объект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10" y="5268137"/>
            <a:ext cx="486422" cy="553109"/>
          </a:xfrm>
          <a:prstGeom prst="rect">
            <a:avLst/>
          </a:prstGeom>
        </p:spPr>
      </p:pic>
      <p:sp>
        <p:nvSpPr>
          <p:cNvPr id="12" name="Объект 2">
            <a:extLst>
              <a:ext uri="{FF2B5EF4-FFF2-40B4-BE49-F238E27FC236}">
                <a16:creationId xmlns:a16="http://schemas.microsoft.com/office/drawing/2014/main" id="{972E4E17-7725-43FD-A03F-E034CF9A7628}"/>
              </a:ext>
            </a:extLst>
          </p:cNvPr>
          <p:cNvSpPr txBox="1">
            <a:spLocks/>
          </p:cNvSpPr>
          <p:nvPr/>
        </p:nvSpPr>
        <p:spPr>
          <a:xfrm>
            <a:off x="1219644" y="1558978"/>
            <a:ext cx="8112892" cy="4839480"/>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dirty="0"/>
              <a:t>      Если развился приступ стенокардии</a:t>
            </a:r>
            <a:r>
              <a:rPr lang="ru-RU" dirty="0"/>
              <a:t>:</a:t>
            </a:r>
          </a:p>
          <a:p>
            <a:pPr lvl="1">
              <a:lnSpc>
                <a:spcPct val="110000"/>
              </a:lnSpc>
              <a:spcBef>
                <a:spcPts val="1000"/>
              </a:spcBef>
            </a:pPr>
            <a:r>
              <a:rPr lang="ru-RU" sz="2600" dirty="0">
                <a:solidFill>
                  <a:srgbClr val="2E305F"/>
                </a:solidFill>
              </a:rPr>
              <a:t>Прекратите физическую нагрузку. Остановитесь, если вы идете. Присядьте удобно и без напряжения.</a:t>
            </a:r>
          </a:p>
          <a:p>
            <a:pPr lvl="1">
              <a:lnSpc>
                <a:spcPct val="110000"/>
              </a:lnSpc>
              <a:spcBef>
                <a:spcPts val="1000"/>
              </a:spcBef>
            </a:pPr>
            <a:r>
              <a:rPr lang="ru-RU" sz="2600" dirty="0">
                <a:solidFill>
                  <a:srgbClr val="2E305F"/>
                </a:solidFill>
              </a:rPr>
              <a:t>Обеспечьте приток свежего воздуха, откройте окно.</a:t>
            </a:r>
          </a:p>
          <a:p>
            <a:pPr lvl="1">
              <a:lnSpc>
                <a:spcPct val="110000"/>
              </a:lnSpc>
              <a:spcBef>
                <a:spcPts val="1000"/>
              </a:spcBef>
            </a:pPr>
            <a:r>
              <a:rPr lang="ru-RU" sz="2600" dirty="0">
                <a:solidFill>
                  <a:srgbClr val="2E305F"/>
                </a:solidFill>
              </a:rPr>
              <a:t>Положите под язык таблетку нитрата короткого действия либо воспользуйтесь спреем, в зависимости от того, что рекомендовал вам врач. Таблетка должна раствориться полностью.</a:t>
            </a:r>
          </a:p>
          <a:p>
            <a:pPr lvl="1">
              <a:lnSpc>
                <a:spcPct val="110000"/>
              </a:lnSpc>
              <a:spcBef>
                <a:spcPts val="1000"/>
              </a:spcBef>
            </a:pPr>
            <a:r>
              <a:rPr lang="ru-RU" sz="2600" dirty="0">
                <a:solidFill>
                  <a:srgbClr val="2E305F"/>
                </a:solidFill>
              </a:rPr>
              <a:t>Если боль не прекращается через 2-3 минуты, примите еще до двух доз нитрата короткого действия с интервалом 5 минут.</a:t>
            </a:r>
          </a:p>
          <a:p>
            <a:pPr lvl="1">
              <a:lnSpc>
                <a:spcPct val="110000"/>
              </a:lnSpc>
              <a:spcBef>
                <a:spcPts val="1000"/>
              </a:spcBef>
            </a:pPr>
            <a:r>
              <a:rPr lang="ru-RU" sz="2600" dirty="0">
                <a:solidFill>
                  <a:srgbClr val="2E305F"/>
                </a:solidFill>
              </a:rPr>
              <a:t>Если боль не прекращается в более 10 минут, вызовите скорую помощь.</a:t>
            </a:r>
          </a:p>
          <a:p>
            <a:pPr lvl="1">
              <a:lnSpc>
                <a:spcPct val="110000"/>
              </a:lnSpc>
              <a:spcBef>
                <a:spcPts val="1000"/>
              </a:spcBef>
            </a:pPr>
            <a:r>
              <a:rPr lang="ru-RU" sz="2600" dirty="0">
                <a:solidFill>
                  <a:srgbClr val="2E305F"/>
                </a:solidFill>
              </a:rPr>
              <a:t>Если вы находитесь дома один, откройте дверь в квартиру, чтобы медики смогли попасть к вам в случае потери сознания.</a:t>
            </a:r>
          </a:p>
          <a:p>
            <a:pPr marL="514350" indent="-514350">
              <a:buFont typeface="+mj-lt"/>
              <a:buAutoNum type="arabicPeriod"/>
            </a:pPr>
            <a:endParaRPr lang="ru-RU" dirty="0"/>
          </a:p>
        </p:txBody>
      </p:sp>
      <p:sp>
        <p:nvSpPr>
          <p:cNvPr id="16" name="TextBox 15">
            <a:extLst>
              <a:ext uri="{FF2B5EF4-FFF2-40B4-BE49-F238E27FC236}">
                <a16:creationId xmlns:a16="http://schemas.microsoft.com/office/drawing/2014/main" id="{CDCE06D0-FA0D-447D-B56B-B39AFF8B574E}"/>
              </a:ext>
            </a:extLst>
          </p:cNvPr>
          <p:cNvSpPr txBox="1"/>
          <p:nvPr/>
        </p:nvSpPr>
        <p:spPr>
          <a:xfrm>
            <a:off x="479425" y="6518787"/>
            <a:ext cx="7563289" cy="230832"/>
          </a:xfrm>
          <a:prstGeom prst="rect">
            <a:avLst/>
          </a:prstGeom>
          <a:noFill/>
        </p:spPr>
        <p:txBody>
          <a:bodyPr wrap="none" rtlCol="0">
            <a:spAutoFit/>
          </a:bodyPr>
          <a:lstStyle/>
          <a:p>
            <a:pPr>
              <a:defRPr/>
            </a:pPr>
            <a:r>
              <a:rPr lang="ru-RU" sz="900" dirty="0">
                <a:solidFill>
                  <a:schemeClr val="tx2"/>
                </a:solidFill>
                <a:latin typeface="+mj-lt"/>
                <a:cs typeface="Arial" panose="020B0604020202020204" pitchFamily="34" charset="0"/>
              </a:rPr>
              <a:t>1.Лупанов В.П. Стабильная стенокардия: тактика лечения и ведения больных в стационаре и амбулаторных условиях, РМЖ 2003; 9:556</a:t>
            </a:r>
          </a:p>
        </p:txBody>
      </p:sp>
      <p:sp>
        <p:nvSpPr>
          <p:cNvPr id="15" name="TextBox 14">
            <a:extLst>
              <a:ext uri="{FF2B5EF4-FFF2-40B4-BE49-F238E27FC236}">
                <a16:creationId xmlns:a16="http://schemas.microsoft.com/office/drawing/2014/main" id="{4A065481-08E8-4107-B8F4-75036FFE7C96}"/>
              </a:ext>
            </a:extLst>
          </p:cNvPr>
          <p:cNvSpPr txBox="1"/>
          <p:nvPr/>
        </p:nvSpPr>
        <p:spPr>
          <a:xfrm>
            <a:off x="11210261" y="649963"/>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2149712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1455" y="447482"/>
            <a:ext cx="11233149" cy="578827"/>
          </a:xfrm>
        </p:spPr>
        <p:txBody>
          <a:bodyPr/>
          <a:lstStyle/>
          <a:p>
            <a:pPr algn="ctr"/>
            <a:r>
              <a:rPr lang="ru-RU" sz="4400" dirty="0">
                <a:solidFill>
                  <a:schemeClr val="bg2">
                    <a:lumMod val="25000"/>
                  </a:schemeClr>
                </a:solidFill>
              </a:rPr>
              <a:t>Реабилитация</a:t>
            </a:r>
          </a:p>
        </p:txBody>
      </p:sp>
      <p:sp>
        <p:nvSpPr>
          <p:cNvPr id="3" name="Объект 2"/>
          <p:cNvSpPr>
            <a:spLocks noGrp="1"/>
          </p:cNvSpPr>
          <p:nvPr>
            <p:ph idx="1"/>
          </p:nvPr>
        </p:nvSpPr>
        <p:spPr>
          <a:xfrm>
            <a:off x="768485" y="1167618"/>
            <a:ext cx="10690872" cy="5129617"/>
          </a:xfrm>
        </p:spPr>
        <p:txBody>
          <a:bodyPr>
            <a:normAutofit lnSpcReduction="10000"/>
          </a:bodyPr>
          <a:lstStyle/>
          <a:p>
            <a:r>
              <a:rPr lang="ru-RU" sz="2400" b="1" dirty="0">
                <a:solidFill>
                  <a:srgbClr val="2E305F"/>
                </a:solidFill>
              </a:rPr>
              <a:t>Этапы реабилитации:</a:t>
            </a:r>
          </a:p>
          <a:p>
            <a:pPr lvl="1">
              <a:spcBef>
                <a:spcPts val="1000"/>
              </a:spcBef>
            </a:pPr>
            <a:r>
              <a:rPr lang="ru-RU" dirty="0">
                <a:solidFill>
                  <a:srgbClr val="2E305F"/>
                </a:solidFill>
              </a:rPr>
              <a:t>стационарный — в период интенсивного наблюдения</a:t>
            </a:r>
          </a:p>
          <a:p>
            <a:pPr lvl="1">
              <a:spcBef>
                <a:spcPts val="1000"/>
              </a:spcBef>
            </a:pPr>
            <a:r>
              <a:rPr lang="ru-RU" dirty="0">
                <a:solidFill>
                  <a:srgbClr val="2E305F"/>
                </a:solidFill>
              </a:rPr>
              <a:t>амбулаторный – после выписки из стационара, по </a:t>
            </a:r>
          </a:p>
          <a:p>
            <a:pPr lvl="1">
              <a:spcBef>
                <a:spcPts val="1000"/>
              </a:spcBef>
            </a:pPr>
            <a:r>
              <a:rPr lang="ru-RU" dirty="0">
                <a:solidFill>
                  <a:srgbClr val="2E305F"/>
                </a:solidFill>
              </a:rPr>
              <a:t>направлению лечащего врача</a:t>
            </a:r>
            <a:endParaRPr lang="en-US" dirty="0">
              <a:solidFill>
                <a:srgbClr val="2E305F"/>
              </a:solidFill>
            </a:endParaRPr>
          </a:p>
          <a:p>
            <a:pPr lvl="1"/>
            <a:endParaRPr lang="ru-RU" sz="2600" dirty="0"/>
          </a:p>
          <a:p>
            <a:r>
              <a:rPr lang="ru-RU" sz="2400" b="1" dirty="0">
                <a:solidFill>
                  <a:srgbClr val="2E305F"/>
                </a:solidFill>
              </a:rPr>
              <a:t>Направление в санаторий: </a:t>
            </a:r>
            <a:endParaRPr lang="en-US" sz="2400" b="1" dirty="0">
              <a:solidFill>
                <a:srgbClr val="2E305F"/>
              </a:solidFill>
            </a:endParaRPr>
          </a:p>
          <a:p>
            <a:pPr marL="457200" indent="-457200">
              <a:lnSpc>
                <a:spcPct val="110000"/>
              </a:lnSpc>
              <a:spcBef>
                <a:spcPts val="0"/>
              </a:spcBef>
              <a:buFont typeface="Arial" panose="020B0604020202020204" pitchFamily="34" charset="0"/>
              <a:buChar char="•"/>
            </a:pPr>
            <a:r>
              <a:rPr lang="en-US" sz="2400" dirty="0">
                <a:solidFill>
                  <a:srgbClr val="2E305F"/>
                </a:solidFill>
              </a:rPr>
              <a:t>I-II</a:t>
            </a:r>
            <a:r>
              <a:rPr lang="ru-RU" sz="2400" dirty="0">
                <a:solidFill>
                  <a:srgbClr val="2E305F"/>
                </a:solidFill>
              </a:rPr>
              <a:t> функциональный класс стенокардии при отсутствии опасных нарушений ритма;</a:t>
            </a:r>
          </a:p>
          <a:p>
            <a:pPr marL="457200" indent="-457200">
              <a:lnSpc>
                <a:spcPct val="110000"/>
              </a:lnSpc>
              <a:spcBef>
                <a:spcPts val="0"/>
              </a:spcBef>
              <a:buFont typeface="Arial" panose="020B0604020202020204" pitchFamily="34" charset="0"/>
              <a:buChar char="•"/>
            </a:pPr>
            <a:r>
              <a:rPr lang="ru-RU" sz="2400" dirty="0">
                <a:solidFill>
                  <a:srgbClr val="2E305F"/>
                </a:solidFill>
              </a:rPr>
              <a:t>всех пациентов со стабильной ишемической болезнью сердца, после острого коронарного синдрома или чрескожных коронарных вмешательств или коронарного шунтирования -  реабилитация в специализированных центрах для повышения приверженности к лечению, изменения образа жизни и коррекции факторов риска</a:t>
            </a:r>
          </a:p>
        </p:txBody>
      </p:sp>
      <p:sp>
        <p:nvSpPr>
          <p:cNvPr id="4" name="Прямоугольник 3"/>
          <p:cNvSpPr/>
          <p:nvPr/>
        </p:nvSpPr>
        <p:spPr>
          <a:xfrm>
            <a:off x="693019" y="6488668"/>
            <a:ext cx="12192000" cy="369332"/>
          </a:xfrm>
          <a:prstGeom prst="rect">
            <a:avLst/>
          </a:prstGeom>
        </p:spPr>
        <p:txBody>
          <a:bodyPr wrap="square">
            <a:spAutoFit/>
          </a:bodyPr>
          <a:lstStyle/>
          <a:p>
            <a:pPr>
              <a:defRPr/>
            </a:pPr>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defRPr/>
            </a:pPr>
            <a:endParaRPr lang="ru-RU" sz="900" dirty="0">
              <a:solidFill>
                <a:schemeClr val="tx2"/>
              </a:solidFill>
              <a:latin typeface="+mj-lt"/>
              <a:cs typeface="Arial" panose="020B0604020202020204" pitchFamily="34" charset="0"/>
            </a:endParaRPr>
          </a:p>
        </p:txBody>
      </p:sp>
      <p:pic>
        <p:nvPicPr>
          <p:cNvPr id="5" name="Рисунок 4">
            <a:extLst>
              <a:ext uri="{FF2B5EF4-FFF2-40B4-BE49-F238E27FC236}">
                <a16:creationId xmlns:a16="http://schemas.microsoft.com/office/drawing/2014/main" id="{1B48B35F-3DA8-41D3-A0C8-C7C0FD67E3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4077" y="656835"/>
            <a:ext cx="3181715" cy="2664686"/>
          </a:xfrm>
          <a:prstGeom prst="rect">
            <a:avLst/>
          </a:prstGeom>
        </p:spPr>
      </p:pic>
      <p:sp>
        <p:nvSpPr>
          <p:cNvPr id="6" name="TextBox 5">
            <a:extLst>
              <a:ext uri="{FF2B5EF4-FFF2-40B4-BE49-F238E27FC236}">
                <a16:creationId xmlns:a16="http://schemas.microsoft.com/office/drawing/2014/main" id="{F006C74E-380C-481B-AC0A-36331656CF34}"/>
              </a:ext>
            </a:extLst>
          </p:cNvPr>
          <p:cNvSpPr txBox="1"/>
          <p:nvPr/>
        </p:nvSpPr>
        <p:spPr>
          <a:xfrm>
            <a:off x="7933387" y="376099"/>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2550270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9425" y="2120265"/>
            <a:ext cx="11233149" cy="4737735"/>
          </a:xfrm>
        </p:spPr>
        <p:txBody>
          <a:bodyPr/>
          <a:lstStyle/>
          <a:p>
            <a:pPr marL="457200" indent="-457200">
              <a:lnSpc>
                <a:spcPct val="100000"/>
              </a:lnSpc>
              <a:spcBef>
                <a:spcPts val="0"/>
              </a:spcBef>
              <a:buFont typeface="Arial" panose="020B0604020202020204" pitchFamily="34" charset="0"/>
              <a:buChar char="•"/>
            </a:pPr>
            <a:r>
              <a:rPr lang="ru-RU" sz="2400" b="1" dirty="0"/>
              <a:t>Нетяжелые формы (</a:t>
            </a:r>
            <a:r>
              <a:rPr lang="en-US" sz="2400" b="1" dirty="0"/>
              <a:t>I-II </a:t>
            </a:r>
            <a:r>
              <a:rPr lang="ru-RU" sz="2400" b="1" dirty="0"/>
              <a:t>функциональный класс) </a:t>
            </a:r>
            <a:r>
              <a:rPr lang="ru-RU" sz="2400" dirty="0"/>
              <a:t>– врач-терапевт участковый, врач общей практики, семейный врач</a:t>
            </a:r>
          </a:p>
          <a:p>
            <a:pPr marL="457200" indent="-457200">
              <a:lnSpc>
                <a:spcPct val="100000"/>
              </a:lnSpc>
              <a:spcBef>
                <a:spcPts val="0"/>
              </a:spcBef>
              <a:buFont typeface="Arial" panose="020B0604020202020204" pitchFamily="34" charset="0"/>
              <a:buChar char="•"/>
            </a:pPr>
            <a:endParaRPr lang="ru-RU" sz="1000" dirty="0"/>
          </a:p>
          <a:p>
            <a:pPr marL="457200" indent="-457200">
              <a:lnSpc>
                <a:spcPct val="100000"/>
              </a:lnSpc>
              <a:spcBef>
                <a:spcPts val="0"/>
              </a:spcBef>
              <a:buFont typeface="Arial" panose="020B0604020202020204" pitchFamily="34" charset="0"/>
              <a:buChar char="•"/>
            </a:pPr>
            <a:r>
              <a:rPr lang="ru-RU" sz="2400" b="1" dirty="0"/>
              <a:t>Направление к кардиологу:</a:t>
            </a:r>
          </a:p>
          <a:p>
            <a:pPr marL="800100" lvl="1" indent="-342900">
              <a:lnSpc>
                <a:spcPct val="100000"/>
              </a:lnSpc>
              <a:spcBef>
                <a:spcPts val="0"/>
              </a:spcBef>
              <a:buFont typeface="Wingdings" panose="05000000000000000000" pitchFamily="2" charset="2"/>
              <a:buChar char="ü"/>
            </a:pPr>
            <a:r>
              <a:rPr lang="ru-RU" dirty="0"/>
              <a:t>Выраженность симптомов стенокардии </a:t>
            </a:r>
            <a:r>
              <a:rPr lang="en-US" dirty="0"/>
              <a:t>III – IV </a:t>
            </a:r>
            <a:r>
              <a:rPr lang="ru-RU" dirty="0"/>
              <a:t>функциональный класс</a:t>
            </a:r>
          </a:p>
          <a:p>
            <a:pPr marL="800100" lvl="1" indent="-342900">
              <a:lnSpc>
                <a:spcPct val="100000"/>
              </a:lnSpc>
              <a:spcBef>
                <a:spcPts val="0"/>
              </a:spcBef>
              <a:buFont typeface="Wingdings" panose="05000000000000000000" pitchFamily="2" charset="2"/>
              <a:buChar char="ü"/>
            </a:pPr>
            <a:r>
              <a:rPr lang="ru-RU" dirty="0"/>
              <a:t>Требуется направление на хирургические методики лечения или обследования</a:t>
            </a:r>
          </a:p>
          <a:p>
            <a:pPr marL="800100" lvl="1" indent="-342900">
              <a:lnSpc>
                <a:spcPct val="100000"/>
              </a:lnSpc>
              <a:spcBef>
                <a:spcPts val="0"/>
              </a:spcBef>
              <a:buFont typeface="Wingdings" panose="05000000000000000000" pitchFamily="2" charset="2"/>
              <a:buChar char="ü"/>
            </a:pPr>
            <a:r>
              <a:rPr lang="ru-RU" dirty="0"/>
              <a:t>Направление на визуализирующие диагностические методики</a:t>
            </a:r>
          </a:p>
          <a:p>
            <a:pPr marL="800100" lvl="1" indent="-342900">
              <a:lnSpc>
                <a:spcPct val="100000"/>
              </a:lnSpc>
              <a:spcBef>
                <a:spcPts val="0"/>
              </a:spcBef>
              <a:buFont typeface="Wingdings" panose="05000000000000000000" pitchFamily="2" charset="2"/>
              <a:buChar char="ü"/>
            </a:pPr>
            <a:r>
              <a:rPr lang="ru-RU" dirty="0"/>
              <a:t>Появление новых симптомов (обострение имеющихся)</a:t>
            </a:r>
          </a:p>
          <a:p>
            <a:pPr lvl="1">
              <a:lnSpc>
                <a:spcPct val="100000"/>
              </a:lnSpc>
              <a:spcBef>
                <a:spcPts val="0"/>
              </a:spcBef>
            </a:pPr>
            <a:endParaRPr lang="ru-RU" sz="1000" dirty="0"/>
          </a:p>
          <a:p>
            <a:pPr marL="457200" indent="-457200">
              <a:lnSpc>
                <a:spcPct val="100000"/>
              </a:lnSpc>
              <a:spcBef>
                <a:spcPts val="0"/>
              </a:spcBef>
              <a:buFont typeface="Arial" panose="020B0604020202020204" pitchFamily="34" charset="0"/>
              <a:buChar char="•"/>
            </a:pPr>
            <a:r>
              <a:rPr lang="ru-RU" sz="2400" b="1" dirty="0"/>
              <a:t>Осмотры</a:t>
            </a:r>
            <a:r>
              <a:rPr lang="ru-RU" sz="2400" dirty="0"/>
              <a:t> - каждые 4–6 месяцев на первом году лечения (терапевт, кардиолог);</a:t>
            </a:r>
          </a:p>
        </p:txBody>
      </p:sp>
      <p:sp>
        <p:nvSpPr>
          <p:cNvPr id="4" name="Прямоугольник 3"/>
          <p:cNvSpPr/>
          <p:nvPr/>
        </p:nvSpPr>
        <p:spPr>
          <a:xfrm>
            <a:off x="641131" y="6364406"/>
            <a:ext cx="10909738" cy="369332"/>
          </a:xfrm>
          <a:prstGeom prst="rect">
            <a:avLst/>
          </a:prstGeom>
        </p:spPr>
        <p:txBody>
          <a:bodyPr wrap="square">
            <a:spAutoFit/>
          </a:bodyPr>
          <a:lstStyle/>
          <a:p>
            <a:pPr>
              <a:spcBef>
                <a:spcPts val="600"/>
              </a:spcBef>
            </a:pPr>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defRPr/>
            </a:pPr>
            <a:r>
              <a:rPr lang="ru-RU" sz="900" dirty="0">
                <a:solidFill>
                  <a:schemeClr val="tx2"/>
                </a:solidFill>
                <a:latin typeface="+mj-lt"/>
                <a:cs typeface="Arial" panose="020B0604020202020204" pitchFamily="34" charset="0"/>
              </a:rPr>
              <a:t>2. Приказ МЗ РФ «Об утверждении порядка проведения диспансерного наблюдения за взрослыми» от 29.03.2019 </a:t>
            </a:r>
          </a:p>
        </p:txBody>
      </p:sp>
      <p:sp>
        <p:nvSpPr>
          <p:cNvPr id="6" name="Заголовок 1">
            <a:extLst>
              <a:ext uri="{FF2B5EF4-FFF2-40B4-BE49-F238E27FC236}">
                <a16:creationId xmlns:a16="http://schemas.microsoft.com/office/drawing/2014/main" id="{600895DC-34E5-40E3-AF8F-2927064ABEA7}"/>
              </a:ext>
            </a:extLst>
          </p:cNvPr>
          <p:cNvSpPr>
            <a:spLocks noGrp="1"/>
          </p:cNvSpPr>
          <p:nvPr>
            <p:ph type="title"/>
          </p:nvPr>
        </p:nvSpPr>
        <p:spPr>
          <a:xfrm>
            <a:off x="479425" y="476250"/>
            <a:ext cx="11233150" cy="969963"/>
          </a:xfrm>
        </p:spPr>
        <p:txBody>
          <a:bodyPr>
            <a:noAutofit/>
          </a:bodyPr>
          <a:lstStyle/>
          <a:p>
            <a:pPr algn="ctr"/>
            <a:r>
              <a:rPr lang="ru-RU" sz="4400" dirty="0">
                <a:solidFill>
                  <a:schemeClr val="bg2">
                    <a:lumMod val="25000"/>
                  </a:schemeClr>
                </a:solidFill>
              </a:rPr>
              <a:t>Как осуществляется наблюдение при ишемической болезни сердца?</a:t>
            </a:r>
          </a:p>
        </p:txBody>
      </p:sp>
      <p:sp>
        <p:nvSpPr>
          <p:cNvPr id="5" name="TextBox 4">
            <a:extLst>
              <a:ext uri="{FF2B5EF4-FFF2-40B4-BE49-F238E27FC236}">
                <a16:creationId xmlns:a16="http://schemas.microsoft.com/office/drawing/2014/main" id="{2E17F758-514B-4015-982A-AF5C01F37B64}"/>
              </a:ext>
            </a:extLst>
          </p:cNvPr>
          <p:cNvSpPr txBox="1"/>
          <p:nvPr/>
        </p:nvSpPr>
        <p:spPr>
          <a:xfrm>
            <a:off x="10378473" y="878563"/>
            <a:ext cx="489502" cy="369332"/>
          </a:xfrm>
          <a:prstGeom prst="rect">
            <a:avLst/>
          </a:prstGeom>
          <a:noFill/>
        </p:spPr>
        <p:txBody>
          <a:bodyPr wrap="square">
            <a:spAutoFit/>
          </a:bodyPr>
          <a:lstStyle/>
          <a:p>
            <a:r>
              <a:rPr lang="ru-RU" sz="1800" baseline="30000" dirty="0"/>
              <a:t>1,2</a:t>
            </a:r>
            <a:endParaRPr lang="ru-RU" dirty="0"/>
          </a:p>
        </p:txBody>
      </p:sp>
    </p:spTree>
    <p:extLst>
      <p:ext uri="{BB962C8B-B14F-4D97-AF65-F5344CB8AC3E}">
        <p14:creationId xmlns:p14="http://schemas.microsoft.com/office/powerpoint/2010/main" val="83746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9426" y="476250"/>
            <a:ext cx="11068562" cy="970280"/>
          </a:xfrm>
        </p:spPr>
        <p:txBody>
          <a:bodyPr>
            <a:noAutofit/>
          </a:bodyPr>
          <a:lstStyle/>
          <a:p>
            <a:pPr algn="ctr"/>
            <a:r>
              <a:rPr lang="ru-RU" sz="4400" dirty="0">
                <a:solidFill>
                  <a:schemeClr val="bg2">
                    <a:lumMod val="25000"/>
                  </a:schemeClr>
                </a:solidFill>
              </a:rPr>
              <a:t>Как осуществляется наблюдение при ишемической болезни сердца?</a:t>
            </a:r>
          </a:p>
        </p:txBody>
      </p:sp>
      <p:sp>
        <p:nvSpPr>
          <p:cNvPr id="3" name="Объект 2"/>
          <p:cNvSpPr>
            <a:spLocks noGrp="1"/>
          </p:cNvSpPr>
          <p:nvPr>
            <p:ph idx="1"/>
          </p:nvPr>
        </p:nvSpPr>
        <p:spPr>
          <a:xfrm>
            <a:off x="731272" y="1624889"/>
            <a:ext cx="5980369" cy="4636164"/>
          </a:xfrm>
          <a:ln>
            <a:noFill/>
          </a:ln>
        </p:spPr>
        <p:txBody>
          <a:bodyPr>
            <a:normAutofit fontScale="77500" lnSpcReduction="20000"/>
          </a:bodyPr>
          <a:lstStyle/>
          <a:p>
            <a:pPr marL="0" indent="0">
              <a:buNone/>
            </a:pPr>
            <a:endParaRPr lang="ru-RU" b="1" u="sng" dirty="0"/>
          </a:p>
          <a:p>
            <a:pPr marL="0" indent="0" algn="ctr">
              <a:lnSpc>
                <a:spcPct val="120000"/>
              </a:lnSpc>
              <a:spcBef>
                <a:spcPts val="0"/>
              </a:spcBef>
              <a:buNone/>
            </a:pPr>
            <a:r>
              <a:rPr lang="ru-RU" sz="3100" b="1" dirty="0"/>
              <a:t>ОБЯЗАТЕЛЬНО:</a:t>
            </a:r>
          </a:p>
          <a:p>
            <a:pPr marL="0" indent="0" algn="ctr">
              <a:lnSpc>
                <a:spcPct val="120000"/>
              </a:lnSpc>
              <a:spcBef>
                <a:spcPts val="0"/>
              </a:spcBef>
              <a:buNone/>
            </a:pPr>
            <a:endParaRPr lang="ru-RU" sz="1400" b="1" dirty="0"/>
          </a:p>
          <a:p>
            <a:pPr>
              <a:lnSpc>
                <a:spcPct val="120000"/>
              </a:lnSpc>
              <a:spcBef>
                <a:spcPts val="0"/>
              </a:spcBef>
            </a:pPr>
            <a:r>
              <a:rPr lang="ru-RU" dirty="0">
                <a:solidFill>
                  <a:srgbClr val="2E305F"/>
                </a:solidFill>
              </a:rPr>
              <a:t>ЭКГ 1 раз в год!</a:t>
            </a:r>
          </a:p>
          <a:p>
            <a:pPr>
              <a:lnSpc>
                <a:spcPct val="120000"/>
              </a:lnSpc>
              <a:spcBef>
                <a:spcPts val="0"/>
              </a:spcBef>
            </a:pPr>
            <a:r>
              <a:rPr lang="ru-RU" dirty="0">
                <a:solidFill>
                  <a:srgbClr val="2E305F"/>
                </a:solidFill>
              </a:rPr>
              <a:t>Не менее 2 раз в год:</a:t>
            </a:r>
          </a:p>
          <a:p>
            <a:pPr marL="457200" indent="-457200">
              <a:lnSpc>
                <a:spcPct val="120000"/>
              </a:lnSpc>
              <a:spcBef>
                <a:spcPts val="0"/>
              </a:spcBef>
              <a:buFont typeface="Arial" panose="020B0604020202020204" pitchFamily="34" charset="0"/>
              <a:buChar char="•"/>
            </a:pPr>
            <a:r>
              <a:rPr lang="ru-RU" dirty="0">
                <a:solidFill>
                  <a:srgbClr val="2E305F"/>
                </a:solidFill>
              </a:rPr>
              <a:t>контроль общего состояния; </a:t>
            </a:r>
          </a:p>
          <a:p>
            <a:pPr marL="457200" indent="-457200">
              <a:lnSpc>
                <a:spcPct val="120000"/>
              </a:lnSpc>
              <a:spcBef>
                <a:spcPts val="0"/>
              </a:spcBef>
              <a:buFont typeface="Arial" panose="020B0604020202020204" pitchFamily="34" charset="0"/>
              <a:buChar char="•"/>
            </a:pPr>
            <a:r>
              <a:rPr lang="ru-RU" dirty="0">
                <a:solidFill>
                  <a:srgbClr val="2E305F"/>
                </a:solidFill>
              </a:rPr>
              <a:t>контроль  артериального давления, пульса;</a:t>
            </a:r>
          </a:p>
          <a:p>
            <a:pPr marL="457200" indent="-457200">
              <a:lnSpc>
                <a:spcPct val="120000"/>
              </a:lnSpc>
              <a:spcBef>
                <a:spcPts val="0"/>
              </a:spcBef>
              <a:buFont typeface="Arial" panose="020B0604020202020204" pitchFamily="34" charset="0"/>
              <a:buChar char="•"/>
            </a:pPr>
            <a:r>
              <a:rPr lang="ru-RU" dirty="0">
                <a:solidFill>
                  <a:srgbClr val="2E305F"/>
                </a:solidFill>
              </a:rPr>
              <a:t>контроль лабораторных анализов</a:t>
            </a:r>
          </a:p>
          <a:p>
            <a:pPr marL="457200" indent="-457200">
              <a:lnSpc>
                <a:spcPct val="120000"/>
              </a:lnSpc>
              <a:spcBef>
                <a:spcPts val="0"/>
              </a:spcBef>
              <a:buFont typeface="Arial" panose="020B0604020202020204" pitchFamily="34" charset="0"/>
              <a:buChar char="•"/>
            </a:pPr>
            <a:r>
              <a:rPr lang="ru-RU" dirty="0">
                <a:solidFill>
                  <a:srgbClr val="2E305F"/>
                </a:solidFill>
              </a:rPr>
              <a:t>контроль за приемом лекарственных препаратов, в том числе антитромботических (особенно важно для пациентов, которые перенесли операции на сосудах сердца)</a:t>
            </a:r>
          </a:p>
        </p:txBody>
      </p:sp>
      <p:sp>
        <p:nvSpPr>
          <p:cNvPr id="5" name="Объект 2">
            <a:extLst>
              <a:ext uri="{FF2B5EF4-FFF2-40B4-BE49-F238E27FC236}">
                <a16:creationId xmlns:a16="http://schemas.microsoft.com/office/drawing/2014/main" id="{4EC41F10-F191-446B-8EB4-0E61963E8D43}"/>
              </a:ext>
            </a:extLst>
          </p:cNvPr>
          <p:cNvSpPr txBox="1">
            <a:spLocks/>
          </p:cNvSpPr>
          <p:nvPr/>
        </p:nvSpPr>
        <p:spPr>
          <a:xfrm>
            <a:off x="6963487" y="1567227"/>
            <a:ext cx="4841513" cy="4814523"/>
          </a:xfrm>
          <a:prstGeom prst="rect">
            <a:avLst/>
          </a:prstGeom>
          <a:ln>
            <a:no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ru-RU" sz="2400" b="1" dirty="0"/>
          </a:p>
          <a:p>
            <a:pPr marL="0" indent="0" algn="ctr">
              <a:lnSpc>
                <a:spcPct val="110000"/>
              </a:lnSpc>
              <a:spcBef>
                <a:spcPts val="0"/>
              </a:spcBef>
              <a:buNone/>
            </a:pPr>
            <a:r>
              <a:rPr lang="ru-RU" sz="2400" b="1" dirty="0">
                <a:solidFill>
                  <a:srgbClr val="2E305F"/>
                </a:solidFill>
              </a:rPr>
              <a:t>ПО ПОКАЗАНИЯМ:</a:t>
            </a:r>
          </a:p>
          <a:p>
            <a:pPr marL="0" indent="0" algn="ctr">
              <a:lnSpc>
                <a:spcPct val="110000"/>
              </a:lnSpc>
              <a:spcBef>
                <a:spcPts val="0"/>
              </a:spcBef>
              <a:buNone/>
            </a:pPr>
            <a:endParaRPr lang="ru-RU" sz="1100" b="1" dirty="0">
              <a:solidFill>
                <a:srgbClr val="2E305F"/>
              </a:solidFill>
            </a:endParaRPr>
          </a:p>
          <a:p>
            <a:pPr>
              <a:lnSpc>
                <a:spcPct val="110000"/>
              </a:lnSpc>
              <a:spcBef>
                <a:spcPts val="0"/>
              </a:spcBef>
            </a:pPr>
            <a:r>
              <a:rPr lang="ru-RU" sz="2400" dirty="0">
                <a:solidFill>
                  <a:srgbClr val="2E305F"/>
                </a:solidFill>
              </a:rPr>
              <a:t>ЭКГ  при ухудшении состояния; </a:t>
            </a:r>
          </a:p>
          <a:p>
            <a:pPr>
              <a:lnSpc>
                <a:spcPct val="110000"/>
              </a:lnSpc>
              <a:spcBef>
                <a:spcPts val="0"/>
              </a:spcBef>
            </a:pPr>
            <a:r>
              <a:rPr lang="ru-RU" sz="2400" dirty="0">
                <a:solidFill>
                  <a:srgbClr val="2E305F"/>
                </a:solidFill>
              </a:rPr>
              <a:t>ЭКГ с физической нагрузкой или визуализирующие стресс-методы - при появлении новых или возобновлении прежних симптомов;</a:t>
            </a:r>
          </a:p>
          <a:p>
            <a:pPr>
              <a:lnSpc>
                <a:spcPct val="110000"/>
              </a:lnSpc>
              <a:spcBef>
                <a:spcPts val="0"/>
              </a:spcBef>
            </a:pPr>
            <a:r>
              <a:rPr lang="ru-RU" sz="2400" dirty="0">
                <a:solidFill>
                  <a:srgbClr val="2E305F"/>
                </a:solidFill>
              </a:rPr>
              <a:t>направление  на госпитализацию при подозрении/установке диагноза нестабильная стенокардия /ОКС</a:t>
            </a:r>
          </a:p>
        </p:txBody>
      </p:sp>
      <p:sp>
        <p:nvSpPr>
          <p:cNvPr id="6" name="Прямоугольник 5">
            <a:extLst>
              <a:ext uri="{FF2B5EF4-FFF2-40B4-BE49-F238E27FC236}">
                <a16:creationId xmlns:a16="http://schemas.microsoft.com/office/drawing/2014/main" id="{3F48064F-8AB7-4543-8EF0-F751DD5DEBDB}"/>
              </a:ext>
            </a:extLst>
          </p:cNvPr>
          <p:cNvSpPr/>
          <p:nvPr/>
        </p:nvSpPr>
        <p:spPr>
          <a:xfrm>
            <a:off x="479425" y="6381750"/>
            <a:ext cx="10909738" cy="369332"/>
          </a:xfrm>
          <a:prstGeom prst="rect">
            <a:avLst/>
          </a:prstGeom>
        </p:spPr>
        <p:txBody>
          <a:bodyPr wrap="square">
            <a:spAutoFit/>
          </a:bodyPr>
          <a:lstStyle/>
          <a:p>
            <a:pPr marL="228600" indent="-228600">
              <a:spcBef>
                <a:spcPts val="600"/>
              </a:spcBef>
              <a:buFont typeface="Arial" panose="020B0604020202020204" pitchFamily="34" charset="0"/>
              <a:buAutoNum type="arabicPeriod"/>
            </a:pPr>
            <a:r>
              <a:rPr lang="ru-RU" sz="900" dirty="0">
                <a:solidFill>
                  <a:schemeClr val="tx2"/>
                </a:solidFill>
                <a:latin typeface="+mj-lt"/>
                <a:cs typeface="Arial" panose="020B0604020202020204" pitchFamily="34" charset="0"/>
              </a:rPr>
              <a:t>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r>
              <a:rPr lang="ru-RU" sz="900" dirty="0">
                <a:solidFill>
                  <a:schemeClr val="tx2"/>
                </a:solidFill>
                <a:latin typeface="+mj-lt"/>
                <a:cs typeface="Arial" panose="020B0604020202020204" pitchFamily="34" charset="0"/>
              </a:rPr>
              <a:t>2. Приказ МЗ РФ «Об утверждении порядка проведения диспансерного наблюдения за взрослыми» от 29.03.2019 </a:t>
            </a:r>
          </a:p>
        </p:txBody>
      </p:sp>
      <p:sp>
        <p:nvSpPr>
          <p:cNvPr id="7" name="TextBox 6">
            <a:extLst>
              <a:ext uri="{FF2B5EF4-FFF2-40B4-BE49-F238E27FC236}">
                <a16:creationId xmlns:a16="http://schemas.microsoft.com/office/drawing/2014/main" id="{DEE78186-A941-45DE-A5D6-E00A7FB82A38}"/>
              </a:ext>
            </a:extLst>
          </p:cNvPr>
          <p:cNvSpPr txBox="1"/>
          <p:nvPr/>
        </p:nvSpPr>
        <p:spPr>
          <a:xfrm>
            <a:off x="10328779" y="939097"/>
            <a:ext cx="489502" cy="369332"/>
          </a:xfrm>
          <a:prstGeom prst="rect">
            <a:avLst/>
          </a:prstGeom>
          <a:noFill/>
        </p:spPr>
        <p:txBody>
          <a:bodyPr wrap="square">
            <a:spAutoFit/>
          </a:bodyPr>
          <a:lstStyle/>
          <a:p>
            <a:r>
              <a:rPr lang="ru-RU" sz="1800" baseline="30000" dirty="0"/>
              <a:t>1,2</a:t>
            </a:r>
            <a:endParaRPr lang="ru-RU" dirty="0"/>
          </a:p>
        </p:txBody>
      </p:sp>
    </p:spTree>
    <p:extLst>
      <p:ext uri="{BB962C8B-B14F-4D97-AF65-F5344CB8AC3E}">
        <p14:creationId xmlns:p14="http://schemas.microsoft.com/office/powerpoint/2010/main" val="3606619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
          <p:cNvSpPr>
            <a:spLocks noGrp="1"/>
          </p:cNvSpPr>
          <p:nvPr>
            <p:ph type="title"/>
          </p:nvPr>
        </p:nvSpPr>
        <p:spPr/>
        <p:txBody>
          <a:bodyPr/>
          <a:lstStyle/>
          <a:p>
            <a:pPr algn="ctr"/>
            <a:r>
              <a:rPr lang="ru-RU" sz="4400" dirty="0">
                <a:solidFill>
                  <a:schemeClr val="bg2">
                    <a:lumMod val="25000"/>
                  </a:schemeClr>
                </a:solidFill>
              </a:rPr>
              <a:t>Поводы  для срочного обращения к врачу</a:t>
            </a:r>
            <a:endParaRPr lang="en-IE" sz="4400" dirty="0">
              <a:solidFill>
                <a:schemeClr val="bg2">
                  <a:lumMod val="25000"/>
                </a:schemeClr>
              </a:solidFill>
            </a:endParaRPr>
          </a:p>
        </p:txBody>
      </p:sp>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257" y="2122488"/>
            <a:ext cx="116111" cy="110086"/>
          </a:xfrm>
          <a:prstGeom prst="rect">
            <a:avLst/>
          </a:prstGeom>
        </p:spPr>
      </p:pic>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912" y="3717188"/>
            <a:ext cx="116111" cy="110086"/>
          </a:xfrm>
          <a:prstGeom prst="rect">
            <a:avLst/>
          </a:prstGeom>
        </p:spPr>
      </p:pic>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911" y="4295875"/>
            <a:ext cx="116111" cy="110086"/>
          </a:xfrm>
          <a:prstGeom prst="rect">
            <a:avLst/>
          </a:prstGeom>
        </p:spPr>
      </p:pic>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257" y="5136962"/>
            <a:ext cx="116111" cy="110086"/>
          </a:xfrm>
          <a:prstGeom prst="rect">
            <a:avLst/>
          </a:prstGeom>
        </p:spPr>
      </p:pic>
      <p:pic>
        <p:nvPicPr>
          <p:cNvPr id="26" name="Рисунок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2664" y="1989188"/>
            <a:ext cx="5371856" cy="5371856"/>
          </a:xfrm>
          <a:prstGeom prst="rect">
            <a:avLst/>
          </a:prstGeom>
        </p:spPr>
      </p:pic>
      <p:sp>
        <p:nvSpPr>
          <p:cNvPr id="3" name="Прямоугольник 2">
            <a:extLst>
              <a:ext uri="{FF2B5EF4-FFF2-40B4-BE49-F238E27FC236}">
                <a16:creationId xmlns:a16="http://schemas.microsoft.com/office/drawing/2014/main" id="{0CA960CA-903A-4CAD-A334-EEDD81B9B37A}"/>
              </a:ext>
            </a:extLst>
          </p:cNvPr>
          <p:cNvSpPr/>
          <p:nvPr/>
        </p:nvSpPr>
        <p:spPr>
          <a:xfrm>
            <a:off x="1184207" y="1951662"/>
            <a:ext cx="6150448" cy="4247317"/>
          </a:xfrm>
          <a:prstGeom prst="rect">
            <a:avLst/>
          </a:prstGeom>
        </p:spPr>
        <p:txBody>
          <a:bodyPr wrap="square">
            <a:spAutoFit/>
          </a:bodyPr>
          <a:lstStyle/>
          <a:p>
            <a:r>
              <a:rPr lang="ru-RU" sz="2400" dirty="0">
                <a:solidFill>
                  <a:srgbClr val="2E305F"/>
                </a:solidFill>
              </a:rPr>
              <a:t>Ежедневные приступы при незначительной физической нагрузке и ночью, несмотря на лечение (</a:t>
            </a:r>
            <a:r>
              <a:rPr lang="en-US" sz="2400" dirty="0">
                <a:solidFill>
                  <a:srgbClr val="2E305F"/>
                </a:solidFill>
              </a:rPr>
              <a:t>III  - IV</a:t>
            </a:r>
            <a:r>
              <a:rPr lang="ru-RU" sz="2400" dirty="0">
                <a:solidFill>
                  <a:srgbClr val="2E305F"/>
                </a:solidFill>
              </a:rPr>
              <a:t> функциональный класс);</a:t>
            </a:r>
          </a:p>
          <a:p>
            <a:endParaRPr lang="ru-RU" sz="1000" dirty="0">
              <a:solidFill>
                <a:srgbClr val="2E305F"/>
              </a:solidFill>
            </a:endParaRPr>
          </a:p>
          <a:p>
            <a:r>
              <a:rPr lang="ru-RU" sz="2400" dirty="0">
                <a:solidFill>
                  <a:srgbClr val="2E305F"/>
                </a:solidFill>
              </a:rPr>
              <a:t>Появление одышки, отеков ног; </a:t>
            </a:r>
          </a:p>
          <a:p>
            <a:endParaRPr lang="ru-RU" sz="1000" dirty="0">
              <a:solidFill>
                <a:srgbClr val="2E305F"/>
              </a:solidFill>
            </a:endParaRPr>
          </a:p>
          <a:p>
            <a:r>
              <a:rPr lang="ru-RU" sz="2400" dirty="0">
                <a:solidFill>
                  <a:srgbClr val="2E305F"/>
                </a:solidFill>
              </a:rPr>
              <a:t>Появление нерегулярного пульса, ощущения перебоев в работе сердца;</a:t>
            </a:r>
          </a:p>
          <a:p>
            <a:endParaRPr lang="ru-RU" sz="1000" dirty="0">
              <a:solidFill>
                <a:srgbClr val="2E305F"/>
              </a:solidFill>
            </a:endParaRPr>
          </a:p>
          <a:p>
            <a:r>
              <a:rPr lang="ru-RU" sz="2400" dirty="0">
                <a:solidFill>
                  <a:srgbClr val="2E305F"/>
                </a:solidFill>
              </a:rPr>
              <a:t>Приступ возник впервые или изменился характер приступов (более длительный, более интенсивный).</a:t>
            </a:r>
          </a:p>
        </p:txBody>
      </p:sp>
      <p:sp>
        <p:nvSpPr>
          <p:cNvPr id="15" name="Прямоугольник 14">
            <a:extLst>
              <a:ext uri="{FF2B5EF4-FFF2-40B4-BE49-F238E27FC236}">
                <a16:creationId xmlns:a16="http://schemas.microsoft.com/office/drawing/2014/main" id="{1CC7FB4A-5422-40F5-8A5B-C39305CED22E}"/>
              </a:ext>
            </a:extLst>
          </p:cNvPr>
          <p:cNvSpPr/>
          <p:nvPr/>
        </p:nvSpPr>
        <p:spPr>
          <a:xfrm>
            <a:off x="395926" y="6473279"/>
            <a:ext cx="10909738" cy="369332"/>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sp>
        <p:nvSpPr>
          <p:cNvPr id="10" name="TextBox 9">
            <a:extLst>
              <a:ext uri="{FF2B5EF4-FFF2-40B4-BE49-F238E27FC236}">
                <a16:creationId xmlns:a16="http://schemas.microsoft.com/office/drawing/2014/main" id="{A64F3A8C-B4F1-4D5E-8867-15F698ABA97B}"/>
              </a:ext>
            </a:extLst>
          </p:cNvPr>
          <p:cNvSpPr txBox="1"/>
          <p:nvPr/>
        </p:nvSpPr>
        <p:spPr>
          <a:xfrm>
            <a:off x="6845153" y="961390"/>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8928786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400" dirty="0">
                <a:solidFill>
                  <a:schemeClr val="bg2">
                    <a:lumMod val="25000"/>
                  </a:schemeClr>
                </a:solidFill>
              </a:rPr>
              <a:t>Особые условия труда и инвалидность</a:t>
            </a:r>
          </a:p>
        </p:txBody>
      </p:sp>
      <p:sp>
        <p:nvSpPr>
          <p:cNvPr id="3" name="Объект 2"/>
          <p:cNvSpPr>
            <a:spLocks noGrp="1"/>
          </p:cNvSpPr>
          <p:nvPr>
            <p:ph idx="1"/>
          </p:nvPr>
        </p:nvSpPr>
        <p:spPr>
          <a:xfrm>
            <a:off x="479425" y="2564946"/>
            <a:ext cx="5931101" cy="3344241"/>
          </a:xfrm>
        </p:spPr>
        <p:txBody>
          <a:bodyPr/>
          <a:lstStyle/>
          <a:p>
            <a:pPr marL="457200" indent="-457200">
              <a:buFont typeface="Arial" panose="020B0604020202020204" pitchFamily="34" charset="0"/>
              <a:buChar char="•"/>
            </a:pPr>
            <a:r>
              <a:rPr lang="ru-RU" sz="2400" dirty="0">
                <a:solidFill>
                  <a:srgbClr val="2E305F"/>
                </a:solidFill>
              </a:rPr>
              <a:t>При впервые установленной стенокардии по решению комиссии по медико – социальной экспертизе (МСЭ) вы можете быть переведены на особые условия труда</a:t>
            </a:r>
          </a:p>
          <a:p>
            <a:pPr marL="457200" indent="-457200">
              <a:buFont typeface="Arial" panose="020B0604020202020204" pitchFamily="34" charset="0"/>
              <a:buChar char="•"/>
            </a:pPr>
            <a:r>
              <a:rPr lang="ru-RU" sz="2400" dirty="0">
                <a:solidFill>
                  <a:srgbClr val="2E305F"/>
                </a:solidFill>
              </a:rPr>
              <a:t>При стенокардия III–IV ФК – направление на МСЭ для решения вопроса о предоставлении группы инвалидности</a:t>
            </a:r>
          </a:p>
          <a:p>
            <a:endParaRPr lang="ru-RU" dirty="0"/>
          </a:p>
          <a:p>
            <a:endParaRPr lang="ru-RU" dirty="0"/>
          </a:p>
        </p:txBody>
      </p:sp>
      <p:pic>
        <p:nvPicPr>
          <p:cNvPr id="4" name="Рисунок 3">
            <a:extLst>
              <a:ext uri="{FF2B5EF4-FFF2-40B4-BE49-F238E27FC236}">
                <a16:creationId xmlns:a16="http://schemas.microsoft.com/office/drawing/2014/main" id="{FC21E8E5-B1F3-414A-A1B1-0A245D712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526" y="1900018"/>
            <a:ext cx="5392000" cy="3419829"/>
          </a:xfrm>
          <a:prstGeom prst="rect">
            <a:avLst/>
          </a:prstGeom>
        </p:spPr>
      </p:pic>
      <p:sp>
        <p:nvSpPr>
          <p:cNvPr id="5" name="Прямоугольник 4">
            <a:extLst>
              <a:ext uri="{FF2B5EF4-FFF2-40B4-BE49-F238E27FC236}">
                <a16:creationId xmlns:a16="http://schemas.microsoft.com/office/drawing/2014/main" id="{1C73B7AC-D531-4A18-B1C7-D87A58F6C6F2}"/>
              </a:ext>
            </a:extLst>
          </p:cNvPr>
          <p:cNvSpPr/>
          <p:nvPr/>
        </p:nvSpPr>
        <p:spPr>
          <a:xfrm>
            <a:off x="479425" y="6381750"/>
            <a:ext cx="9346746" cy="230832"/>
          </a:xfrm>
          <a:prstGeom prst="rect">
            <a:avLst/>
          </a:prstGeom>
        </p:spPr>
        <p:txBody>
          <a:bodyPr wrap="square">
            <a:spAutoFit/>
          </a:bodyPr>
          <a:lstStyle/>
          <a:p>
            <a:pPr marL="449580"/>
            <a:r>
              <a:rPr lang="ru-RU" sz="900" dirty="0">
                <a:solidFill>
                  <a:schemeClr val="tx2"/>
                </a:solidFill>
                <a:latin typeface="+mj-lt"/>
                <a:cs typeface="Arial" panose="020B0604020202020204" pitchFamily="34" charset="0"/>
              </a:rPr>
              <a:t>1.Постановление Правительства РФ от 05.04.2022 N 588 (ред. от 24.01.2023) "О признании лица инвалидом" (вместе с "Правилами признания лица инвалидом")</a:t>
            </a:r>
          </a:p>
        </p:txBody>
      </p:sp>
      <p:sp>
        <p:nvSpPr>
          <p:cNvPr id="6" name="TextBox 5">
            <a:extLst>
              <a:ext uri="{FF2B5EF4-FFF2-40B4-BE49-F238E27FC236}">
                <a16:creationId xmlns:a16="http://schemas.microsoft.com/office/drawing/2014/main" id="{B93A9435-9E04-40A6-9BE0-F09E8115BE7F}"/>
              </a:ext>
            </a:extLst>
          </p:cNvPr>
          <p:cNvSpPr txBox="1"/>
          <p:nvPr/>
        </p:nvSpPr>
        <p:spPr>
          <a:xfrm>
            <a:off x="11557775" y="476250"/>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2511593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FA8F96-5740-4800-8623-9ECA6B036982}"/>
              </a:ext>
            </a:extLst>
          </p:cNvPr>
          <p:cNvSpPr txBox="1"/>
          <p:nvPr/>
        </p:nvSpPr>
        <p:spPr>
          <a:xfrm>
            <a:off x="135303" y="539021"/>
            <a:ext cx="11811946" cy="701731"/>
          </a:xfrm>
          <a:prstGeom prst="rect">
            <a:avLst/>
          </a:prstGeom>
          <a:noFill/>
        </p:spPr>
        <p:txBody>
          <a:bodyPr wrap="square" rtlCol="0">
            <a:spAutoFit/>
          </a:bodyPr>
          <a:lstStyle/>
          <a:p>
            <a:pPr marR="0" indent="0" algn="ctr" fontAlgn="auto">
              <a:lnSpc>
                <a:spcPct val="90000"/>
              </a:lnSpc>
              <a:spcBef>
                <a:spcPct val="0"/>
              </a:spcBef>
              <a:spcAft>
                <a:spcPts val="0"/>
              </a:spcAft>
              <a:buClrTx/>
              <a:buSzTx/>
              <a:tabLst/>
              <a:defRPr/>
            </a:pPr>
            <a:r>
              <a:rPr lang="ru-RU" sz="4400" b="1" dirty="0">
                <a:solidFill>
                  <a:schemeClr val="bg2">
                    <a:lumMod val="25000"/>
                  </a:schemeClr>
                </a:solidFill>
                <a:latin typeface="+mj-lt"/>
                <a:ea typeface="+mj-ea"/>
                <a:cs typeface="+mj-cs"/>
              </a:rPr>
              <a:t>Что такое ишемическая болезнь сердца?</a:t>
            </a:r>
          </a:p>
        </p:txBody>
      </p:sp>
      <p:sp>
        <p:nvSpPr>
          <p:cNvPr id="3" name="TextBox 2">
            <a:extLst>
              <a:ext uri="{FF2B5EF4-FFF2-40B4-BE49-F238E27FC236}">
                <a16:creationId xmlns:a16="http://schemas.microsoft.com/office/drawing/2014/main" id="{EE1EC1D9-383E-4819-B4CB-26B822DEBDB3}"/>
              </a:ext>
            </a:extLst>
          </p:cNvPr>
          <p:cNvSpPr txBox="1"/>
          <p:nvPr/>
        </p:nvSpPr>
        <p:spPr>
          <a:xfrm>
            <a:off x="4763593" y="1876231"/>
            <a:ext cx="6784394" cy="3693319"/>
          </a:xfrm>
          <a:prstGeom prst="rect">
            <a:avLst/>
          </a:prstGeom>
          <a:noFill/>
        </p:spPr>
        <p:txBody>
          <a:bodyPr wrap="square" rtlCol="0">
            <a:spAutoFit/>
          </a:bodyPr>
          <a:lstStyle/>
          <a:p>
            <a:pPr lvl="0">
              <a:defRPr/>
            </a:pPr>
            <a:r>
              <a:rPr lang="ru-RU" sz="2400" b="1" dirty="0">
                <a:solidFill>
                  <a:schemeClr val="accent2"/>
                </a:solidFill>
              </a:rPr>
              <a:t>Ишемическая болезнь сердца (ИБС) </a:t>
            </a:r>
            <a:r>
              <a:rPr lang="ru-RU" sz="2400" dirty="0"/>
              <a:t>- </a:t>
            </a:r>
            <a:r>
              <a:rPr lang="ru-RU" sz="2400" dirty="0">
                <a:solidFill>
                  <a:srgbClr val="2E305F"/>
                </a:solidFill>
              </a:rPr>
              <a:t>поражение </a:t>
            </a:r>
            <a:r>
              <a:rPr kumimoji="0" lang="ru-RU" sz="2400" i="0" u="none" strike="noStrike" kern="1200" cap="none" spc="0" normalizeH="0" baseline="0" noProof="0" dirty="0">
                <a:ln>
                  <a:noFill/>
                </a:ln>
                <a:solidFill>
                  <a:srgbClr val="2E305F"/>
                </a:solidFill>
                <a:effectLst/>
                <a:uLnTx/>
                <a:uFillTx/>
                <a:ea typeface="+mn-ea"/>
                <a:cs typeface="+mn-cs"/>
              </a:rPr>
              <a:t>миокарда, вызванное нарушением кровотока по коронарным артериям. </a:t>
            </a:r>
          </a:p>
          <a:p>
            <a:pPr lvl="0">
              <a:defRPr/>
            </a:pPr>
            <a:endParaRPr lang="ru-RU" sz="2400" noProof="0" dirty="0">
              <a:solidFill>
                <a:srgbClr val="2E305F"/>
              </a:solidFill>
            </a:endParaRPr>
          </a:p>
          <a:p>
            <a:pPr lvl="0">
              <a:defRPr/>
            </a:pPr>
            <a:r>
              <a:rPr kumimoji="0" lang="ru-RU" sz="2400" i="0" u="none" strike="noStrike" kern="1200" cap="none" spc="0" normalizeH="0" baseline="0" noProof="0" dirty="0">
                <a:ln>
                  <a:noFill/>
                </a:ln>
                <a:solidFill>
                  <a:srgbClr val="2E305F"/>
                </a:solidFill>
                <a:effectLst/>
                <a:uLnTx/>
                <a:uFillTx/>
                <a:ea typeface="+mn-ea"/>
                <a:cs typeface="+mn-cs"/>
              </a:rPr>
              <a:t>ИБС возникает в результате необратимых («органических» - атеросклероз)</a:t>
            </a:r>
            <a:r>
              <a:rPr kumimoji="0" lang="ru-RU" sz="2400" i="0" u="none" strike="noStrike" kern="1200" cap="none" spc="0" normalizeH="0" noProof="0" dirty="0">
                <a:ln>
                  <a:noFill/>
                </a:ln>
                <a:solidFill>
                  <a:srgbClr val="2E305F"/>
                </a:solidFill>
                <a:effectLst/>
                <a:uLnTx/>
                <a:uFillTx/>
                <a:ea typeface="+mn-ea"/>
                <a:cs typeface="+mn-cs"/>
              </a:rPr>
              <a:t> и функциональных («</a:t>
            </a:r>
            <a:r>
              <a:rPr lang="ru-RU" sz="2400" dirty="0">
                <a:solidFill>
                  <a:srgbClr val="2E305F"/>
                </a:solidFill>
              </a:rPr>
              <a:t>преходящих» - спазм сосудов) изменений.</a:t>
            </a:r>
            <a:endParaRPr kumimoji="0" lang="ru-RU" sz="2400" i="0" u="none" strike="noStrike" kern="1200" cap="none" spc="0" normalizeH="0" baseline="0" noProof="0" dirty="0">
              <a:ln>
                <a:noFill/>
              </a:ln>
              <a:solidFill>
                <a:srgbClr val="2E305F"/>
              </a:solidFill>
              <a:effectLst/>
              <a:uLnTx/>
              <a:uFillTx/>
            </a:endParaRPr>
          </a:p>
          <a:p>
            <a:pPr lvl="0">
              <a:defRPr/>
            </a:pPr>
            <a:endParaRPr lang="ru-RU"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Прямоугольник 5">
            <a:extLst>
              <a:ext uri="{FF2B5EF4-FFF2-40B4-BE49-F238E27FC236}">
                <a16:creationId xmlns:a16="http://schemas.microsoft.com/office/drawing/2014/main" id="{E1A1151A-8B11-4779-A6AD-1F8125CE3DAD}"/>
              </a:ext>
            </a:extLst>
          </p:cNvPr>
          <p:cNvSpPr/>
          <p:nvPr/>
        </p:nvSpPr>
        <p:spPr>
          <a:xfrm>
            <a:off x="217283" y="6271281"/>
            <a:ext cx="11547987" cy="507831"/>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r>
              <a:rPr lang="ru-RU" sz="900" dirty="0">
                <a:solidFill>
                  <a:schemeClr val="tx2"/>
                </a:solidFill>
                <a:latin typeface="+mj-lt"/>
                <a:cs typeface="Arial" panose="020B0604020202020204" pitchFamily="34" charset="0"/>
              </a:rPr>
              <a:t>2.Карпов Ю. А., Кухарчук В. В., Лякишев А. и др. Диагностика и лечение хронической ишемической болезни сердца. Практические рекомендации. Кардиологический вестник 2015; 3:3–33</a:t>
            </a:r>
            <a:endParaRPr lang="ru-RU" sz="1000" dirty="0"/>
          </a:p>
        </p:txBody>
      </p:sp>
      <p:pic>
        <p:nvPicPr>
          <p:cNvPr id="5" name="Рисунок 4">
            <a:extLst>
              <a:ext uri="{FF2B5EF4-FFF2-40B4-BE49-F238E27FC236}">
                <a16:creationId xmlns:a16="http://schemas.microsoft.com/office/drawing/2014/main" id="{23DADB85-5D82-4368-911D-28B9F12526A7}"/>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28700"/>
          <a:stretch/>
        </p:blipFill>
        <p:spPr>
          <a:xfrm>
            <a:off x="1048871" y="1715811"/>
            <a:ext cx="3142128" cy="4263483"/>
          </a:xfrm>
          <a:prstGeom prst="rect">
            <a:avLst/>
          </a:prstGeom>
          <a:pattFill prst="smConfetti">
            <a:fgClr>
              <a:schemeClr val="accent1"/>
            </a:fgClr>
            <a:bgClr>
              <a:schemeClr val="bg1"/>
            </a:bgClr>
          </a:pattFill>
        </p:spPr>
      </p:pic>
      <p:sp>
        <p:nvSpPr>
          <p:cNvPr id="8" name="TextBox 7">
            <a:extLst>
              <a:ext uri="{FF2B5EF4-FFF2-40B4-BE49-F238E27FC236}">
                <a16:creationId xmlns:a16="http://schemas.microsoft.com/office/drawing/2014/main" id="{7FB3A773-861C-4C68-BDE2-A88E33B8D6BF}"/>
              </a:ext>
            </a:extLst>
          </p:cNvPr>
          <p:cNvSpPr txBox="1"/>
          <p:nvPr/>
        </p:nvSpPr>
        <p:spPr>
          <a:xfrm>
            <a:off x="11702498" y="535523"/>
            <a:ext cx="489502" cy="369332"/>
          </a:xfrm>
          <a:prstGeom prst="rect">
            <a:avLst/>
          </a:prstGeom>
          <a:noFill/>
        </p:spPr>
        <p:txBody>
          <a:bodyPr wrap="square">
            <a:spAutoFit/>
          </a:bodyPr>
          <a:lstStyle/>
          <a:p>
            <a:r>
              <a:rPr lang="ru-RU" sz="1800" baseline="30000" dirty="0">
                <a:solidFill>
                  <a:srgbClr val="2E305F"/>
                </a:solidFill>
              </a:rPr>
              <a:t>1,2</a:t>
            </a:r>
            <a:endParaRPr lang="ru-RU" dirty="0">
              <a:solidFill>
                <a:srgbClr val="2E305F"/>
              </a:solidFill>
            </a:endParaRPr>
          </a:p>
        </p:txBody>
      </p:sp>
    </p:spTree>
    <p:extLst>
      <p:ext uri="{BB962C8B-B14F-4D97-AF65-F5344CB8AC3E}">
        <p14:creationId xmlns:p14="http://schemas.microsoft.com/office/powerpoint/2010/main" val="3966575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400" dirty="0">
                <a:solidFill>
                  <a:schemeClr val="bg2">
                    <a:lumMod val="25000"/>
                  </a:schemeClr>
                </a:solidFill>
              </a:rPr>
              <a:t>Льготное лекарственное обеспечение</a:t>
            </a:r>
          </a:p>
        </p:txBody>
      </p:sp>
      <p:sp>
        <p:nvSpPr>
          <p:cNvPr id="3" name="Объект 2"/>
          <p:cNvSpPr>
            <a:spLocks noGrp="1"/>
          </p:cNvSpPr>
          <p:nvPr>
            <p:ph idx="1"/>
          </p:nvPr>
        </p:nvSpPr>
        <p:spPr>
          <a:xfrm>
            <a:off x="479425" y="1904078"/>
            <a:ext cx="11233149" cy="4737735"/>
          </a:xfrm>
        </p:spPr>
        <p:txBody>
          <a:bodyPr/>
          <a:lstStyle/>
          <a:p>
            <a:pPr marL="457200" indent="-457200">
              <a:buFont typeface="Arial" panose="020B0604020202020204" pitchFamily="34" charset="0"/>
              <a:buChar char="•"/>
            </a:pPr>
            <a:r>
              <a:rPr lang="ru-RU" sz="2400" dirty="0">
                <a:solidFill>
                  <a:srgbClr val="2E305F"/>
                </a:solidFill>
              </a:rPr>
              <a:t>Всем пациентам, перенесшим инфаркт миокарда, стентирование (и/или ангиопластику) коронарных артерий, а также коронарное шунтирование положена бесплатная выписка лекарственных препаратов не зависимо от наличия группы инвалидности в течение 2 лет;</a:t>
            </a:r>
          </a:p>
          <a:p>
            <a:pPr marL="457200" indent="-457200">
              <a:buFont typeface="Arial" panose="020B0604020202020204" pitchFamily="34" charset="0"/>
              <a:buChar char="•"/>
            </a:pPr>
            <a:endParaRPr lang="ru-RU" sz="1000" dirty="0">
              <a:solidFill>
                <a:srgbClr val="2E305F"/>
              </a:solidFill>
            </a:endParaRPr>
          </a:p>
          <a:p>
            <a:pPr marL="457200" indent="-457200">
              <a:buFont typeface="Arial" panose="020B0604020202020204" pitchFamily="34" charset="0"/>
              <a:buChar char="•"/>
            </a:pPr>
            <a:r>
              <a:rPr lang="ru-RU" sz="2400" dirty="0">
                <a:solidFill>
                  <a:srgbClr val="2E305F"/>
                </a:solidFill>
              </a:rPr>
              <a:t>Перечень лекарственных препаратов утвержден приказом, включает все необходимые лекарства;</a:t>
            </a:r>
          </a:p>
          <a:p>
            <a:pPr marL="457200" indent="-457200">
              <a:buFont typeface="Arial" panose="020B0604020202020204" pitchFamily="34" charset="0"/>
              <a:buChar char="•"/>
            </a:pPr>
            <a:endParaRPr lang="ru-RU" sz="1000" dirty="0">
              <a:solidFill>
                <a:srgbClr val="2E305F"/>
              </a:solidFill>
            </a:endParaRPr>
          </a:p>
          <a:p>
            <a:pPr marL="457200" indent="-457200">
              <a:buFont typeface="Arial" panose="020B0604020202020204" pitchFamily="34" charset="0"/>
              <a:buChar char="•"/>
            </a:pPr>
            <a:r>
              <a:rPr lang="ru-RU" sz="2400" dirty="0">
                <a:solidFill>
                  <a:srgbClr val="2E305F"/>
                </a:solidFill>
              </a:rPr>
              <a:t>Пациенты, имеющие группу инвалидности, обеспечиваются лекарственными препаратами на период действия группы инвалидности в соответствии с действующими приказами.</a:t>
            </a:r>
          </a:p>
        </p:txBody>
      </p:sp>
      <p:sp>
        <p:nvSpPr>
          <p:cNvPr id="4" name="Прямоугольник 3"/>
          <p:cNvSpPr/>
          <p:nvPr/>
        </p:nvSpPr>
        <p:spPr>
          <a:xfrm>
            <a:off x="567891" y="6271756"/>
            <a:ext cx="11492728" cy="507831"/>
          </a:xfrm>
          <a:prstGeom prst="rect">
            <a:avLst/>
          </a:prstGeom>
        </p:spPr>
        <p:txBody>
          <a:bodyPr wrap="square">
            <a:spAutoFit/>
          </a:bodyPr>
          <a:lstStyle/>
          <a:p>
            <a:r>
              <a:rPr lang="ru-RU" sz="900" dirty="0">
                <a:solidFill>
                  <a:schemeClr val="tx2"/>
                </a:solidFill>
                <a:latin typeface="+mj-lt"/>
                <a:cs typeface="Arial" panose="020B0604020202020204" pitchFamily="34" charset="0"/>
              </a:rPr>
              <a:t>1.Приказ Минздрава России от 29.09.2022 N 639н "Об утверждении перечня лекарственных препаратов для медицинского применения в целях обеспечения в амбулаторных условиях лиц, находящихся под диспансерным наблюдением, которые перенесли острое нарушение мозгового кровообращения, инфаркт миокарда, а также которым выполнены аортокоронарное шунтирование, ангиопластика коронарных артерий со </a:t>
            </a:r>
            <a:r>
              <a:rPr lang="ru-RU" sz="900" dirty="0" err="1">
                <a:solidFill>
                  <a:schemeClr val="tx2"/>
                </a:solidFill>
                <a:latin typeface="+mj-lt"/>
                <a:cs typeface="Arial" panose="020B0604020202020204" pitchFamily="34" charset="0"/>
              </a:rPr>
              <a:t>стентированием</a:t>
            </a:r>
            <a:r>
              <a:rPr lang="ru-RU" sz="900" dirty="0">
                <a:solidFill>
                  <a:schemeClr val="tx2"/>
                </a:solidFill>
                <a:latin typeface="+mj-lt"/>
                <a:cs typeface="Arial" panose="020B0604020202020204" pitchFamily="34" charset="0"/>
              </a:rPr>
              <a:t> и </a:t>
            </a:r>
            <a:r>
              <a:rPr lang="ru-RU" sz="900" dirty="0" err="1">
                <a:solidFill>
                  <a:schemeClr val="tx2"/>
                </a:solidFill>
                <a:latin typeface="+mj-lt"/>
                <a:cs typeface="Arial" panose="020B0604020202020204" pitchFamily="34" charset="0"/>
              </a:rPr>
              <a:t>катетерная</a:t>
            </a:r>
            <a:r>
              <a:rPr lang="ru-RU" sz="900" dirty="0">
                <a:solidFill>
                  <a:schemeClr val="tx2"/>
                </a:solidFill>
                <a:latin typeface="+mj-lt"/>
                <a:cs typeface="Arial" panose="020B0604020202020204" pitchFamily="34" charset="0"/>
              </a:rPr>
              <a:t> абляция по поводу сердечно-сосудистых заболеваний, в течение 2 лет с даты постановки диагноза и (или) выполнения хирургического вмешательства</a:t>
            </a:r>
          </a:p>
        </p:txBody>
      </p:sp>
      <p:sp>
        <p:nvSpPr>
          <p:cNvPr id="5" name="TextBox 4">
            <a:extLst>
              <a:ext uri="{FF2B5EF4-FFF2-40B4-BE49-F238E27FC236}">
                <a16:creationId xmlns:a16="http://schemas.microsoft.com/office/drawing/2014/main" id="{DF02EEDF-5C1E-454A-B6F0-BBD0EE3818E8}"/>
              </a:ext>
            </a:extLst>
          </p:cNvPr>
          <p:cNvSpPr txBox="1"/>
          <p:nvPr/>
        </p:nvSpPr>
        <p:spPr>
          <a:xfrm>
            <a:off x="11322584" y="592058"/>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3882985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a:spLocks noGrp="1"/>
          </p:cNvSpPr>
          <p:nvPr>
            <p:ph type="title"/>
          </p:nvPr>
        </p:nvSpPr>
        <p:spPr>
          <a:xfrm>
            <a:off x="479425" y="480895"/>
            <a:ext cx="11233149" cy="970280"/>
          </a:xfrm>
        </p:spPr>
        <p:txBody>
          <a:bodyPr/>
          <a:lstStyle/>
          <a:p>
            <a:pPr algn="ctr"/>
            <a:r>
              <a:rPr lang="ru-RU" sz="4400" dirty="0">
                <a:solidFill>
                  <a:schemeClr val="bg2">
                    <a:lumMod val="25000"/>
                  </a:schemeClr>
                </a:solidFill>
              </a:rPr>
              <a:t>Помните, что вы – активный участник лечебного процесса!</a:t>
            </a: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4340" y="1451175"/>
            <a:ext cx="5447660" cy="4517926"/>
          </a:xfrm>
          <a:prstGeom prst="rect">
            <a:avLst/>
          </a:prstGeom>
        </p:spPr>
      </p:pic>
      <p:sp>
        <p:nvSpPr>
          <p:cNvPr id="2" name="TextBox 1">
            <a:extLst>
              <a:ext uri="{FF2B5EF4-FFF2-40B4-BE49-F238E27FC236}">
                <a16:creationId xmlns:a16="http://schemas.microsoft.com/office/drawing/2014/main" id="{7E9C0F6C-34B3-47A7-AAAB-47EC1CFB5C98}"/>
              </a:ext>
            </a:extLst>
          </p:cNvPr>
          <p:cNvSpPr txBox="1"/>
          <p:nvPr/>
        </p:nvSpPr>
        <p:spPr>
          <a:xfrm>
            <a:off x="680936" y="1939706"/>
            <a:ext cx="7330950" cy="4062651"/>
          </a:xfrm>
          <a:prstGeom prst="rect">
            <a:avLst/>
          </a:prstGeom>
          <a:noFill/>
        </p:spPr>
        <p:txBody>
          <a:bodyPr wrap="square" rtlCol="0">
            <a:spAutoFit/>
          </a:bodyPr>
          <a:lstStyle/>
          <a:p>
            <a:pPr marL="285750" indent="-285750">
              <a:buFont typeface="Arial" panose="020B0604020202020204" pitchFamily="34" charset="0"/>
              <a:buChar char="•"/>
            </a:pPr>
            <a:r>
              <a:rPr lang="ru-RU" sz="2000" dirty="0">
                <a:solidFill>
                  <a:srgbClr val="2E305F"/>
                </a:solidFill>
              </a:rPr>
              <a:t>Регулярно принимайте назначенные лекарства, но не занимайтесь самолечением!</a:t>
            </a:r>
          </a:p>
          <a:p>
            <a:pPr marL="285750" indent="-285750">
              <a:buFont typeface="Arial" panose="020B0604020202020204" pitchFamily="34" charset="0"/>
              <a:buChar char="•"/>
            </a:pPr>
            <a:endParaRPr lang="ru-RU" sz="500" dirty="0">
              <a:solidFill>
                <a:srgbClr val="2E305F"/>
              </a:solidFill>
            </a:endParaRPr>
          </a:p>
          <a:p>
            <a:pPr marL="285750" indent="-285750">
              <a:buFont typeface="Arial" panose="020B0604020202020204" pitchFamily="34" charset="0"/>
              <a:buChar char="•"/>
            </a:pPr>
            <a:r>
              <a:rPr lang="ru-RU" sz="2000" dirty="0">
                <a:solidFill>
                  <a:srgbClr val="2E305F"/>
                </a:solidFill>
              </a:rPr>
              <a:t>Уделите пристальное внимание образу жизни</a:t>
            </a:r>
          </a:p>
          <a:p>
            <a:pPr marL="285750" indent="-285750">
              <a:buFont typeface="Arial" panose="020B0604020202020204" pitchFamily="34" charset="0"/>
              <a:buChar char="•"/>
            </a:pPr>
            <a:endParaRPr lang="ru-RU" sz="500" dirty="0">
              <a:solidFill>
                <a:srgbClr val="2E305F"/>
              </a:solidFill>
            </a:endParaRPr>
          </a:p>
          <a:p>
            <a:pPr marL="285750" indent="-285750">
              <a:buFont typeface="Arial" panose="020B0604020202020204" pitchFamily="34" charset="0"/>
              <a:buChar char="•"/>
            </a:pPr>
            <a:r>
              <a:rPr lang="ru-RU" sz="2000" dirty="0">
                <a:solidFill>
                  <a:srgbClr val="2E305F"/>
                </a:solidFill>
              </a:rPr>
              <a:t>Знайте принципы самопомощи, всегда держите нитраты короткого действия под рукой</a:t>
            </a:r>
          </a:p>
          <a:p>
            <a:pPr marL="285750" indent="-285750">
              <a:buFont typeface="Arial" panose="020B0604020202020204" pitchFamily="34" charset="0"/>
              <a:buChar char="•"/>
            </a:pPr>
            <a:endParaRPr lang="ru-RU" sz="500" dirty="0">
              <a:solidFill>
                <a:srgbClr val="2E305F"/>
              </a:solidFill>
            </a:endParaRPr>
          </a:p>
          <a:p>
            <a:pPr marL="285750" indent="-285750">
              <a:buFont typeface="Arial" panose="020B0604020202020204" pitchFamily="34" charset="0"/>
              <a:buChar char="•"/>
            </a:pPr>
            <a:r>
              <a:rPr lang="ru-RU" sz="2000" dirty="0">
                <a:solidFill>
                  <a:srgbClr val="2E305F"/>
                </a:solidFill>
              </a:rPr>
              <a:t>Заручитесь поддержкой близких, сообщите им о своем диагнозе. Расскажите, как они могут помочь, если у вас развился приступ.</a:t>
            </a:r>
          </a:p>
          <a:p>
            <a:pPr marL="285750" indent="-285750">
              <a:buFont typeface="Arial" panose="020B0604020202020204" pitchFamily="34" charset="0"/>
              <a:buChar char="•"/>
            </a:pPr>
            <a:endParaRPr lang="ru-RU" sz="500" dirty="0">
              <a:solidFill>
                <a:srgbClr val="2E305F"/>
              </a:solidFill>
            </a:endParaRPr>
          </a:p>
          <a:p>
            <a:pPr marL="285750" indent="-285750">
              <a:buFont typeface="Arial" panose="020B0604020202020204" pitchFamily="34" charset="0"/>
              <a:buChar char="•"/>
            </a:pPr>
            <a:r>
              <a:rPr lang="ru-RU" sz="2000" dirty="0">
                <a:solidFill>
                  <a:srgbClr val="2E305F"/>
                </a:solidFill>
              </a:rPr>
              <a:t>Незамедлительно вызывайте скорую помощь, если приступ не проходит более 10 минут после приема нитрата короткого действия!</a:t>
            </a:r>
          </a:p>
          <a:p>
            <a:endParaRPr lang="ru-RU" dirty="0"/>
          </a:p>
        </p:txBody>
      </p:sp>
      <p:pic>
        <p:nvPicPr>
          <p:cNvPr id="5" name="Рисунок 4">
            <a:extLst>
              <a:ext uri="{FF2B5EF4-FFF2-40B4-BE49-F238E27FC236}">
                <a16:creationId xmlns:a16="http://schemas.microsoft.com/office/drawing/2014/main" id="{D11C0091-0A86-47A5-BABE-E05196380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5260" y="5338363"/>
            <a:ext cx="1585926" cy="1152525"/>
          </a:xfrm>
          <a:prstGeom prst="rect">
            <a:avLst/>
          </a:prstGeom>
        </p:spPr>
      </p:pic>
      <p:sp>
        <p:nvSpPr>
          <p:cNvPr id="6" name="Прямоугольник 5">
            <a:extLst>
              <a:ext uri="{FF2B5EF4-FFF2-40B4-BE49-F238E27FC236}">
                <a16:creationId xmlns:a16="http://schemas.microsoft.com/office/drawing/2014/main" id="{E756D6F1-B853-45AF-8C31-AD0567BAAF28}"/>
              </a:ext>
            </a:extLst>
          </p:cNvPr>
          <p:cNvSpPr/>
          <p:nvPr/>
        </p:nvSpPr>
        <p:spPr>
          <a:xfrm>
            <a:off x="1015999" y="6490888"/>
            <a:ext cx="10160000" cy="230832"/>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https://scardio.ru/content/Guidelines/2020/Clinic_rekom_IBS.pdf</a:t>
            </a:r>
            <a:r>
              <a:rPr lang="ru-RU" sz="900" dirty="0">
                <a:solidFill>
                  <a:schemeClr val="tx2"/>
                </a:solidFill>
                <a:latin typeface="+mj-lt"/>
                <a:cs typeface="Arial" panose="020B0604020202020204" pitchFamily="34" charset="0"/>
              </a:rPr>
              <a:t> </a:t>
            </a:r>
          </a:p>
        </p:txBody>
      </p:sp>
      <p:sp>
        <p:nvSpPr>
          <p:cNvPr id="8" name="TextBox 7">
            <a:extLst>
              <a:ext uri="{FF2B5EF4-FFF2-40B4-BE49-F238E27FC236}">
                <a16:creationId xmlns:a16="http://schemas.microsoft.com/office/drawing/2014/main" id="{84958BF4-1EA2-41AE-B806-25610762D37A}"/>
              </a:ext>
            </a:extLst>
          </p:cNvPr>
          <p:cNvSpPr txBox="1"/>
          <p:nvPr/>
        </p:nvSpPr>
        <p:spPr>
          <a:xfrm>
            <a:off x="9056569" y="840286"/>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35257824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408B47-B929-8E4F-114B-957D09FE68B5}"/>
              </a:ext>
            </a:extLst>
          </p:cNvPr>
          <p:cNvSpPr txBox="1"/>
          <p:nvPr/>
        </p:nvSpPr>
        <p:spPr>
          <a:xfrm>
            <a:off x="1337187" y="1786073"/>
            <a:ext cx="9753600" cy="4029501"/>
          </a:xfrm>
          <a:prstGeom prst="rect">
            <a:avLst/>
          </a:prstGeom>
          <a:noFill/>
        </p:spPr>
        <p:txBody>
          <a:bodyPr wrap="square">
            <a:spAutoFit/>
          </a:bodyPr>
          <a:lstStyle/>
          <a:p>
            <a:pPr algn="ctr" defTabSz="1219170">
              <a:lnSpc>
                <a:spcPct val="150000"/>
              </a:lnSpc>
              <a:defRPr/>
            </a:pPr>
            <a:r>
              <a:rPr lang="ru-RU" sz="4400" b="1" dirty="0">
                <a:solidFill>
                  <a:schemeClr val="bg2">
                    <a:lumMod val="25000"/>
                  </a:schemeClr>
                </a:solidFill>
                <a:latin typeface="+mj-lt"/>
                <a:ea typeface="+mj-ea"/>
                <a:cs typeface="+mj-cs"/>
              </a:rPr>
              <a:t>Даже самые эффективные лекарства не помогают,                         если их принимать неправильно или нерегулярно!</a:t>
            </a:r>
          </a:p>
        </p:txBody>
      </p:sp>
      <p:pic>
        <p:nvPicPr>
          <p:cNvPr id="9" name="Рисунок 8">
            <a:extLst>
              <a:ext uri="{FF2B5EF4-FFF2-40B4-BE49-F238E27FC236}">
                <a16:creationId xmlns:a16="http://schemas.microsoft.com/office/drawing/2014/main" id="{EFDD37A4-325D-E5C2-2438-127EF7DD5A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5604" y="749632"/>
            <a:ext cx="983138" cy="1118433"/>
          </a:xfrm>
          <a:prstGeom prst="rect">
            <a:avLst/>
          </a:prstGeom>
        </p:spPr>
      </p:pic>
    </p:spTree>
    <p:extLst>
      <p:ext uri="{BB962C8B-B14F-4D97-AF65-F5344CB8AC3E}">
        <p14:creationId xmlns:p14="http://schemas.microsoft.com/office/powerpoint/2010/main" val="2613905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Группа 20">
            <a:extLst>
              <a:ext uri="{FF2B5EF4-FFF2-40B4-BE49-F238E27FC236}">
                <a16:creationId xmlns:a16="http://schemas.microsoft.com/office/drawing/2014/main" id="{C3A3EC13-3168-DEC4-B5A2-8CDB78645CDD}"/>
              </a:ext>
            </a:extLst>
          </p:cNvPr>
          <p:cNvGrpSpPr/>
          <p:nvPr/>
        </p:nvGrpSpPr>
        <p:grpSpPr>
          <a:xfrm>
            <a:off x="718822" y="2918602"/>
            <a:ext cx="10801892" cy="2071946"/>
            <a:chOff x="695053" y="2866961"/>
            <a:chExt cx="10801892" cy="2071946"/>
          </a:xfrm>
        </p:grpSpPr>
        <p:sp>
          <p:nvSpPr>
            <p:cNvPr id="6" name="TextBox 5">
              <a:extLst>
                <a:ext uri="{FF2B5EF4-FFF2-40B4-BE49-F238E27FC236}">
                  <a16:creationId xmlns:a16="http://schemas.microsoft.com/office/drawing/2014/main" id="{109D41DE-D419-5312-787B-FDD30CB881B3}"/>
                </a:ext>
              </a:extLst>
            </p:cNvPr>
            <p:cNvSpPr txBox="1"/>
            <p:nvPr/>
          </p:nvSpPr>
          <p:spPr>
            <a:xfrm>
              <a:off x="695053" y="4105348"/>
              <a:ext cx="2786377" cy="830997"/>
            </a:xfrm>
            <a:prstGeom prst="rect">
              <a:avLst/>
            </a:prstGeom>
            <a:noFill/>
            <a:ln>
              <a:noFill/>
            </a:ln>
          </p:spPr>
          <p:txBody>
            <a:bodyPr wrap="square">
              <a:spAutoFit/>
            </a:bodyPr>
            <a:lstStyle/>
            <a:p>
              <a:pPr algn="ctr"/>
              <a:r>
                <a:rPr lang="ru-RU" sz="2400" dirty="0">
                  <a:solidFill>
                    <a:srgbClr val="334050"/>
                  </a:solidFill>
                  <a:latin typeface="Calibri (Основной текст)"/>
                  <a:ea typeface="Roboto" panose="02000000000000000000" pitchFamily="2" charset="0"/>
                  <a:sym typeface="Barlow Semi Condensed"/>
                </a:rPr>
                <a:t>Информация                о  заболевании</a:t>
              </a:r>
            </a:p>
          </p:txBody>
        </p:sp>
        <p:pic>
          <p:nvPicPr>
            <p:cNvPr id="8" name="Picture 4" descr="врач Стоковых иллюстраций и клипартов – (75,671 Стоковых ...">
              <a:extLst>
                <a:ext uri="{FF2B5EF4-FFF2-40B4-BE49-F238E27FC236}">
                  <a16:creationId xmlns:a16="http://schemas.microsoft.com/office/drawing/2014/main" id="{555B2428-F960-F106-FAEF-4ED0E619D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862" y="2894499"/>
              <a:ext cx="1789853" cy="1143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Старуха Напомнила Принимать Лекарства Концепция Лекарств И Напоминаний  Вектор Плоский Мультфильм Иллюстрация — стоковая векторная графика и другие  ...">
              <a:extLst>
                <a:ext uri="{FF2B5EF4-FFF2-40B4-BE49-F238E27FC236}">
                  <a16:creationId xmlns:a16="http://schemas.microsoft.com/office/drawing/2014/main" id="{7BC582A8-EF90-70ED-79BD-818E84BA6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355" y="2866961"/>
              <a:ext cx="1198344" cy="11983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Рука с телефоном. Значок письма в телефоне Иллюстрация ...">
              <a:extLst>
                <a:ext uri="{FF2B5EF4-FFF2-40B4-BE49-F238E27FC236}">
                  <a16:creationId xmlns:a16="http://schemas.microsoft.com/office/drawing/2014/main" id="{D03BFC10-A8E5-1C3E-FEA8-C993D2859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7339" y="2866961"/>
              <a:ext cx="1498999" cy="10905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845FABE-DFF2-6B7D-ECD0-89F21591DFEB}"/>
                </a:ext>
              </a:extLst>
            </p:cNvPr>
            <p:cNvSpPr txBox="1"/>
            <p:nvPr/>
          </p:nvSpPr>
          <p:spPr>
            <a:xfrm>
              <a:off x="3863093" y="4107910"/>
              <a:ext cx="2346868" cy="830997"/>
            </a:xfrm>
            <a:prstGeom prst="rect">
              <a:avLst/>
            </a:prstGeom>
            <a:noFill/>
            <a:ln>
              <a:noFill/>
            </a:ln>
          </p:spPr>
          <p:txBody>
            <a:bodyPr wrap="square">
              <a:spAutoFit/>
            </a:bodyPr>
            <a:lstStyle/>
            <a:p>
              <a:pPr algn="ctr"/>
              <a:r>
                <a:rPr lang="ru-RU" sz="2400" dirty="0">
                  <a:solidFill>
                    <a:srgbClr val="334050"/>
                  </a:solidFill>
                  <a:latin typeface="Calibri (Основной текст)"/>
                  <a:ea typeface="Roboto" panose="02000000000000000000" pitchFamily="2" charset="0"/>
                  <a:sym typeface="Barlow Semi Condensed"/>
                </a:rPr>
                <a:t>Как правильно лечиться</a:t>
              </a:r>
            </a:p>
          </p:txBody>
        </p:sp>
        <p:sp>
          <p:nvSpPr>
            <p:cNvPr id="12" name="TextBox 11">
              <a:extLst>
                <a:ext uri="{FF2B5EF4-FFF2-40B4-BE49-F238E27FC236}">
                  <a16:creationId xmlns:a16="http://schemas.microsoft.com/office/drawing/2014/main" id="{85A5A8DB-007C-BAE6-2F64-631DE1643C86}"/>
                </a:ext>
              </a:extLst>
            </p:cNvPr>
            <p:cNvSpPr txBox="1"/>
            <p:nvPr/>
          </p:nvSpPr>
          <p:spPr>
            <a:xfrm>
              <a:off x="6095998" y="4105347"/>
              <a:ext cx="3314988" cy="830997"/>
            </a:xfrm>
            <a:prstGeom prst="rect">
              <a:avLst/>
            </a:prstGeom>
            <a:noFill/>
            <a:ln>
              <a:noFill/>
            </a:ln>
          </p:spPr>
          <p:txBody>
            <a:bodyPr wrap="square">
              <a:spAutoFit/>
            </a:bodyPr>
            <a:lstStyle/>
            <a:p>
              <a:pPr algn="ctr"/>
              <a:r>
                <a:rPr lang="ru-RU" sz="2400" dirty="0">
                  <a:solidFill>
                    <a:srgbClr val="334050"/>
                  </a:solidFill>
                  <a:latin typeface="Calibri (Основной текст)"/>
                  <a:ea typeface="Roboto" panose="02000000000000000000" pitchFamily="2" charset="0"/>
                </a:rPr>
                <a:t>Дневники самоконтроля</a:t>
              </a:r>
              <a:endParaRPr lang="ru-RU" sz="2200" dirty="0">
                <a:solidFill>
                  <a:srgbClr val="334050"/>
                </a:solidFill>
                <a:latin typeface="Calibri (Основной текст)"/>
                <a:ea typeface="Roboto" panose="02000000000000000000" pitchFamily="2" charset="0"/>
                <a:sym typeface="Barlow Semi Condensed"/>
              </a:endParaRPr>
            </a:p>
          </p:txBody>
        </p:sp>
        <p:sp>
          <p:nvSpPr>
            <p:cNvPr id="13" name="TextBox 12">
              <a:extLst>
                <a:ext uri="{FF2B5EF4-FFF2-40B4-BE49-F238E27FC236}">
                  <a16:creationId xmlns:a16="http://schemas.microsoft.com/office/drawing/2014/main" id="{854B0008-68B1-D12C-8D61-34503E2151ED}"/>
                </a:ext>
              </a:extLst>
            </p:cNvPr>
            <p:cNvSpPr txBox="1"/>
            <p:nvPr/>
          </p:nvSpPr>
          <p:spPr>
            <a:xfrm>
              <a:off x="9150077" y="4105347"/>
              <a:ext cx="2346868" cy="830997"/>
            </a:xfrm>
            <a:prstGeom prst="rect">
              <a:avLst/>
            </a:prstGeom>
            <a:noFill/>
            <a:ln>
              <a:noFill/>
            </a:ln>
          </p:spPr>
          <p:txBody>
            <a:bodyPr wrap="square">
              <a:spAutoFit/>
            </a:bodyPr>
            <a:lstStyle/>
            <a:p>
              <a:pPr algn="ctr"/>
              <a:r>
                <a:rPr lang="ru-RU" sz="2400" dirty="0">
                  <a:solidFill>
                    <a:srgbClr val="334050"/>
                  </a:solidFill>
                  <a:latin typeface="Calibri (Основной текст)"/>
                  <a:ea typeface="Roboto" panose="02000000000000000000" pitchFamily="2" charset="0"/>
                </a:rPr>
                <a:t>Полезные советы</a:t>
              </a:r>
              <a:endParaRPr lang="ru-RU" sz="2200" dirty="0">
                <a:solidFill>
                  <a:srgbClr val="334050"/>
                </a:solidFill>
                <a:latin typeface="Calibri (Основной текст)"/>
                <a:ea typeface="Roboto" panose="02000000000000000000" pitchFamily="2" charset="0"/>
                <a:sym typeface="Barlow Semi Condensed"/>
              </a:endParaRPr>
            </a:p>
          </p:txBody>
        </p:sp>
      </p:grpSp>
      <p:pic>
        <p:nvPicPr>
          <p:cNvPr id="14" name="Рисунок 13">
            <a:extLst>
              <a:ext uri="{FF2B5EF4-FFF2-40B4-BE49-F238E27FC236}">
                <a16:creationId xmlns:a16="http://schemas.microsoft.com/office/drawing/2014/main" id="{3A0BCD7C-E956-74B2-9737-53A206E93C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6361" y="2634723"/>
            <a:ext cx="1340313" cy="1444890"/>
          </a:xfrm>
          <a:prstGeom prst="rect">
            <a:avLst/>
          </a:prstGeom>
        </p:spPr>
      </p:pic>
      <p:sp>
        <p:nvSpPr>
          <p:cNvPr id="15" name="TextBox 14">
            <a:extLst>
              <a:ext uri="{FF2B5EF4-FFF2-40B4-BE49-F238E27FC236}">
                <a16:creationId xmlns:a16="http://schemas.microsoft.com/office/drawing/2014/main" id="{9CAD46E8-E868-F6F8-ED6F-DD6422283BA0}"/>
              </a:ext>
            </a:extLst>
          </p:cNvPr>
          <p:cNvSpPr txBox="1"/>
          <p:nvPr/>
        </p:nvSpPr>
        <p:spPr>
          <a:xfrm>
            <a:off x="642468" y="338595"/>
            <a:ext cx="11182524" cy="1200329"/>
          </a:xfrm>
          <a:prstGeom prst="rect">
            <a:avLst/>
          </a:prstGeom>
          <a:noFill/>
        </p:spPr>
        <p:txBody>
          <a:bodyPr wrap="square">
            <a:spAutoFit/>
          </a:bodyPr>
          <a:lstStyle/>
          <a:p>
            <a:pPr algn="ctr"/>
            <a:r>
              <a:rPr lang="ru-RU" sz="3600" b="1" dirty="0">
                <a:solidFill>
                  <a:schemeClr val="bg2">
                    <a:lumMod val="25000"/>
                  </a:schemeClr>
                </a:solidFill>
                <a:latin typeface="+mj-lt"/>
                <a:ea typeface="+mj-ea"/>
                <a:cs typeface="+mj-cs"/>
                <a:sym typeface="Barlow Semi Condensed"/>
              </a:rPr>
              <a:t>Важно не только знать о своем заболевании,                  но и соблюдать рекомендации врача!</a:t>
            </a:r>
          </a:p>
        </p:txBody>
      </p:sp>
      <p:sp>
        <p:nvSpPr>
          <p:cNvPr id="16" name="TextBox 15">
            <a:extLst>
              <a:ext uri="{FF2B5EF4-FFF2-40B4-BE49-F238E27FC236}">
                <a16:creationId xmlns:a16="http://schemas.microsoft.com/office/drawing/2014/main" id="{AAB85806-B764-154B-672B-320A290E340B}"/>
              </a:ext>
            </a:extLst>
          </p:cNvPr>
          <p:cNvSpPr txBox="1"/>
          <p:nvPr/>
        </p:nvSpPr>
        <p:spPr>
          <a:xfrm>
            <a:off x="442393" y="5878567"/>
            <a:ext cx="11307209" cy="553998"/>
          </a:xfrm>
          <a:prstGeom prst="rect">
            <a:avLst/>
          </a:prstGeom>
          <a:noFill/>
        </p:spPr>
        <p:txBody>
          <a:bodyPr wrap="square">
            <a:spAutoFit/>
          </a:bodyPr>
          <a:lstStyle/>
          <a:p>
            <a:pPr algn="ctr"/>
            <a:endParaRPr lang="ru-RU" sz="3000" b="1" dirty="0"/>
          </a:p>
        </p:txBody>
      </p:sp>
      <p:sp>
        <p:nvSpPr>
          <p:cNvPr id="19" name="Скругленный прямоугольник 16">
            <a:extLst>
              <a:ext uri="{FF2B5EF4-FFF2-40B4-BE49-F238E27FC236}">
                <a16:creationId xmlns:a16="http://schemas.microsoft.com/office/drawing/2014/main" id="{B0E101DA-E216-9C67-F668-F339287C4B2B}"/>
              </a:ext>
            </a:extLst>
          </p:cNvPr>
          <p:cNvSpPr/>
          <p:nvPr/>
        </p:nvSpPr>
        <p:spPr>
          <a:xfrm>
            <a:off x="3958419" y="2016822"/>
            <a:ext cx="4275161" cy="431637"/>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ym typeface="Barlow Semi Condensed"/>
              </a:rPr>
              <a:t>Нужную информацию </a:t>
            </a:r>
          </a:p>
        </p:txBody>
      </p:sp>
      <p:sp>
        <p:nvSpPr>
          <p:cNvPr id="20" name="Скругленный прямоугольник 16">
            <a:extLst>
              <a:ext uri="{FF2B5EF4-FFF2-40B4-BE49-F238E27FC236}">
                <a16:creationId xmlns:a16="http://schemas.microsoft.com/office/drawing/2014/main" id="{3F8B7E01-B48A-CAB4-2E50-B8672DEDDD20}"/>
              </a:ext>
            </a:extLst>
          </p:cNvPr>
          <p:cNvSpPr/>
          <p:nvPr/>
        </p:nvSpPr>
        <p:spPr>
          <a:xfrm>
            <a:off x="918593" y="5393838"/>
            <a:ext cx="10402348" cy="431637"/>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ym typeface="Barlow Semi Condensed"/>
              </a:rPr>
              <a:t>можно найти на специальных ресурсах для пациентов</a:t>
            </a:r>
            <a:endParaRPr lang="ru-RU" sz="2400" b="1" dirty="0"/>
          </a:p>
        </p:txBody>
      </p:sp>
    </p:spTree>
    <p:extLst>
      <p:ext uri="{BB962C8B-B14F-4D97-AF65-F5344CB8AC3E}">
        <p14:creationId xmlns:p14="http://schemas.microsoft.com/office/powerpoint/2010/main" val="2198788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6BBA6DE5-D66C-D071-EF3B-51B0FA9D7CFD}"/>
              </a:ext>
            </a:extLst>
          </p:cNvPr>
          <p:cNvGrpSpPr/>
          <p:nvPr/>
        </p:nvGrpSpPr>
        <p:grpSpPr>
          <a:xfrm>
            <a:off x="861347" y="346630"/>
            <a:ext cx="10469305" cy="3082370"/>
            <a:chOff x="861347" y="346630"/>
            <a:chExt cx="10469305" cy="3082370"/>
          </a:xfrm>
        </p:grpSpPr>
        <p:sp>
          <p:nvSpPr>
            <p:cNvPr id="6" name="TextBox 5">
              <a:extLst>
                <a:ext uri="{FF2B5EF4-FFF2-40B4-BE49-F238E27FC236}">
                  <a16:creationId xmlns:a16="http://schemas.microsoft.com/office/drawing/2014/main" id="{53C5BAEA-428C-BDB3-D482-39E16F586869}"/>
                </a:ext>
              </a:extLst>
            </p:cNvPr>
            <p:cNvSpPr txBox="1"/>
            <p:nvPr/>
          </p:nvSpPr>
          <p:spPr>
            <a:xfrm>
              <a:off x="4778850" y="2228671"/>
              <a:ext cx="6551802" cy="1200329"/>
            </a:xfrm>
            <a:prstGeom prst="rect">
              <a:avLst/>
            </a:prstGeom>
            <a:noFill/>
          </p:spPr>
          <p:txBody>
            <a:bodyPr wrap="square">
              <a:spAutoFit/>
            </a:bodyPr>
            <a:lstStyle/>
            <a:p>
              <a:pPr algn="ctr"/>
              <a:r>
                <a:rPr lang="en-US" sz="3600" b="1" dirty="0">
                  <a:solidFill>
                    <a:srgbClr val="334050"/>
                  </a:solidFill>
                  <a:latin typeface="Calibri (Основной текст)"/>
                  <a:ea typeface="Roboto" panose="02000000000000000000" pitchFamily="2" charset="0"/>
                  <a:sym typeface="Barlow Semi Condensed"/>
                </a:rPr>
                <a:t>ifyoucare.ru</a:t>
              </a:r>
            </a:p>
            <a:p>
              <a:pPr algn="ctr"/>
              <a:r>
                <a:rPr lang="ru-RU" sz="3600" b="1" dirty="0" err="1">
                  <a:solidFill>
                    <a:srgbClr val="334050"/>
                  </a:solidFill>
                  <a:latin typeface="Calibri (Основной текст)"/>
                  <a:ea typeface="Roboto" panose="02000000000000000000" pitchFamily="2" charset="0"/>
                  <a:sym typeface="Barlow Semi Condensed"/>
                </a:rPr>
                <a:t>еслиувасестьсердце.рф</a:t>
              </a:r>
              <a:endParaRPr lang="ru-RU" sz="3600" b="1" dirty="0">
                <a:solidFill>
                  <a:srgbClr val="334050"/>
                </a:solidFill>
                <a:latin typeface="Calibri (Основной текст)"/>
                <a:ea typeface="Roboto" panose="02000000000000000000" pitchFamily="2" charset="0"/>
                <a:sym typeface="Barlow Semi Condensed"/>
              </a:endParaRPr>
            </a:p>
          </p:txBody>
        </p:sp>
        <p:sp>
          <p:nvSpPr>
            <p:cNvPr id="7" name="TextBox 6">
              <a:extLst>
                <a:ext uri="{FF2B5EF4-FFF2-40B4-BE49-F238E27FC236}">
                  <a16:creationId xmlns:a16="http://schemas.microsoft.com/office/drawing/2014/main" id="{9B6CA7B6-89C9-5289-504E-F550F0EBEB50}"/>
                </a:ext>
              </a:extLst>
            </p:cNvPr>
            <p:cNvSpPr txBox="1"/>
            <p:nvPr/>
          </p:nvSpPr>
          <p:spPr>
            <a:xfrm>
              <a:off x="861347" y="346630"/>
              <a:ext cx="10469305" cy="1077218"/>
            </a:xfrm>
            <a:prstGeom prst="rect">
              <a:avLst/>
            </a:prstGeom>
            <a:noFill/>
          </p:spPr>
          <p:txBody>
            <a:bodyPr wrap="square">
              <a:spAutoFit/>
            </a:bodyPr>
            <a:lstStyle/>
            <a:p>
              <a:pPr algn="ctr"/>
              <a:r>
                <a:rPr lang="ru-RU" sz="3200" b="1" dirty="0">
                  <a:solidFill>
                    <a:schemeClr val="bg2">
                      <a:lumMod val="25000"/>
                    </a:schemeClr>
                  </a:solidFill>
                  <a:latin typeface="+mj-lt"/>
                  <a:ea typeface="+mj-ea"/>
                  <a:cs typeface="+mj-cs"/>
                  <a:sym typeface="Barlow Semi Condensed"/>
                </a:rPr>
                <a:t>Компания «Сервье» создала специальный ресурс для пациентов о заболеваниях сердца и сосудов</a:t>
              </a:r>
            </a:p>
          </p:txBody>
        </p:sp>
      </p:grpSp>
      <p:pic>
        <p:nvPicPr>
          <p:cNvPr id="2" name="Рисунок 1">
            <a:extLst>
              <a:ext uri="{FF2B5EF4-FFF2-40B4-BE49-F238E27FC236}">
                <a16:creationId xmlns:a16="http://schemas.microsoft.com/office/drawing/2014/main" id="{29CAFEDD-7831-E780-89D8-47468449F4F8}"/>
              </a:ext>
            </a:extLst>
          </p:cNvPr>
          <p:cNvPicPr>
            <a:picLocks noChangeAspect="1"/>
          </p:cNvPicPr>
          <p:nvPr/>
        </p:nvPicPr>
        <p:blipFill>
          <a:blip r:embed="rId2"/>
          <a:stretch>
            <a:fillRect/>
          </a:stretch>
        </p:blipFill>
        <p:spPr>
          <a:xfrm>
            <a:off x="5905848" y="3961429"/>
            <a:ext cx="4088331" cy="1683196"/>
          </a:xfrm>
          <a:prstGeom prst="rect">
            <a:avLst/>
          </a:prstGeom>
        </p:spPr>
      </p:pic>
      <p:pic>
        <p:nvPicPr>
          <p:cNvPr id="10" name="Рисунок 9" descr="Изображение выглядит как шаблон, шов&#10;&#10;Автоматически созданное описание">
            <a:extLst>
              <a:ext uri="{FF2B5EF4-FFF2-40B4-BE49-F238E27FC236}">
                <a16:creationId xmlns:a16="http://schemas.microsoft.com/office/drawing/2014/main" id="{D6B09A62-0EA3-C013-83DA-E7F81CA5A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347" y="1815939"/>
            <a:ext cx="4088331" cy="4088331"/>
          </a:xfrm>
          <a:prstGeom prst="rect">
            <a:avLst/>
          </a:prstGeom>
        </p:spPr>
      </p:pic>
    </p:spTree>
    <p:extLst>
      <p:ext uri="{BB962C8B-B14F-4D97-AF65-F5344CB8AC3E}">
        <p14:creationId xmlns:p14="http://schemas.microsoft.com/office/powerpoint/2010/main" val="18697803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359" y="857848"/>
            <a:ext cx="5778802" cy="5342208"/>
          </a:xfrm>
          <a:prstGeom prst="rect">
            <a:avLst/>
          </a:prstGeom>
        </p:spPr>
      </p:pic>
      <p:sp>
        <p:nvSpPr>
          <p:cNvPr id="2" name="Заголовок 1"/>
          <p:cNvSpPr>
            <a:spLocks noGrp="1"/>
          </p:cNvSpPr>
          <p:nvPr>
            <p:ph type="ctrTitle"/>
          </p:nvPr>
        </p:nvSpPr>
        <p:spPr>
          <a:xfrm>
            <a:off x="479425" y="1122363"/>
            <a:ext cx="4988560" cy="4896472"/>
          </a:xfrm>
        </p:spPr>
        <p:txBody>
          <a:bodyPr>
            <a:normAutofit/>
          </a:bodyPr>
          <a:lstStyle/>
          <a:p>
            <a:r>
              <a:rPr lang="ru-RU" sz="3800" dirty="0">
                <a:solidFill>
                  <a:schemeClr val="bg2">
                    <a:lumMod val="25000"/>
                  </a:schemeClr>
                </a:solidFill>
              </a:rPr>
              <a:t>Презентация подготовлена </a:t>
            </a:r>
            <a:br>
              <a:rPr lang="en-US" sz="3800" dirty="0">
                <a:solidFill>
                  <a:schemeClr val="bg2">
                    <a:lumMod val="25000"/>
                  </a:schemeClr>
                </a:solidFill>
              </a:rPr>
            </a:br>
            <a:r>
              <a:rPr lang="ru-RU" sz="3800" dirty="0">
                <a:solidFill>
                  <a:schemeClr val="bg2">
                    <a:lumMod val="25000"/>
                  </a:schemeClr>
                </a:solidFill>
              </a:rPr>
              <a:t>при поддержке фармацевтической компании «Сервье»</a:t>
            </a:r>
          </a:p>
        </p:txBody>
      </p:sp>
    </p:spTree>
    <p:extLst>
      <p:ext uri="{BB962C8B-B14F-4D97-AF65-F5344CB8AC3E}">
        <p14:creationId xmlns:p14="http://schemas.microsoft.com/office/powerpoint/2010/main" val="1833528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
          <p:cNvSpPr>
            <a:spLocks noGrp="1"/>
          </p:cNvSpPr>
          <p:nvPr>
            <p:ph type="title"/>
          </p:nvPr>
        </p:nvSpPr>
        <p:spPr>
          <a:xfrm>
            <a:off x="643456" y="351993"/>
            <a:ext cx="11069118" cy="1218795"/>
          </a:xfrm>
          <a:noFill/>
        </p:spPr>
        <p:txBody>
          <a:bodyPr wrap="square" rtlCol="0">
            <a:spAutoFit/>
          </a:bodyPr>
          <a:lstStyle/>
          <a:p>
            <a:pPr algn="ctr"/>
            <a:r>
              <a:rPr lang="ru-RU" sz="4400" dirty="0">
                <a:solidFill>
                  <a:schemeClr val="bg2">
                    <a:lumMod val="25000"/>
                  </a:schemeClr>
                </a:solidFill>
              </a:rPr>
              <a:t>Варианты течения ишемической болезни сердца</a:t>
            </a:r>
            <a:endParaRPr lang="en-IE" sz="4400" dirty="0">
              <a:solidFill>
                <a:schemeClr val="bg2">
                  <a:lumMod val="25000"/>
                </a:schemeClr>
              </a:solidFill>
            </a:endParaRPr>
          </a:p>
        </p:txBody>
      </p:sp>
      <p:pic>
        <p:nvPicPr>
          <p:cNvPr id="21" name="Рисунок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564" y="1717967"/>
            <a:ext cx="422289" cy="400377"/>
          </a:xfrm>
          <a:prstGeom prst="rect">
            <a:avLst/>
          </a:prstGeom>
        </p:spPr>
      </p:pic>
      <p:pic>
        <p:nvPicPr>
          <p:cNvPr id="22" name="Рисунок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820" y="4418481"/>
            <a:ext cx="422289" cy="400377"/>
          </a:xfrm>
          <a:prstGeom prst="rect">
            <a:avLst/>
          </a:prstGeom>
        </p:spPr>
      </p:pic>
      <p:sp>
        <p:nvSpPr>
          <p:cNvPr id="25" name="TextBox 24"/>
          <p:cNvSpPr txBox="1"/>
          <p:nvPr/>
        </p:nvSpPr>
        <p:spPr>
          <a:xfrm>
            <a:off x="643456" y="1706088"/>
            <a:ext cx="798285" cy="369332"/>
          </a:xfrm>
          <a:prstGeom prst="rect">
            <a:avLst/>
          </a:prstGeom>
          <a:noFill/>
        </p:spPr>
        <p:txBody>
          <a:bodyPr wrap="square" rtlCol="0">
            <a:spAutoFit/>
          </a:bodyPr>
          <a:lstStyle/>
          <a:p>
            <a:r>
              <a:rPr lang="en-US" b="1" dirty="0">
                <a:solidFill>
                  <a:schemeClr val="bg1"/>
                </a:solidFill>
              </a:rPr>
              <a:t>1</a:t>
            </a:r>
            <a:endParaRPr lang="ru-RU" b="1" dirty="0">
              <a:solidFill>
                <a:schemeClr val="bg1"/>
              </a:solidFill>
            </a:endParaRPr>
          </a:p>
        </p:txBody>
      </p:sp>
      <p:sp>
        <p:nvSpPr>
          <p:cNvPr id="26" name="TextBox 25"/>
          <p:cNvSpPr txBox="1"/>
          <p:nvPr/>
        </p:nvSpPr>
        <p:spPr>
          <a:xfrm>
            <a:off x="700585" y="4427297"/>
            <a:ext cx="798285" cy="369332"/>
          </a:xfrm>
          <a:prstGeom prst="rect">
            <a:avLst/>
          </a:prstGeom>
          <a:noFill/>
        </p:spPr>
        <p:txBody>
          <a:bodyPr wrap="square" rtlCol="0">
            <a:spAutoFit/>
          </a:bodyPr>
          <a:lstStyle/>
          <a:p>
            <a:r>
              <a:rPr lang="en-US" b="1" dirty="0">
                <a:solidFill>
                  <a:schemeClr val="bg1"/>
                </a:solidFill>
              </a:rPr>
              <a:t>2</a:t>
            </a:r>
            <a:endParaRPr lang="ru-RU" b="1" dirty="0">
              <a:solidFill>
                <a:schemeClr val="bg1"/>
              </a:solidFill>
            </a:endParaRPr>
          </a:p>
        </p:txBody>
      </p:sp>
      <p:pic>
        <p:nvPicPr>
          <p:cNvPr id="29" name="Рисунок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0913" y="1971961"/>
            <a:ext cx="4743449" cy="4729447"/>
          </a:xfrm>
          <a:prstGeom prst="rect">
            <a:avLst/>
          </a:prstGeom>
        </p:spPr>
      </p:pic>
      <p:sp>
        <p:nvSpPr>
          <p:cNvPr id="17" name="Прямоугольник 16">
            <a:extLst>
              <a:ext uri="{FF2B5EF4-FFF2-40B4-BE49-F238E27FC236}">
                <a16:creationId xmlns:a16="http://schemas.microsoft.com/office/drawing/2014/main" id="{CECB5414-804D-40C4-BFBC-AB35C33460DE}"/>
              </a:ext>
            </a:extLst>
          </p:cNvPr>
          <p:cNvSpPr/>
          <p:nvPr/>
        </p:nvSpPr>
        <p:spPr>
          <a:xfrm>
            <a:off x="1250907" y="1716848"/>
            <a:ext cx="6804255" cy="1648287"/>
          </a:xfrm>
          <a:prstGeom prst="rect">
            <a:avLst/>
          </a:prstGeom>
        </p:spPr>
        <p:txBody>
          <a:bodyPr vert="horz" lIns="0" tIns="0" rIns="0" bIns="0" rtlCol="0">
            <a:noAutofit/>
          </a:bodyPr>
          <a:lstStyle/>
          <a:p>
            <a:pPr lvl="0">
              <a:lnSpc>
                <a:spcPct val="90000"/>
              </a:lnSpc>
              <a:spcAft>
                <a:spcPts val="600"/>
              </a:spcAft>
              <a:defRPr/>
            </a:pPr>
            <a:r>
              <a:rPr lang="ru-RU" sz="2400" b="1" dirty="0">
                <a:solidFill>
                  <a:schemeClr val="accent4"/>
                </a:solidFill>
              </a:rPr>
              <a:t>Острые состояния</a:t>
            </a:r>
          </a:p>
          <a:p>
            <a:pPr lvl="0">
              <a:lnSpc>
                <a:spcPct val="90000"/>
              </a:lnSpc>
              <a:spcAft>
                <a:spcPts val="600"/>
              </a:spcAft>
              <a:defRPr/>
            </a:pPr>
            <a:r>
              <a:rPr lang="ru-RU" sz="2400" dirty="0">
                <a:solidFill>
                  <a:schemeClr val="accent4"/>
                </a:solidFill>
              </a:rPr>
              <a:t>Нестабильное течение: увеличение частоты и длительности приступов, приступы возникают при меньших нагрузках или в покое, боль не проходит после обычной дозы нитратов короткого действия. В этой ситуации необходимо обратиться к врачу.</a:t>
            </a:r>
          </a:p>
        </p:txBody>
      </p:sp>
      <p:sp>
        <p:nvSpPr>
          <p:cNvPr id="19" name="TextBox 18">
            <a:extLst>
              <a:ext uri="{FF2B5EF4-FFF2-40B4-BE49-F238E27FC236}">
                <a16:creationId xmlns:a16="http://schemas.microsoft.com/office/drawing/2014/main" id="{B1A39D30-C7F9-4030-ADB5-79AD45F4432E}"/>
              </a:ext>
            </a:extLst>
          </p:cNvPr>
          <p:cNvSpPr txBox="1"/>
          <p:nvPr/>
        </p:nvSpPr>
        <p:spPr>
          <a:xfrm>
            <a:off x="1231308" y="4069671"/>
            <a:ext cx="6280038" cy="2492990"/>
          </a:xfrm>
          <a:prstGeom prst="rect">
            <a:avLst/>
          </a:prstGeom>
          <a:noFill/>
        </p:spPr>
        <p:txBody>
          <a:bodyPr wrap="square" rtlCol="0">
            <a:spAutoFit/>
          </a:bodyPr>
          <a:lstStyle/>
          <a:p>
            <a:endParaRPr lang="ru-RU" b="1" dirty="0"/>
          </a:p>
          <a:p>
            <a:r>
              <a:rPr lang="ru-RU" sz="2400" b="1" dirty="0">
                <a:solidFill>
                  <a:schemeClr val="accent4"/>
                </a:solidFill>
              </a:rPr>
              <a:t>Хронические состояния</a:t>
            </a:r>
          </a:p>
          <a:p>
            <a:r>
              <a:rPr lang="ru-RU" sz="2400" dirty="0">
                <a:solidFill>
                  <a:schemeClr val="accent4"/>
                </a:solidFill>
              </a:rPr>
              <a:t>Стабильное течение: появляются с одинаковой частотой и имеют однотипный характер</a:t>
            </a:r>
            <a:r>
              <a:rPr lang="en-US" sz="2400" dirty="0">
                <a:solidFill>
                  <a:schemeClr val="accent4"/>
                </a:solidFill>
              </a:rPr>
              <a:t>, </a:t>
            </a:r>
            <a:r>
              <a:rPr lang="ru-RU" sz="2400" dirty="0">
                <a:solidFill>
                  <a:schemeClr val="accent4"/>
                </a:solidFill>
              </a:rPr>
              <a:t>боль проходит через 5-10 мин после приёма нитратов</a:t>
            </a:r>
          </a:p>
          <a:p>
            <a:endParaRPr lang="ru-RU" dirty="0"/>
          </a:p>
        </p:txBody>
      </p:sp>
      <p:sp>
        <p:nvSpPr>
          <p:cNvPr id="24" name="Прямоугольник 23">
            <a:extLst>
              <a:ext uri="{FF2B5EF4-FFF2-40B4-BE49-F238E27FC236}">
                <a16:creationId xmlns:a16="http://schemas.microsoft.com/office/drawing/2014/main" id="{1CB77E0E-E244-44A8-ABA3-805538C4C320}"/>
              </a:ext>
            </a:extLst>
          </p:cNvPr>
          <p:cNvSpPr/>
          <p:nvPr/>
        </p:nvSpPr>
        <p:spPr>
          <a:xfrm>
            <a:off x="372074" y="6393915"/>
            <a:ext cx="8561922" cy="646331"/>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sp>
        <p:nvSpPr>
          <p:cNvPr id="12" name="TextBox 11">
            <a:extLst>
              <a:ext uri="{FF2B5EF4-FFF2-40B4-BE49-F238E27FC236}">
                <a16:creationId xmlns:a16="http://schemas.microsoft.com/office/drawing/2014/main" id="{03F6B10B-BD1C-4D51-A6C7-FA5BE0D41149}"/>
              </a:ext>
            </a:extLst>
          </p:cNvPr>
          <p:cNvSpPr txBox="1"/>
          <p:nvPr/>
        </p:nvSpPr>
        <p:spPr>
          <a:xfrm>
            <a:off x="8348278" y="988652"/>
            <a:ext cx="489502" cy="369332"/>
          </a:xfrm>
          <a:prstGeom prst="rect">
            <a:avLst/>
          </a:prstGeom>
          <a:noFill/>
        </p:spPr>
        <p:txBody>
          <a:bodyPr wrap="square">
            <a:spAutoFit/>
          </a:bodyPr>
          <a:lstStyle/>
          <a:p>
            <a:r>
              <a:rPr lang="ru-RU" sz="1800" baseline="30000" dirty="0">
                <a:solidFill>
                  <a:srgbClr val="2E305F"/>
                </a:solidFill>
              </a:rPr>
              <a:t>1,2</a:t>
            </a:r>
            <a:endParaRPr lang="ru-RU" dirty="0">
              <a:solidFill>
                <a:srgbClr val="2E305F"/>
              </a:solidFill>
            </a:endParaRPr>
          </a:p>
        </p:txBody>
      </p:sp>
    </p:spTree>
    <p:extLst>
      <p:ext uri="{BB962C8B-B14F-4D97-AF65-F5344CB8AC3E}">
        <p14:creationId xmlns:p14="http://schemas.microsoft.com/office/powerpoint/2010/main" val="4243598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515" y="362040"/>
            <a:ext cx="11233149" cy="970280"/>
          </a:xfrm>
        </p:spPr>
        <p:txBody>
          <a:bodyPr/>
          <a:lstStyle/>
          <a:p>
            <a:pPr algn="ctr"/>
            <a:r>
              <a:rPr lang="ru-RU" sz="3800" dirty="0">
                <a:solidFill>
                  <a:schemeClr val="bg2">
                    <a:lumMod val="25000"/>
                  </a:schemeClr>
                </a:solidFill>
              </a:rPr>
              <a:t>Факторы риска ишемической болезни сердца</a:t>
            </a:r>
          </a:p>
        </p:txBody>
      </p:sp>
      <p:sp>
        <p:nvSpPr>
          <p:cNvPr id="4" name="Прямоугольник 3"/>
          <p:cNvSpPr/>
          <p:nvPr/>
        </p:nvSpPr>
        <p:spPr>
          <a:xfrm>
            <a:off x="874643" y="1386509"/>
            <a:ext cx="3092470" cy="964096"/>
          </a:xfrm>
          <a:prstGeom prst="rect">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Немодифицируемые              </a:t>
            </a:r>
            <a:r>
              <a:rPr lang="ru-RU" sz="2000" b="1" dirty="0"/>
              <a:t> (не можем влиять) </a:t>
            </a:r>
          </a:p>
        </p:txBody>
      </p:sp>
      <p:sp>
        <p:nvSpPr>
          <p:cNvPr id="5" name="Прямоугольник 4"/>
          <p:cNvSpPr/>
          <p:nvPr/>
        </p:nvSpPr>
        <p:spPr>
          <a:xfrm>
            <a:off x="874642" y="2500153"/>
            <a:ext cx="3092471" cy="2891213"/>
          </a:xfrm>
          <a:prstGeom prst="rect">
            <a:avLst/>
          </a:prstGeom>
          <a:solidFill>
            <a:schemeClr val="accent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ru-RU" dirty="0"/>
              <a:t>Пол (мужской)</a:t>
            </a:r>
          </a:p>
          <a:p>
            <a:pPr marL="342900" indent="-342900">
              <a:buAutoNum type="arabicPeriod"/>
            </a:pPr>
            <a:r>
              <a:rPr lang="ru-RU" dirty="0"/>
              <a:t>Возраст</a:t>
            </a:r>
          </a:p>
          <a:p>
            <a:pPr marL="342900" indent="-342900">
              <a:buAutoNum type="arabicPeriod"/>
            </a:pPr>
            <a:r>
              <a:rPr lang="ru-RU" dirty="0"/>
              <a:t>Отягощенная семейная наследственность</a:t>
            </a:r>
            <a:r>
              <a:rPr lang="ru-RU" baseline="30000" dirty="0"/>
              <a:t>*</a:t>
            </a:r>
          </a:p>
        </p:txBody>
      </p:sp>
      <p:sp>
        <p:nvSpPr>
          <p:cNvPr id="6" name="Прямоугольник 5"/>
          <p:cNvSpPr/>
          <p:nvPr/>
        </p:nvSpPr>
        <p:spPr>
          <a:xfrm>
            <a:off x="874643" y="5515588"/>
            <a:ext cx="3092470" cy="954107"/>
          </a:xfrm>
          <a:prstGeom prst="rect">
            <a:avLst/>
          </a:prstGeom>
        </p:spPr>
        <p:txBody>
          <a:bodyPr wrap="square">
            <a:spAutoFit/>
          </a:bodyPr>
          <a:lstStyle/>
          <a:p>
            <a:r>
              <a:rPr lang="ru-RU" sz="1400" dirty="0">
                <a:solidFill>
                  <a:srgbClr val="2E305F"/>
                </a:solidFill>
              </a:rPr>
              <a:t>* Инфаркт или инсульт у родственников первой линии родства: мужчины </a:t>
            </a:r>
            <a:r>
              <a:rPr lang="en-US" sz="1400" dirty="0">
                <a:solidFill>
                  <a:srgbClr val="2E305F"/>
                </a:solidFill>
              </a:rPr>
              <a:t>&lt;</a:t>
            </a:r>
            <a:r>
              <a:rPr lang="ru-RU" sz="1400" dirty="0">
                <a:solidFill>
                  <a:srgbClr val="2E305F"/>
                </a:solidFill>
              </a:rPr>
              <a:t>55 лет, женщины </a:t>
            </a:r>
            <a:r>
              <a:rPr lang="en-US" sz="1400" dirty="0">
                <a:solidFill>
                  <a:srgbClr val="2E305F"/>
                </a:solidFill>
              </a:rPr>
              <a:t>&lt;</a:t>
            </a:r>
            <a:r>
              <a:rPr lang="ru-RU" sz="1400" dirty="0">
                <a:solidFill>
                  <a:srgbClr val="2E305F"/>
                </a:solidFill>
              </a:rPr>
              <a:t>65 лет</a:t>
            </a:r>
          </a:p>
        </p:txBody>
      </p:sp>
      <p:sp>
        <p:nvSpPr>
          <p:cNvPr id="7" name="Прямоугольник 6"/>
          <p:cNvSpPr/>
          <p:nvPr/>
        </p:nvSpPr>
        <p:spPr>
          <a:xfrm>
            <a:off x="4684641" y="1386509"/>
            <a:ext cx="3092469" cy="964096"/>
          </a:xfrm>
          <a:prstGeom prst="rect">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Модифицируемые (можно повлиять) </a:t>
            </a:r>
          </a:p>
        </p:txBody>
      </p:sp>
      <p:sp>
        <p:nvSpPr>
          <p:cNvPr id="8" name="Прямоугольник 7"/>
          <p:cNvSpPr/>
          <p:nvPr/>
        </p:nvSpPr>
        <p:spPr>
          <a:xfrm>
            <a:off x="8411817" y="1386509"/>
            <a:ext cx="2975762" cy="964096"/>
          </a:xfrm>
          <a:prstGeom prst="rect">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Социальные</a:t>
            </a:r>
            <a:r>
              <a:rPr lang="ru-RU" sz="2400" b="1" baseline="30000" dirty="0"/>
              <a:t>***</a:t>
            </a:r>
          </a:p>
        </p:txBody>
      </p:sp>
      <p:sp>
        <p:nvSpPr>
          <p:cNvPr id="9" name="Прямоугольник 8"/>
          <p:cNvSpPr/>
          <p:nvPr/>
        </p:nvSpPr>
        <p:spPr>
          <a:xfrm>
            <a:off x="4684641" y="2519845"/>
            <a:ext cx="3092471" cy="2871521"/>
          </a:xfrm>
          <a:prstGeom prst="rect">
            <a:avLst/>
          </a:prstGeom>
          <a:solidFill>
            <a:schemeClr val="accent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ru-RU" dirty="0"/>
              <a:t>Курение</a:t>
            </a:r>
          </a:p>
          <a:p>
            <a:pPr marL="342900" indent="-342900">
              <a:buAutoNum type="arabicPeriod"/>
            </a:pPr>
            <a:r>
              <a:rPr lang="ru-RU" dirty="0"/>
              <a:t>Повышенный уровень холестерина</a:t>
            </a:r>
          </a:p>
          <a:p>
            <a:pPr marL="342900" indent="-342900">
              <a:buAutoNum type="arabicPeriod"/>
            </a:pPr>
            <a:r>
              <a:rPr lang="ru-RU" dirty="0"/>
              <a:t>Артериальная Гипертония</a:t>
            </a:r>
          </a:p>
          <a:p>
            <a:pPr marL="342900" indent="-342900">
              <a:buAutoNum type="arabicPeriod"/>
            </a:pPr>
            <a:r>
              <a:rPr lang="ru-RU" dirty="0"/>
              <a:t>Сахарный диабет</a:t>
            </a:r>
          </a:p>
          <a:p>
            <a:pPr marL="342900" indent="-342900">
              <a:buAutoNum type="arabicPeriod"/>
            </a:pPr>
            <a:r>
              <a:rPr lang="ru-RU" dirty="0"/>
              <a:t>Низкая ФА</a:t>
            </a:r>
            <a:r>
              <a:rPr lang="ru-RU" baseline="30000" dirty="0"/>
              <a:t>**</a:t>
            </a:r>
          </a:p>
          <a:p>
            <a:pPr marL="342900" indent="-342900">
              <a:buAutoNum type="arabicPeriod"/>
            </a:pPr>
            <a:r>
              <a:rPr lang="ru-RU" dirty="0"/>
              <a:t>Избыточная масса тела (ожирение)</a:t>
            </a:r>
          </a:p>
          <a:p>
            <a:pPr marL="342900" indent="-342900">
              <a:buAutoNum type="arabicPeriod"/>
            </a:pPr>
            <a:r>
              <a:rPr lang="ru-RU" dirty="0"/>
              <a:t>Стресс, тревога</a:t>
            </a:r>
          </a:p>
        </p:txBody>
      </p:sp>
      <p:sp>
        <p:nvSpPr>
          <p:cNvPr id="10" name="Прямоугольник 9"/>
          <p:cNvSpPr/>
          <p:nvPr/>
        </p:nvSpPr>
        <p:spPr>
          <a:xfrm>
            <a:off x="8411817" y="2500153"/>
            <a:ext cx="2975762" cy="2891213"/>
          </a:xfrm>
          <a:prstGeom prst="rect">
            <a:avLst/>
          </a:prstGeom>
          <a:solidFill>
            <a:schemeClr val="accent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ru-RU" dirty="0"/>
              <a:t>Урбанизация</a:t>
            </a:r>
          </a:p>
          <a:p>
            <a:pPr marL="342900" indent="-342900">
              <a:buAutoNum type="arabicPeriod"/>
            </a:pPr>
            <a:r>
              <a:rPr lang="ru-RU" dirty="0"/>
              <a:t>Индустриализация</a:t>
            </a:r>
          </a:p>
          <a:p>
            <a:pPr marL="342900" indent="-342900">
              <a:buAutoNum type="arabicPeriod"/>
            </a:pPr>
            <a:r>
              <a:rPr lang="ru-RU" dirty="0"/>
              <a:t>Несбалансированное питание</a:t>
            </a:r>
          </a:p>
          <a:p>
            <a:pPr marL="342900" indent="-342900">
              <a:buAutoNum type="arabicPeriod"/>
            </a:pPr>
            <a:r>
              <a:rPr lang="ru-RU" dirty="0"/>
              <a:t>Низкий уровень экономического развития</a:t>
            </a:r>
          </a:p>
        </p:txBody>
      </p:sp>
      <p:sp>
        <p:nvSpPr>
          <p:cNvPr id="11" name="Прямоугольник 10"/>
          <p:cNvSpPr/>
          <p:nvPr/>
        </p:nvSpPr>
        <p:spPr>
          <a:xfrm>
            <a:off x="4699552" y="5597274"/>
            <a:ext cx="2792896" cy="307777"/>
          </a:xfrm>
          <a:prstGeom prst="rect">
            <a:avLst/>
          </a:prstGeom>
        </p:spPr>
        <p:txBody>
          <a:bodyPr wrap="square">
            <a:spAutoFit/>
          </a:bodyPr>
          <a:lstStyle/>
          <a:p>
            <a:r>
              <a:rPr lang="ru-RU" sz="1400" dirty="0">
                <a:solidFill>
                  <a:srgbClr val="2E305F"/>
                </a:solidFill>
              </a:rPr>
              <a:t>** ФА – физическая активность</a:t>
            </a:r>
          </a:p>
        </p:txBody>
      </p:sp>
      <p:sp>
        <p:nvSpPr>
          <p:cNvPr id="12" name="Прямоугольник 11"/>
          <p:cNvSpPr/>
          <p:nvPr/>
        </p:nvSpPr>
        <p:spPr>
          <a:xfrm>
            <a:off x="8411817" y="5486542"/>
            <a:ext cx="2975762" cy="954107"/>
          </a:xfrm>
          <a:prstGeom prst="rect">
            <a:avLst/>
          </a:prstGeom>
        </p:spPr>
        <p:txBody>
          <a:bodyPr wrap="square">
            <a:spAutoFit/>
          </a:bodyPr>
          <a:lstStyle/>
          <a:p>
            <a:r>
              <a:rPr lang="ru-RU" sz="1400" dirty="0"/>
              <a:t> </a:t>
            </a:r>
            <a:r>
              <a:rPr lang="ru-RU" sz="1400" dirty="0">
                <a:solidFill>
                  <a:srgbClr val="2E305F"/>
                </a:solidFill>
              </a:rPr>
              <a:t>***Предрасполагают к массовому распространению ишемической болезни сердца в развивающихся странах</a:t>
            </a:r>
          </a:p>
        </p:txBody>
      </p:sp>
      <p:sp>
        <p:nvSpPr>
          <p:cNvPr id="13" name="Прямоугольник 12">
            <a:extLst>
              <a:ext uri="{FF2B5EF4-FFF2-40B4-BE49-F238E27FC236}">
                <a16:creationId xmlns:a16="http://schemas.microsoft.com/office/drawing/2014/main" id="{E1A1151A-8B11-4779-A6AD-1F8125CE3DAD}"/>
              </a:ext>
            </a:extLst>
          </p:cNvPr>
          <p:cNvSpPr/>
          <p:nvPr/>
        </p:nvSpPr>
        <p:spPr>
          <a:xfrm>
            <a:off x="930110" y="6484240"/>
            <a:ext cx="8667952" cy="646331"/>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sp>
        <p:nvSpPr>
          <p:cNvPr id="14" name="TextBox 13">
            <a:extLst>
              <a:ext uri="{FF2B5EF4-FFF2-40B4-BE49-F238E27FC236}">
                <a16:creationId xmlns:a16="http://schemas.microsoft.com/office/drawing/2014/main" id="{A155EBE8-0247-4408-A1C4-07230C1E31F9}"/>
              </a:ext>
            </a:extLst>
          </p:cNvPr>
          <p:cNvSpPr txBox="1"/>
          <p:nvPr/>
        </p:nvSpPr>
        <p:spPr>
          <a:xfrm>
            <a:off x="11452913" y="487695"/>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728714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9425" y="365753"/>
            <a:ext cx="11533281" cy="970280"/>
          </a:xfrm>
        </p:spPr>
        <p:txBody>
          <a:bodyPr>
            <a:noAutofit/>
          </a:bodyPr>
          <a:lstStyle/>
          <a:p>
            <a:pPr algn="ctr"/>
            <a:r>
              <a:rPr lang="ru-RU" sz="3800" dirty="0">
                <a:solidFill>
                  <a:schemeClr val="bg2">
                    <a:lumMod val="25000"/>
                  </a:schemeClr>
                </a:solidFill>
              </a:rPr>
              <a:t>Как проявляется типичный приступ стенокардии?</a:t>
            </a:r>
          </a:p>
        </p:txBody>
      </p:sp>
      <p:sp>
        <p:nvSpPr>
          <p:cNvPr id="6" name="Прямоугольник 5"/>
          <p:cNvSpPr/>
          <p:nvPr/>
        </p:nvSpPr>
        <p:spPr>
          <a:xfrm>
            <a:off x="8103140" y="4869567"/>
            <a:ext cx="4088860" cy="1988433"/>
          </a:xfrm>
          <a:prstGeom prst="rect">
            <a:avLst/>
          </a:prstGeom>
          <a:solidFill>
            <a:srgbClr val="DCBEFE"/>
          </a:solidFill>
        </p:spPr>
        <p:style>
          <a:lnRef idx="0">
            <a:schemeClr val="accent2"/>
          </a:lnRef>
          <a:fillRef idx="3">
            <a:schemeClr val="accent2"/>
          </a:fillRef>
          <a:effectRef idx="3">
            <a:schemeClr val="accent2"/>
          </a:effectRef>
          <a:fontRef idx="minor">
            <a:schemeClr val="lt1"/>
          </a:fontRef>
        </p:style>
        <p:txBody>
          <a:bodyPr rtlCol="0" anchor="ctr"/>
          <a:lstStyle/>
          <a:p>
            <a:pPr marL="285750" indent="-285750">
              <a:buFontTx/>
              <a:buChar char="-"/>
            </a:pPr>
            <a:r>
              <a:rPr lang="ru-RU" dirty="0">
                <a:solidFill>
                  <a:schemeClr val="tx1"/>
                </a:solidFill>
              </a:rPr>
              <a:t>Длительность (не более 10 мин)</a:t>
            </a:r>
          </a:p>
          <a:p>
            <a:pPr marL="285750" indent="-285750">
              <a:buFontTx/>
              <a:buChar char="-"/>
            </a:pPr>
            <a:r>
              <a:rPr lang="ru-RU" dirty="0">
                <a:solidFill>
                  <a:schemeClr val="tx1"/>
                </a:solidFill>
              </a:rPr>
              <a:t>Связь с нагрузкой</a:t>
            </a:r>
          </a:p>
          <a:p>
            <a:pPr marL="285750" indent="-285750">
              <a:buFontTx/>
              <a:buChar char="-"/>
            </a:pPr>
            <a:r>
              <a:rPr lang="ru-RU" dirty="0">
                <a:solidFill>
                  <a:schemeClr val="tx1"/>
                </a:solidFill>
              </a:rPr>
              <a:t>Положительный эффект от нитратов короткого действия</a:t>
            </a:r>
          </a:p>
          <a:p>
            <a:pPr marL="285750" indent="-285750">
              <a:buFontTx/>
              <a:buChar char="-"/>
            </a:pPr>
            <a:r>
              <a:rPr lang="ru-RU" dirty="0">
                <a:solidFill>
                  <a:schemeClr val="tx1"/>
                </a:solidFill>
              </a:rPr>
              <a:t>Ухудшение симптомов после обильного приема пищи</a:t>
            </a:r>
          </a:p>
          <a:p>
            <a:pPr marL="285750" indent="-285750">
              <a:buFontTx/>
              <a:buChar char="-"/>
            </a:pPr>
            <a:endParaRPr lang="ru-RU" dirty="0">
              <a:solidFill>
                <a:schemeClr val="tx1"/>
              </a:solidFill>
            </a:endParaRPr>
          </a:p>
        </p:txBody>
      </p:sp>
      <p:pic>
        <p:nvPicPr>
          <p:cNvPr id="25" name="Рисунок 24">
            <a:extLst>
              <a:ext uri="{FF2B5EF4-FFF2-40B4-BE49-F238E27FC236}">
                <a16:creationId xmlns:a16="http://schemas.microsoft.com/office/drawing/2014/main" id="{2B2AEB5B-14DD-4E18-84D0-C6468F76C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370" y="1575621"/>
            <a:ext cx="3378654" cy="4741715"/>
          </a:xfrm>
          <a:prstGeom prst="rect">
            <a:avLst/>
          </a:prstGeom>
        </p:spPr>
      </p:pic>
      <p:sp>
        <p:nvSpPr>
          <p:cNvPr id="27" name="Блок-схема: память с посл. доступом 2">
            <a:extLst>
              <a:ext uri="{FF2B5EF4-FFF2-40B4-BE49-F238E27FC236}">
                <a16:creationId xmlns:a16="http://schemas.microsoft.com/office/drawing/2014/main" id="{FBD29263-8214-4660-B52F-4A6D1550665D}"/>
              </a:ext>
            </a:extLst>
          </p:cNvPr>
          <p:cNvSpPr/>
          <p:nvPr/>
        </p:nvSpPr>
        <p:spPr>
          <a:xfrm>
            <a:off x="190997" y="2516391"/>
            <a:ext cx="2787788" cy="1258137"/>
          </a:xfrm>
          <a:prstGeom prst="flowChartMagneticTape">
            <a:avLst/>
          </a:prstGeom>
          <a:solidFill>
            <a:srgbClr val="EDD9FE"/>
          </a:solidFill>
          <a:ln>
            <a:solidFill>
              <a:srgbClr val="DCBEFC"/>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rPr>
              <a:t>Одышка – может быть единственным симптомом</a:t>
            </a:r>
          </a:p>
        </p:txBody>
      </p:sp>
      <p:sp>
        <p:nvSpPr>
          <p:cNvPr id="28" name="Прямоугольник 27">
            <a:extLst>
              <a:ext uri="{FF2B5EF4-FFF2-40B4-BE49-F238E27FC236}">
                <a16:creationId xmlns:a16="http://schemas.microsoft.com/office/drawing/2014/main" id="{B58B13D5-D35B-4C69-B821-209E99BC4E5D}"/>
              </a:ext>
            </a:extLst>
          </p:cNvPr>
          <p:cNvSpPr/>
          <p:nvPr/>
        </p:nvSpPr>
        <p:spPr>
          <a:xfrm>
            <a:off x="446709" y="6298244"/>
            <a:ext cx="6910002" cy="507831"/>
          </a:xfrm>
          <a:prstGeom prst="rect">
            <a:avLst/>
          </a:prstGeom>
        </p:spPr>
        <p:txBody>
          <a:bodyPr wrap="square">
            <a:spAutoFit/>
          </a:bodyPr>
          <a:lstStyle/>
          <a:p>
            <a:r>
              <a:rPr lang="ru-RU" sz="900" dirty="0">
                <a:solidFill>
                  <a:schemeClr val="tx2"/>
                </a:solidFill>
                <a:latin typeface="+mj-lt"/>
                <a:cs typeface="Arial" panose="020B0604020202020204" pitchFamily="34" charset="0"/>
              </a:rPr>
              <a:t>1.</a:t>
            </a:r>
            <a:r>
              <a:rPr lang="en-US" sz="900" dirty="0" err="1">
                <a:solidFill>
                  <a:schemeClr val="tx2"/>
                </a:solidFill>
                <a:latin typeface="+mj-lt"/>
                <a:cs typeface="Arial" panose="020B0604020202020204" pitchFamily="34" charset="0"/>
              </a:rPr>
              <a:t>Knuuti</a:t>
            </a:r>
            <a:r>
              <a:rPr lang="en-US" sz="900" dirty="0">
                <a:solidFill>
                  <a:schemeClr val="tx2"/>
                </a:solidFill>
                <a:latin typeface="+mj-lt"/>
                <a:cs typeface="Arial" panose="020B0604020202020204" pitchFamily="34" charset="0"/>
              </a:rPr>
              <a:t> J., Wijns W., Saraste A., Capodanno D., Barbato E., Funck-Brentano Ch. et al. 2019 ESC Guidelines for the diagnoses and management of chronic coronary syndroms. The Task Force for the diagnosis and management of chronic coronary syndromes of the European Society of Cardiology (ESC). European Heart Journal. 2020;41(3):407–477. doi: 10.1093/eurheartj/ehz425.</a:t>
            </a:r>
            <a:endParaRPr lang="ru-RU" sz="900" dirty="0">
              <a:solidFill>
                <a:schemeClr val="tx2"/>
              </a:solidFill>
              <a:latin typeface="+mj-lt"/>
              <a:cs typeface="Arial" panose="020B0604020202020204" pitchFamily="34" charset="0"/>
            </a:endParaRPr>
          </a:p>
        </p:txBody>
      </p:sp>
      <p:sp>
        <p:nvSpPr>
          <p:cNvPr id="29" name="Прямоугольник 28">
            <a:extLst>
              <a:ext uri="{FF2B5EF4-FFF2-40B4-BE49-F238E27FC236}">
                <a16:creationId xmlns:a16="http://schemas.microsoft.com/office/drawing/2014/main" id="{5111A428-DAD0-4F06-ACFB-9244891874AC}"/>
              </a:ext>
            </a:extLst>
          </p:cNvPr>
          <p:cNvSpPr/>
          <p:nvPr/>
        </p:nvSpPr>
        <p:spPr>
          <a:xfrm>
            <a:off x="6865555" y="2147059"/>
            <a:ext cx="1943481" cy="369332"/>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t>Головокружение</a:t>
            </a:r>
          </a:p>
        </p:txBody>
      </p:sp>
      <p:sp>
        <p:nvSpPr>
          <p:cNvPr id="31" name="Прямоугольник 30">
            <a:extLst>
              <a:ext uri="{FF2B5EF4-FFF2-40B4-BE49-F238E27FC236}">
                <a16:creationId xmlns:a16="http://schemas.microsoft.com/office/drawing/2014/main" id="{EDD7830C-35B4-4A0D-BD66-C7CD2AA5EAD4}"/>
              </a:ext>
            </a:extLst>
          </p:cNvPr>
          <p:cNvSpPr/>
          <p:nvPr/>
        </p:nvSpPr>
        <p:spPr>
          <a:xfrm>
            <a:off x="8206438" y="2646670"/>
            <a:ext cx="2999876" cy="646331"/>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t>Одышка и чувство </a:t>
            </a:r>
          </a:p>
          <a:p>
            <a:r>
              <a:rPr lang="ru-RU" dirty="0"/>
              <a:t>нехватки воздуха</a:t>
            </a:r>
          </a:p>
        </p:txBody>
      </p:sp>
      <p:sp>
        <p:nvSpPr>
          <p:cNvPr id="32" name="Прямоугольник 31">
            <a:extLst>
              <a:ext uri="{FF2B5EF4-FFF2-40B4-BE49-F238E27FC236}">
                <a16:creationId xmlns:a16="http://schemas.microsoft.com/office/drawing/2014/main" id="{754BFFD5-31C5-4399-866A-EDD7D795CF95}"/>
              </a:ext>
            </a:extLst>
          </p:cNvPr>
          <p:cNvSpPr/>
          <p:nvPr/>
        </p:nvSpPr>
        <p:spPr>
          <a:xfrm>
            <a:off x="8254821" y="3946479"/>
            <a:ext cx="3829318" cy="646331"/>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solidFill>
                  <a:srgbClr val="FF0000"/>
                </a:solidFill>
              </a:rPr>
              <a:t>Боль в плече, левой лопатке, левой руки и нижней челюсти</a:t>
            </a:r>
          </a:p>
        </p:txBody>
      </p:sp>
      <p:sp>
        <p:nvSpPr>
          <p:cNvPr id="33" name="Прямоугольник 32">
            <a:extLst>
              <a:ext uri="{FF2B5EF4-FFF2-40B4-BE49-F238E27FC236}">
                <a16:creationId xmlns:a16="http://schemas.microsoft.com/office/drawing/2014/main" id="{2528D9B8-8B2B-4EB1-8812-75838893BAD4}"/>
              </a:ext>
            </a:extLst>
          </p:cNvPr>
          <p:cNvSpPr/>
          <p:nvPr/>
        </p:nvSpPr>
        <p:spPr>
          <a:xfrm>
            <a:off x="2747689" y="1640432"/>
            <a:ext cx="2909130" cy="369332"/>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t>Чувство страха и тревоги</a:t>
            </a:r>
          </a:p>
        </p:txBody>
      </p:sp>
      <p:sp>
        <p:nvSpPr>
          <p:cNvPr id="34" name="Прямоугольник 33">
            <a:extLst>
              <a:ext uri="{FF2B5EF4-FFF2-40B4-BE49-F238E27FC236}">
                <a16:creationId xmlns:a16="http://schemas.microsoft.com/office/drawing/2014/main" id="{C017EC32-04B2-4AAF-8D6F-908A2A4E1EBF}"/>
              </a:ext>
            </a:extLst>
          </p:cNvPr>
          <p:cNvSpPr/>
          <p:nvPr/>
        </p:nvSpPr>
        <p:spPr>
          <a:xfrm>
            <a:off x="2623979" y="2252221"/>
            <a:ext cx="3002489" cy="369332"/>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t>Усиленное потоотделение</a:t>
            </a:r>
          </a:p>
        </p:txBody>
      </p:sp>
      <p:sp>
        <p:nvSpPr>
          <p:cNvPr id="35" name="Прямоугольник 34">
            <a:extLst>
              <a:ext uri="{FF2B5EF4-FFF2-40B4-BE49-F238E27FC236}">
                <a16:creationId xmlns:a16="http://schemas.microsoft.com/office/drawing/2014/main" id="{2EE93039-D9C6-40E3-9B90-96FAFB6665C4}"/>
              </a:ext>
            </a:extLst>
          </p:cNvPr>
          <p:cNvSpPr/>
          <p:nvPr/>
        </p:nvSpPr>
        <p:spPr>
          <a:xfrm>
            <a:off x="2978785" y="3437599"/>
            <a:ext cx="1547924" cy="369332"/>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solidFill>
                  <a:srgbClr val="FF0000"/>
                </a:solidFill>
              </a:rPr>
              <a:t>Боль в груди</a:t>
            </a:r>
          </a:p>
        </p:txBody>
      </p:sp>
      <p:sp>
        <p:nvSpPr>
          <p:cNvPr id="36" name="Прямоугольник 35">
            <a:extLst>
              <a:ext uri="{FF2B5EF4-FFF2-40B4-BE49-F238E27FC236}">
                <a16:creationId xmlns:a16="http://schemas.microsoft.com/office/drawing/2014/main" id="{1944DFFF-6CDA-4E9C-9FC1-F6B891DEDB1D}"/>
              </a:ext>
            </a:extLst>
          </p:cNvPr>
          <p:cNvSpPr/>
          <p:nvPr/>
        </p:nvSpPr>
        <p:spPr>
          <a:xfrm>
            <a:off x="721250" y="3922514"/>
            <a:ext cx="3805459" cy="646331"/>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dirty="0">
                <a:solidFill>
                  <a:srgbClr val="FF0000"/>
                </a:solidFill>
              </a:rPr>
              <a:t>Возможно проявление боли </a:t>
            </a:r>
          </a:p>
          <a:p>
            <a:pPr algn="r"/>
            <a:r>
              <a:rPr lang="ru-RU" dirty="0">
                <a:solidFill>
                  <a:srgbClr val="FF0000"/>
                </a:solidFill>
              </a:rPr>
              <a:t>с правой стороны тела</a:t>
            </a:r>
          </a:p>
        </p:txBody>
      </p:sp>
      <p:sp>
        <p:nvSpPr>
          <p:cNvPr id="37" name="Прямоугольник 36">
            <a:extLst>
              <a:ext uri="{FF2B5EF4-FFF2-40B4-BE49-F238E27FC236}">
                <a16:creationId xmlns:a16="http://schemas.microsoft.com/office/drawing/2014/main" id="{05D61B60-26F0-43AF-BCF4-9E6E30E9989C}"/>
              </a:ext>
            </a:extLst>
          </p:cNvPr>
          <p:cNvSpPr/>
          <p:nvPr/>
        </p:nvSpPr>
        <p:spPr>
          <a:xfrm>
            <a:off x="1425392" y="4681801"/>
            <a:ext cx="2778196" cy="369332"/>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solidFill>
                  <a:srgbClr val="FF0000"/>
                </a:solidFill>
              </a:rPr>
              <a:t>Боль в области желудка</a:t>
            </a:r>
          </a:p>
        </p:txBody>
      </p:sp>
      <p:cxnSp>
        <p:nvCxnSpPr>
          <p:cNvPr id="38" name="Прямая соединительная линия 37">
            <a:extLst>
              <a:ext uri="{FF2B5EF4-FFF2-40B4-BE49-F238E27FC236}">
                <a16:creationId xmlns:a16="http://schemas.microsoft.com/office/drawing/2014/main" id="{90D71D3B-88BF-4111-873C-37759832F3E1}"/>
              </a:ext>
            </a:extLst>
          </p:cNvPr>
          <p:cNvCxnSpPr>
            <a:cxnSpLocks/>
          </p:cNvCxnSpPr>
          <p:nvPr/>
        </p:nvCxnSpPr>
        <p:spPr>
          <a:xfrm>
            <a:off x="4601183" y="3666429"/>
            <a:ext cx="14155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2068C694-1D7E-498B-873D-0640BE873B35}"/>
              </a:ext>
            </a:extLst>
          </p:cNvPr>
          <p:cNvCxnSpPr/>
          <p:nvPr/>
        </p:nvCxnSpPr>
        <p:spPr>
          <a:xfrm>
            <a:off x="4203588" y="4784569"/>
            <a:ext cx="18978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a:extLst>
              <a:ext uri="{FF2B5EF4-FFF2-40B4-BE49-F238E27FC236}">
                <a16:creationId xmlns:a16="http://schemas.microsoft.com/office/drawing/2014/main" id="{6E55E98F-87EB-4E3A-BC59-366AE28E2092}"/>
              </a:ext>
            </a:extLst>
          </p:cNvPr>
          <p:cNvCxnSpPr/>
          <p:nvPr/>
        </p:nvCxnSpPr>
        <p:spPr>
          <a:xfrm>
            <a:off x="4463370" y="4219414"/>
            <a:ext cx="8405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38C1F8D0-39C8-4F3C-A58C-DEACCF73A87F}"/>
              </a:ext>
            </a:extLst>
          </p:cNvPr>
          <p:cNvCxnSpPr>
            <a:cxnSpLocks/>
          </p:cNvCxnSpPr>
          <p:nvPr/>
        </p:nvCxnSpPr>
        <p:spPr>
          <a:xfrm flipV="1">
            <a:off x="6376264" y="2760415"/>
            <a:ext cx="149754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a:extLst>
              <a:ext uri="{FF2B5EF4-FFF2-40B4-BE49-F238E27FC236}">
                <a16:creationId xmlns:a16="http://schemas.microsoft.com/office/drawing/2014/main" id="{42ACC7A6-6353-4173-8775-7A381FFB5958}"/>
              </a:ext>
            </a:extLst>
          </p:cNvPr>
          <p:cNvCxnSpPr/>
          <p:nvPr/>
        </p:nvCxnSpPr>
        <p:spPr>
          <a:xfrm>
            <a:off x="7508689" y="5537959"/>
            <a:ext cx="3651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a:extLst>
              <a:ext uri="{FF2B5EF4-FFF2-40B4-BE49-F238E27FC236}">
                <a16:creationId xmlns:a16="http://schemas.microsoft.com/office/drawing/2014/main" id="{BE59DAD1-AEA8-4E99-A26B-F9528E06A409}"/>
              </a:ext>
            </a:extLst>
          </p:cNvPr>
          <p:cNvCxnSpPr>
            <a:cxnSpLocks/>
          </p:cNvCxnSpPr>
          <p:nvPr/>
        </p:nvCxnSpPr>
        <p:spPr>
          <a:xfrm>
            <a:off x="7866511" y="2746043"/>
            <a:ext cx="1" cy="27919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a:extLst>
              <a:ext uri="{FF2B5EF4-FFF2-40B4-BE49-F238E27FC236}">
                <a16:creationId xmlns:a16="http://schemas.microsoft.com/office/drawing/2014/main" id="{726F1BA6-6CA2-4D0E-A36D-A9AB5B8A974F}"/>
              </a:ext>
            </a:extLst>
          </p:cNvPr>
          <p:cNvCxnSpPr/>
          <p:nvPr/>
        </p:nvCxnSpPr>
        <p:spPr>
          <a:xfrm>
            <a:off x="7946656" y="4269644"/>
            <a:ext cx="3059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Прямоугольник 44">
            <a:extLst>
              <a:ext uri="{FF2B5EF4-FFF2-40B4-BE49-F238E27FC236}">
                <a16:creationId xmlns:a16="http://schemas.microsoft.com/office/drawing/2014/main" id="{DE17EF15-636D-4FA2-B9E9-033A8A7DCFA2}"/>
              </a:ext>
            </a:extLst>
          </p:cNvPr>
          <p:cNvSpPr/>
          <p:nvPr/>
        </p:nvSpPr>
        <p:spPr>
          <a:xfrm>
            <a:off x="6865555" y="1634246"/>
            <a:ext cx="1215397" cy="369332"/>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t>Слабость</a:t>
            </a:r>
          </a:p>
        </p:txBody>
      </p:sp>
      <p:sp>
        <p:nvSpPr>
          <p:cNvPr id="23" name="TextBox 22">
            <a:extLst>
              <a:ext uri="{FF2B5EF4-FFF2-40B4-BE49-F238E27FC236}">
                <a16:creationId xmlns:a16="http://schemas.microsoft.com/office/drawing/2014/main" id="{2ACF6609-E62C-4C0B-9330-7EBAEE3A8FF4}"/>
              </a:ext>
            </a:extLst>
          </p:cNvPr>
          <p:cNvSpPr txBox="1"/>
          <p:nvPr/>
        </p:nvSpPr>
        <p:spPr>
          <a:xfrm>
            <a:off x="7873813" y="779172"/>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858931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pPr algn="ctr"/>
            <a:r>
              <a:rPr lang="ru-RU" sz="3800" dirty="0">
                <a:solidFill>
                  <a:schemeClr val="bg2">
                    <a:lumMod val="25000"/>
                  </a:schemeClr>
                </a:solidFill>
              </a:rPr>
              <a:t>Какие разновидности болевых ощущений бывают в грудной клетке?</a:t>
            </a:r>
          </a:p>
        </p:txBody>
      </p:sp>
      <p:graphicFrame>
        <p:nvGraphicFramePr>
          <p:cNvPr id="7" name="Объект 6"/>
          <p:cNvGraphicFramePr>
            <a:graphicFrameLocks noGrp="1"/>
          </p:cNvGraphicFramePr>
          <p:nvPr>
            <p:ph idx="1"/>
          </p:nvPr>
        </p:nvGraphicFramePr>
        <p:xfrm>
          <a:off x="697584" y="1743875"/>
          <a:ext cx="10935092" cy="4124246"/>
        </p:xfrm>
        <a:graphic>
          <a:graphicData uri="http://schemas.openxmlformats.org/drawingml/2006/table">
            <a:tbl>
              <a:tblPr firstRow="1" bandRow="1">
                <a:tableStyleId>{284E427A-3D55-4303-BF80-6455036E1DE7}</a:tableStyleId>
              </a:tblPr>
              <a:tblGrid>
                <a:gridCol w="2747351">
                  <a:extLst>
                    <a:ext uri="{9D8B030D-6E8A-4147-A177-3AD203B41FA5}">
                      <a16:colId xmlns:a16="http://schemas.microsoft.com/office/drawing/2014/main" val="20000"/>
                    </a:ext>
                  </a:extLst>
                </a:gridCol>
                <a:gridCol w="8187741">
                  <a:extLst>
                    <a:ext uri="{9D8B030D-6E8A-4147-A177-3AD203B41FA5}">
                      <a16:colId xmlns:a16="http://schemas.microsoft.com/office/drawing/2014/main" val="20001"/>
                    </a:ext>
                  </a:extLst>
                </a:gridCol>
              </a:tblGrid>
              <a:tr h="2116658">
                <a:tc>
                  <a:txBody>
                    <a:bodyPr/>
                    <a:lstStyle/>
                    <a:p>
                      <a:r>
                        <a:rPr lang="ru-RU" b="1" dirty="0">
                          <a:solidFill>
                            <a:schemeClr val="bg1"/>
                          </a:solidFill>
                        </a:rPr>
                        <a:t>Типичная (определенная</a:t>
                      </a:r>
                      <a:r>
                        <a:rPr lang="ru-RU" b="1" baseline="0" dirty="0">
                          <a:solidFill>
                            <a:schemeClr val="bg1"/>
                          </a:solidFill>
                        </a:rPr>
                        <a:t>) стенокардия</a:t>
                      </a:r>
                      <a:endParaRPr lang="ru-RU" b="1" dirty="0">
                        <a:solidFill>
                          <a:schemeClr val="bg1"/>
                        </a:solidFill>
                      </a:endParaRPr>
                    </a:p>
                  </a:txBody>
                  <a:tcPr marL="124417" marR="124417">
                    <a:lnR w="12700" cap="flat" cmpd="sng" algn="ctr">
                      <a:solidFill>
                        <a:schemeClr val="tx1"/>
                      </a:solidFill>
                      <a:prstDash val="solid"/>
                      <a:round/>
                      <a:headEnd type="none" w="med" len="med"/>
                      <a:tailEnd type="none" w="med" len="med"/>
                    </a:lnR>
                    <a:solidFill>
                      <a:schemeClr val="accent1">
                        <a:lumMod val="75000"/>
                      </a:schemeClr>
                    </a:solidFill>
                  </a:tcPr>
                </a:tc>
                <a:tc>
                  <a:txBody>
                    <a:bodyPr/>
                    <a:lstStyle/>
                    <a:p>
                      <a:r>
                        <a:rPr lang="ru-RU" sz="1800" b="1" kern="1200" dirty="0">
                          <a:solidFill>
                            <a:schemeClr val="bg1"/>
                          </a:solidFill>
                          <a:effectLst/>
                          <a:latin typeface="+mn-lt"/>
                          <a:ea typeface="+mn-ea"/>
                          <a:cs typeface="+mn-cs"/>
                        </a:rPr>
                        <a:t>Соответствует всем трем</a:t>
                      </a:r>
                      <a:r>
                        <a:rPr lang="ru-RU" sz="1800" b="1" kern="1200" baseline="0" dirty="0">
                          <a:solidFill>
                            <a:schemeClr val="bg1"/>
                          </a:solidFill>
                          <a:effectLst/>
                          <a:latin typeface="+mn-lt"/>
                          <a:ea typeface="+mn-ea"/>
                          <a:cs typeface="+mn-cs"/>
                        </a:rPr>
                        <a:t> </a:t>
                      </a:r>
                      <a:r>
                        <a:rPr lang="ru-RU" sz="1800" b="1" kern="1200" dirty="0">
                          <a:solidFill>
                            <a:schemeClr val="bg1"/>
                          </a:solidFill>
                          <a:effectLst/>
                          <a:latin typeface="+mn-lt"/>
                          <a:ea typeface="+mn-ea"/>
                          <a:cs typeface="+mn-cs"/>
                        </a:rPr>
                        <a:t>характеристикам:</a:t>
                      </a:r>
                    </a:p>
                    <a:p>
                      <a:endParaRPr lang="ru-RU" sz="1800" b="1" kern="1200" dirty="0">
                        <a:solidFill>
                          <a:schemeClr val="bg1"/>
                        </a:solidFill>
                        <a:effectLst/>
                        <a:latin typeface="+mn-lt"/>
                        <a:ea typeface="+mn-ea"/>
                        <a:cs typeface="+mn-cs"/>
                      </a:endParaRPr>
                    </a:p>
                    <a:p>
                      <a:r>
                        <a:rPr lang="ru-RU" sz="1800" b="1" kern="1200" dirty="0">
                          <a:solidFill>
                            <a:schemeClr val="bg1"/>
                          </a:solidFill>
                          <a:effectLst/>
                          <a:latin typeface="+mn-lt"/>
                          <a:ea typeface="+mn-ea"/>
                          <a:cs typeface="+mn-cs"/>
                        </a:rPr>
                        <a:t>• дискомфорт за грудиной характерного качества и длительности;</a:t>
                      </a:r>
                    </a:p>
                    <a:p>
                      <a:r>
                        <a:rPr lang="ru-RU" sz="1800" b="1" kern="1200" dirty="0">
                          <a:solidFill>
                            <a:schemeClr val="bg1"/>
                          </a:solidFill>
                          <a:effectLst/>
                          <a:latin typeface="+mn-lt"/>
                          <a:ea typeface="+mn-ea"/>
                          <a:cs typeface="+mn-cs"/>
                        </a:rPr>
                        <a:t>• провоцируется физической нагрузкой или эмоциональным стрессом;</a:t>
                      </a:r>
                    </a:p>
                    <a:p>
                      <a:r>
                        <a:rPr lang="ru-RU" sz="1800" b="1" kern="1200" dirty="0">
                          <a:solidFill>
                            <a:schemeClr val="bg1"/>
                          </a:solidFill>
                          <a:effectLst/>
                          <a:latin typeface="+mn-lt"/>
                          <a:ea typeface="+mn-ea"/>
                          <a:cs typeface="+mn-cs"/>
                        </a:rPr>
                        <a:t>• проходит в покое и/или через несколько минут после приема нитратов</a:t>
                      </a:r>
                      <a:endParaRPr lang="ru-RU" dirty="0">
                        <a:solidFill>
                          <a:schemeClr val="bg1"/>
                        </a:solidFill>
                      </a:endParaRPr>
                    </a:p>
                  </a:txBody>
                  <a:tcPr marL="124417" marR="124417">
                    <a:lnL w="12700" cap="flat" cmpd="sng" algn="ctr">
                      <a:solidFill>
                        <a:schemeClr val="tx1"/>
                      </a:solidFill>
                      <a:prstDash val="solid"/>
                      <a:round/>
                      <a:headEnd type="none" w="med" len="med"/>
                      <a:tailEnd type="none" w="med" len="med"/>
                    </a:lnL>
                    <a:solidFill>
                      <a:schemeClr val="accent1">
                        <a:lumMod val="75000"/>
                      </a:schemeClr>
                    </a:solidFill>
                  </a:tcPr>
                </a:tc>
                <a:extLst>
                  <a:ext uri="{0D108BD9-81ED-4DB2-BD59-A6C34878D82A}">
                    <a16:rowId xmlns:a16="http://schemas.microsoft.com/office/drawing/2014/main" val="10000"/>
                  </a:ext>
                </a:extLst>
              </a:tr>
              <a:tr h="1093188">
                <a:tc>
                  <a:txBody>
                    <a:bodyPr/>
                    <a:lstStyle/>
                    <a:p>
                      <a:r>
                        <a:rPr lang="ru-RU" sz="1800" b="1" kern="1200" dirty="0">
                          <a:solidFill>
                            <a:schemeClr val="dk1"/>
                          </a:solidFill>
                          <a:effectLst/>
                          <a:latin typeface="+mn-lt"/>
                          <a:ea typeface="+mn-ea"/>
                          <a:cs typeface="+mn-cs"/>
                        </a:rPr>
                        <a:t>Атипичная стенокардия (вероятная)</a:t>
                      </a:r>
                      <a:endParaRPr lang="ru-RU" b="1" dirty="0"/>
                    </a:p>
                  </a:txBody>
                  <a:tcPr marL="124417" marR="124417">
                    <a:lnR w="12700" cap="flat" cmpd="sng" algn="ctr">
                      <a:solidFill>
                        <a:schemeClr val="tx1"/>
                      </a:solidFill>
                      <a:prstDash val="solid"/>
                      <a:round/>
                      <a:headEnd type="none" w="med" len="med"/>
                      <a:tailEnd type="none" w="med" len="med"/>
                    </a:lnR>
                    <a:solidFill>
                      <a:srgbClr val="DCBE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mn-lt"/>
                          <a:ea typeface="+mn-ea"/>
                          <a:cs typeface="+mn-cs"/>
                        </a:rPr>
                        <a:t>Соответствует двум из этих характеристик.</a:t>
                      </a:r>
                    </a:p>
                    <a:p>
                      <a:endParaRPr lang="ru-RU" dirty="0"/>
                    </a:p>
                  </a:txBody>
                  <a:tcPr marL="124417" marR="124417">
                    <a:lnL w="12700" cap="flat" cmpd="sng" algn="ctr">
                      <a:solidFill>
                        <a:schemeClr val="tx1"/>
                      </a:solidFill>
                      <a:prstDash val="solid"/>
                      <a:round/>
                      <a:headEnd type="none" w="med" len="med"/>
                      <a:tailEnd type="none" w="med" len="med"/>
                    </a:lnL>
                    <a:solidFill>
                      <a:srgbClr val="DCBEFE"/>
                    </a:solidFill>
                  </a:tcPr>
                </a:tc>
                <a:extLst>
                  <a:ext uri="{0D108BD9-81ED-4DB2-BD59-A6C34878D82A}">
                    <a16:rowId xmlns:a16="http://schemas.microsoft.com/office/drawing/2014/main" val="10001"/>
                  </a:ext>
                </a:extLst>
              </a:tr>
              <a:tr h="846663">
                <a:tc>
                  <a:txBody>
                    <a:bodyPr/>
                    <a:lstStyle/>
                    <a:p>
                      <a:r>
                        <a:rPr lang="ru-RU" sz="1800" b="1" kern="1200" dirty="0">
                          <a:solidFill>
                            <a:schemeClr val="dk1"/>
                          </a:solidFill>
                          <a:effectLst/>
                          <a:latin typeface="+mn-lt"/>
                          <a:ea typeface="+mn-ea"/>
                          <a:cs typeface="+mn-cs"/>
                        </a:rPr>
                        <a:t>Неангинозная (несердечная) боль в грудной клетке</a:t>
                      </a:r>
                      <a:endParaRPr lang="ru-RU" b="1" dirty="0"/>
                    </a:p>
                  </a:txBody>
                  <a:tcPr marL="124417" marR="124417">
                    <a:lnR w="12700" cap="flat" cmpd="sng" algn="ctr">
                      <a:solidFill>
                        <a:schemeClr val="tx1"/>
                      </a:solidFill>
                      <a:prstDash val="solid"/>
                      <a:round/>
                      <a:headEnd type="none" w="med" len="med"/>
                      <a:tailEnd type="none" w="med" len="med"/>
                    </a:lnR>
                    <a:solidFill>
                      <a:srgbClr val="E9D9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mn-lt"/>
                          <a:ea typeface="+mn-ea"/>
                          <a:cs typeface="+mn-cs"/>
                        </a:rPr>
                        <a:t>Соответствует только одной из этих характеристик или не соответствует им вообще.</a:t>
                      </a:r>
                    </a:p>
                    <a:p>
                      <a:endParaRPr lang="ru-RU" dirty="0"/>
                    </a:p>
                  </a:txBody>
                  <a:tcPr marL="124417" marR="124417">
                    <a:lnL w="12700" cap="flat" cmpd="sng" algn="ctr">
                      <a:solidFill>
                        <a:schemeClr val="tx1"/>
                      </a:solidFill>
                      <a:prstDash val="solid"/>
                      <a:round/>
                      <a:headEnd type="none" w="med" len="med"/>
                      <a:tailEnd type="none" w="med" len="med"/>
                    </a:lnL>
                    <a:solidFill>
                      <a:srgbClr val="E9D9FE"/>
                    </a:solidFill>
                  </a:tcPr>
                </a:tc>
                <a:extLst>
                  <a:ext uri="{0D108BD9-81ED-4DB2-BD59-A6C34878D82A}">
                    <a16:rowId xmlns:a16="http://schemas.microsoft.com/office/drawing/2014/main" val="10002"/>
                  </a:ext>
                </a:extLst>
              </a:tr>
            </a:tbl>
          </a:graphicData>
        </a:graphic>
      </p:graphicFrame>
      <p:sp>
        <p:nvSpPr>
          <p:cNvPr id="4" name="Прямоугольник 3"/>
          <p:cNvSpPr/>
          <p:nvPr/>
        </p:nvSpPr>
        <p:spPr>
          <a:xfrm>
            <a:off x="697584" y="6235141"/>
            <a:ext cx="7586356" cy="507831"/>
          </a:xfrm>
          <a:prstGeom prst="rect">
            <a:avLst/>
          </a:prstGeom>
        </p:spPr>
        <p:txBody>
          <a:bodyPr wrap="square">
            <a:spAutoFit/>
          </a:bodyPr>
          <a:lstStyle/>
          <a:p>
            <a:r>
              <a:rPr lang="ru-RU" sz="900" dirty="0">
                <a:solidFill>
                  <a:schemeClr val="tx2"/>
                </a:solidFill>
                <a:latin typeface="+mj-lt"/>
                <a:cs typeface="Arial" panose="020B0604020202020204" pitchFamily="34" charset="0"/>
              </a:rPr>
              <a:t>1.</a:t>
            </a:r>
            <a:r>
              <a:rPr lang="en-US" sz="900" dirty="0" err="1">
                <a:solidFill>
                  <a:schemeClr val="tx2"/>
                </a:solidFill>
                <a:latin typeface="+mj-lt"/>
                <a:cs typeface="Arial" panose="020B0604020202020204" pitchFamily="34" charset="0"/>
              </a:rPr>
              <a:t>Knuuti</a:t>
            </a:r>
            <a:r>
              <a:rPr lang="en-US" sz="900" dirty="0">
                <a:solidFill>
                  <a:schemeClr val="tx2"/>
                </a:solidFill>
                <a:latin typeface="+mj-lt"/>
                <a:cs typeface="Arial" panose="020B0604020202020204" pitchFamily="34" charset="0"/>
              </a:rPr>
              <a:t> J., Wijns W., Saraste A., Capodanno D., Barbato E., Funck-Brentano Ch. et al. 2019 ESC Guidelines for the diagnoses and management of chronic coronary syndroms. The Task Force for the diagnosis and management of chronic coronary syndromes of the European Society of Cardiology (ESC). European Heart Journal. 2020;41(3):407–477. doi: 10.1093/eurheartj/ehz425.</a:t>
            </a:r>
            <a:endParaRPr lang="ru-RU" sz="900" dirty="0">
              <a:solidFill>
                <a:schemeClr val="tx2"/>
              </a:solidFill>
              <a:latin typeface="+mj-lt"/>
              <a:cs typeface="Arial" panose="020B0604020202020204" pitchFamily="34" charset="0"/>
            </a:endParaRPr>
          </a:p>
        </p:txBody>
      </p:sp>
      <p:sp>
        <p:nvSpPr>
          <p:cNvPr id="2" name="TextBox 1">
            <a:extLst>
              <a:ext uri="{FF2B5EF4-FFF2-40B4-BE49-F238E27FC236}">
                <a16:creationId xmlns:a16="http://schemas.microsoft.com/office/drawing/2014/main" id="{643015C4-0D50-4EE0-8177-A4151290398D}"/>
              </a:ext>
            </a:extLst>
          </p:cNvPr>
          <p:cNvSpPr txBox="1"/>
          <p:nvPr/>
        </p:nvSpPr>
        <p:spPr>
          <a:xfrm>
            <a:off x="6312933" y="115028"/>
            <a:ext cx="5720861" cy="307777"/>
          </a:xfrm>
          <a:prstGeom prst="rect">
            <a:avLst/>
          </a:prstGeom>
          <a:noFill/>
        </p:spPr>
        <p:txBody>
          <a:bodyPr wrap="none" rtlCol="0">
            <a:spAutoFit/>
          </a:bodyPr>
          <a:lstStyle/>
          <a:p>
            <a:r>
              <a:rPr lang="ru-RU" sz="1400" dirty="0">
                <a:solidFill>
                  <a:schemeClr val="bg2">
                    <a:lumMod val="25000"/>
                  </a:schemeClr>
                </a:solidFill>
              </a:rPr>
              <a:t>Для точной постановки диагноза необходима консультация врача!</a:t>
            </a:r>
          </a:p>
        </p:txBody>
      </p:sp>
      <p:sp>
        <p:nvSpPr>
          <p:cNvPr id="6" name="TextBox 5">
            <a:extLst>
              <a:ext uri="{FF2B5EF4-FFF2-40B4-BE49-F238E27FC236}">
                <a16:creationId xmlns:a16="http://schemas.microsoft.com/office/drawing/2014/main" id="{E624E10D-ED67-413E-9F05-630AF09EB4ED}"/>
              </a:ext>
            </a:extLst>
          </p:cNvPr>
          <p:cNvSpPr txBox="1"/>
          <p:nvPr/>
        </p:nvSpPr>
        <p:spPr>
          <a:xfrm>
            <a:off x="9275231" y="961390"/>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20575480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QOMOQUESTION" val="&lt;?xml version=&quot;1.0&quot;?&gt;&#10;&lt;Question xmlns:xsd=&quot;http://www.w3.org/2001/XMLSchema&quot; xmlns:xsi=&quot;http://www.w3.org/2001/XMLSchema-instance&quot;&gt;&#10;  &lt;Timer&gt;30&lt;/Timer&gt;&#10;  &lt;Answer /&gt;&#10;  &lt;Point&gt;10&lt;/Point&gt;&#10;  &lt;ID&gt;402192eb-0b3c-4afe-8acc-16150c7ee668&lt;/ID&gt;&#10;  &lt;No&gt;0&lt;/No&gt;&#10;  &lt;Options&gt;&#10;    &lt;Option&gt;&#10;      &lt;IsCorrect&gt;false&lt;/IsCorrect&gt;&#10;      &lt;ID&gt;1&lt;/ID&gt;&#10;      &lt;Text /&gt;&#10;      &lt;Point&gt;1&lt;/Point&gt;&#10;    &lt;/Option&gt;&#10;    &lt;Option&gt;&#10;      &lt;IsCorrect&gt;false&lt;/IsCorrect&gt;&#10;      &lt;ID&gt;2&lt;/ID&gt;&#10;      &lt;Text /&gt;&#10;      &lt;Point&gt;2&lt;/Point&gt;&#10;    &lt;/Option&gt;&#10;  &lt;/Options&gt;&#10;  &lt;Text /&gt;&#10;  &lt;Type&gt;2&lt;/Type&gt;&#10;  &lt;Mode&gt;0&lt;/Mode&gt;&#10;  &lt;FOption&gt;0&lt;/FOption&gt;&#10;&lt;/Question&gt;"/>
</p:tagLst>
</file>

<file path=ppt/theme/theme1.xml><?xml version="1.0" encoding="utf-8"?>
<a:theme xmlns:a="http://schemas.openxmlformats.org/drawingml/2006/main" name="Шаблон_Сервье">
  <a:themeElements>
    <a:clrScheme name="Другая 78">
      <a:dk1>
        <a:sysClr val="windowText" lastClr="000000"/>
      </a:dk1>
      <a:lt1>
        <a:sysClr val="window" lastClr="FFFFFF"/>
      </a:lt1>
      <a:dk2>
        <a:srgbClr val="44546A"/>
      </a:dk2>
      <a:lt2>
        <a:srgbClr val="EAD8FE"/>
      </a:lt2>
      <a:accent1>
        <a:srgbClr val="C32B78"/>
      </a:accent1>
      <a:accent2>
        <a:srgbClr val="7D1C87"/>
      </a:accent2>
      <a:accent3>
        <a:srgbClr val="8873E9"/>
      </a:accent3>
      <a:accent4>
        <a:srgbClr val="2E305F"/>
      </a:accent4>
      <a:accent5>
        <a:srgbClr val="EFAB4E"/>
      </a:accent5>
      <a:accent6>
        <a:srgbClr val="E88955"/>
      </a:accent6>
      <a:hlink>
        <a:srgbClr val="0563C1"/>
      </a:hlink>
      <a:folHlink>
        <a:srgbClr val="954F72"/>
      </a:folHlink>
    </a:clrScheme>
    <a:fontScheme name="Другая 9">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аблон_Сервье" id="{B83AABE8-BAD2-4942-B507-230E332795A4}" vid="{FA0BCBAA-9F0A-4FAC-8A3A-0BCCD8427A2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Другая 78">
    <a:dk1>
      <a:sysClr val="windowText" lastClr="000000"/>
    </a:dk1>
    <a:lt1>
      <a:sysClr val="window" lastClr="FFFFFF"/>
    </a:lt1>
    <a:dk2>
      <a:srgbClr val="44546A"/>
    </a:dk2>
    <a:lt2>
      <a:srgbClr val="EAD8FE"/>
    </a:lt2>
    <a:accent1>
      <a:srgbClr val="C32B78"/>
    </a:accent1>
    <a:accent2>
      <a:srgbClr val="7D1C87"/>
    </a:accent2>
    <a:accent3>
      <a:srgbClr val="8873E9"/>
    </a:accent3>
    <a:accent4>
      <a:srgbClr val="2E305F"/>
    </a:accent4>
    <a:accent5>
      <a:srgbClr val="EFAB4E"/>
    </a:accent5>
    <a:accent6>
      <a:srgbClr val="E88955"/>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Документ зaпроса" ma:contentTypeID="0x0101009346234118604F67B0A14E3B297D997A00BC0273A935F8D645AD59BC843B860756" ma:contentTypeVersion="2" ma:contentTypeDescription="" ma:contentTypeScope="" ma:versionID="bdb1dcf496988ce72233490639b0fe6b">
  <xsd:schema xmlns:xsd="http://www.w3.org/2001/XMLSchema" xmlns:xs="http://www.w3.org/2001/XMLSchema" xmlns:p="http://schemas.microsoft.com/office/2006/metadata/properties" xmlns:ns2="efff2e70-ea24-4a5f-a673-56f3f7618bdd" targetNamespace="http://schemas.microsoft.com/office/2006/metadata/properties" ma:root="true" ma:fieldsID="3e39bb550b452d3f396ab0afc230e107" ns2:_="">
    <xsd:import namespace="efff2e70-ea24-4a5f-a673-56f3f7618bdd"/>
    <xsd:element name="properties">
      <xsd:complexType>
        <xsd:sequence>
          <xsd:element name="documentManagement">
            <xsd:complexType>
              <xsd:all>
                <xsd:element ref="ns2:SPMPNMApprovalRequestLookup"/>
                <xsd:element ref="ns2:SPMPNMOnApprova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ff2e70-ea24-4a5f-a673-56f3f7618bdd" elementFormDefault="qualified">
    <xsd:import namespace="http://schemas.microsoft.com/office/2006/documentManagement/types"/>
    <xsd:import namespace="http://schemas.microsoft.com/office/infopath/2007/PartnerControls"/>
    <xsd:element name="SPMPNMApprovalRequestLookup" ma:index="1" ma:displayName="Запрос" ma:list="0e28374e-6b1c-4263-8c7c-6da349ebaf07" ma:internalName="SPMPNMApprovalRequestLookup" ma:showField="Title" ma:web="2e59642c-d454-4931-9928-a8a38bedfb32">
      <xsd:simpleType>
        <xsd:restriction base="dms:Lookup"/>
      </xsd:simpleType>
    </xsd:element>
    <xsd:element name="SPMPNMOnApproval" ma:index="2" nillable="true" ma:displayName="На согласовании" ma:internalName="SPMPNMOnApproval">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xsd:element ref="dc:title" maxOccurs="1" ma:index="0"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PMPNMOnApproval xmlns="efff2e70-ea24-4a5f-a673-56f3f7618bdd">true</SPMPNMOnApproval>
    <SPMPNMApprovalRequestLookup xmlns="efff2e70-ea24-4a5f-a673-56f3f7618bdd">2609</SPMPNMApprovalRequestLookup>
  </documentManagement>
</p:properties>
</file>

<file path=customXml/itemProps1.xml><?xml version="1.0" encoding="utf-8"?>
<ds:datastoreItem xmlns:ds="http://schemas.openxmlformats.org/officeDocument/2006/customXml" ds:itemID="{A9DA4AA8-9862-48D2-8244-4F8120855B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ff2e70-ea24-4a5f-a673-56f3f7618b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C48339-F25F-46DB-A62A-F286CFF431C6}">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efff2e70-ea24-4a5f-a673-56f3f7618bdd"/>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10742</TotalTime>
  <Words>11509</Words>
  <Application>Microsoft Office PowerPoint</Application>
  <PresentationFormat>Широкоэкранный</PresentationFormat>
  <Paragraphs>935</Paragraphs>
  <Slides>55</Slides>
  <Notes>44</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55</vt:i4>
      </vt:variant>
    </vt:vector>
  </HeadingPairs>
  <TitlesOfParts>
    <vt:vector size="61" baseType="lpstr">
      <vt:lpstr>Arial</vt:lpstr>
      <vt:lpstr>Calibri</vt:lpstr>
      <vt:lpstr>Calibri (Основной текст)</vt:lpstr>
      <vt:lpstr>Century Gothic</vt:lpstr>
      <vt:lpstr>Wingdings</vt:lpstr>
      <vt:lpstr>Шаблон_Сервье</vt:lpstr>
      <vt:lpstr>ЕСЛИ У ВАС  ИШЕМИЧЕСКАЯ БОЛЕЗНЬ СЕРДЦА  </vt:lpstr>
      <vt:lpstr>В ходе сегодняшней встречи мы ответим на эти вопросы:</vt:lpstr>
      <vt:lpstr>Сосуды, кровоснабжающие сердце</vt:lpstr>
      <vt:lpstr>Этапы повреждения сосуда   </vt:lpstr>
      <vt:lpstr>Презентация PowerPoint</vt:lpstr>
      <vt:lpstr>Варианты течения ишемической болезни сердца</vt:lpstr>
      <vt:lpstr>Факторы риска ишемической болезни сердца</vt:lpstr>
      <vt:lpstr>Как проявляется типичный приступ стенокардии?</vt:lpstr>
      <vt:lpstr>Какие разновидности болевых ощущений бывают в грудной клетке?</vt:lpstr>
      <vt:lpstr>Другие причины болевых ощущений                           в грудной клетке</vt:lpstr>
      <vt:lpstr>Остеохондроз грудного отдела позвоночника</vt:lpstr>
      <vt:lpstr>Классификация степени тяжести стенокардии </vt:lpstr>
      <vt:lpstr>Для чего врачу нужно определять функциональный класс стенокардии? </vt:lpstr>
      <vt:lpstr>Обследование при подозрении на ишемическую болезнь сердца</vt:lpstr>
      <vt:lpstr>Стресс-тесты для диагностики ишемической болезни сердца</vt:lpstr>
      <vt:lpstr>КТ*-ангиография сосудов сердца</vt:lpstr>
      <vt:lpstr>Коронароангиография (КАГ)</vt:lpstr>
      <vt:lpstr>Что делать, если установлен диагноз ИБС*?</vt:lpstr>
      <vt:lpstr>Цели лечения ишемической болезни сердца</vt:lpstr>
      <vt:lpstr>Модификация образа жизни при ИБС – важная часть лечения!</vt:lpstr>
      <vt:lpstr>КУРЕНИЕ:</vt:lpstr>
      <vt:lpstr>2. Правильное питание</vt:lpstr>
      <vt:lpstr> Пирамида правильного питания (средиземноморская диета)</vt:lpstr>
      <vt:lpstr>Презентация PowerPoint</vt:lpstr>
      <vt:lpstr>Сексуальная активность</vt:lpstr>
      <vt:lpstr>Презентация PowerPoint</vt:lpstr>
      <vt:lpstr>5. Соль и алкоголь</vt:lpstr>
      <vt:lpstr>Дневник самоконтроля</vt:lpstr>
      <vt:lpstr> Контроль имеет значение!</vt:lpstr>
      <vt:lpstr>Лекарственная терапия</vt:lpstr>
      <vt:lpstr>Препараты, уменьшающие выраженность стенокардии</vt:lpstr>
      <vt:lpstr>Нитраты</vt:lpstr>
      <vt:lpstr>Бета - адреноблокаторы</vt:lpstr>
      <vt:lpstr>Блокаторы кальциевых каналов</vt:lpstr>
      <vt:lpstr>Блокаторы if-каналов синусового узла</vt:lpstr>
      <vt:lpstr>Дополнительные препараты (антиангинальные препараты)</vt:lpstr>
      <vt:lpstr>Лечение, направленное на профилактику сердечно-сосудистых осложнений</vt:lpstr>
      <vt:lpstr>Лечение, направленное на профилактику сердечно-сосудистых осложнений</vt:lpstr>
      <vt:lpstr>Лечение, направленное на профилактику сердечно-сосудистых осложнений</vt:lpstr>
      <vt:lpstr>Хирургические методы лечения ишемической болезни сердца</vt:lpstr>
      <vt:lpstr>Стентирование коронарных артерий</vt:lpstr>
      <vt:lpstr>Как выполняется стентирование коронарных артерий?</vt:lpstr>
      <vt:lpstr>Операция коронарного шунтирования</vt:lpstr>
      <vt:lpstr>Первая помощь при приступе стенокардии</vt:lpstr>
      <vt:lpstr>Реабилитация</vt:lpstr>
      <vt:lpstr>Как осуществляется наблюдение при ишемической болезни сердца?</vt:lpstr>
      <vt:lpstr>Как осуществляется наблюдение при ишемической болезни сердца?</vt:lpstr>
      <vt:lpstr>Поводы  для срочного обращения к врачу</vt:lpstr>
      <vt:lpstr>Особые условия труда и инвалидность</vt:lpstr>
      <vt:lpstr>Льготное лекарственное обеспечение</vt:lpstr>
      <vt:lpstr>Помните, что вы – активный участник лечебного процесса!</vt:lpstr>
      <vt:lpstr>Презентация PowerPoint</vt:lpstr>
      <vt:lpstr>Презентация PowerPoint</vt:lpstr>
      <vt:lpstr>Презентация PowerPoint</vt:lpstr>
      <vt:lpstr>Презентация подготовлена  при поддержке фармацевтической компании «Сервье»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для пациентов Если у Вас ИБС 06.03.2023 FINAL.pptx</dc:title>
  <dc:creator>OSIPOVA Oksana RUSSIA</dc:creator>
  <cp:lastModifiedBy>EREMEEVA Natalya RUSSIA</cp:lastModifiedBy>
  <cp:revision>219</cp:revision>
  <dcterms:created xsi:type="dcterms:W3CDTF">2020-12-09T04:30:41Z</dcterms:created>
  <dcterms:modified xsi:type="dcterms:W3CDTF">2023-09-18T07:05:26Z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0x0101009346234118604F67B0A14E3B297D997A00BC0273A935F8D645AD59BC843B860756</vt:lpwstr>
  </property>
</Properties>
</file>